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3853" r:id="rId5"/>
  </p:sldMasterIdLst>
  <p:notesMasterIdLst>
    <p:notesMasterId r:id="rId24"/>
  </p:notesMasterIdLst>
  <p:handoutMasterIdLst>
    <p:handoutMasterId r:id="rId25"/>
  </p:handoutMasterIdLst>
  <p:sldIdLst>
    <p:sldId id="268" r:id="rId6"/>
    <p:sldId id="356" r:id="rId7"/>
    <p:sldId id="355" r:id="rId8"/>
    <p:sldId id="359" r:id="rId9"/>
    <p:sldId id="360" r:id="rId10"/>
    <p:sldId id="518" r:id="rId11"/>
    <p:sldId id="517" r:id="rId12"/>
    <p:sldId id="357" r:id="rId13"/>
    <p:sldId id="335" r:id="rId14"/>
    <p:sldId id="336" r:id="rId15"/>
    <p:sldId id="490" r:id="rId16"/>
    <p:sldId id="491" r:id="rId17"/>
    <p:sldId id="334" r:id="rId18"/>
    <p:sldId id="473" r:id="rId19"/>
    <p:sldId id="474" r:id="rId20"/>
    <p:sldId id="475" r:id="rId21"/>
    <p:sldId id="476" r:id="rId22"/>
    <p:sldId id="47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
          <p15:clr>
            <a:srgbClr val="A4A3A4"/>
          </p15:clr>
        </p15:guide>
        <p15:guide id="2" orient="horz" pos="579">
          <p15:clr>
            <a:srgbClr val="A4A3A4"/>
          </p15:clr>
        </p15:guide>
        <p15:guide id="3" orient="horz" pos="1620">
          <p15:clr>
            <a:srgbClr val="A4A3A4"/>
          </p15:clr>
        </p15:guide>
        <p15:guide id="4" pos="2880">
          <p15:clr>
            <a:srgbClr val="A4A3A4"/>
          </p15:clr>
        </p15:guide>
        <p15:guide id="5" pos="2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Larry Friedberg" initials=""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28F"/>
    <a:srgbClr val="1F497D"/>
    <a:srgbClr val="234A1D"/>
    <a:srgbClr val="B2C42A"/>
    <a:srgbClr val="275020"/>
    <a:srgbClr val="9DAD25"/>
    <a:srgbClr val="8F9B49"/>
    <a:srgbClr val="4E67A1"/>
    <a:srgbClr val="A1A858"/>
    <a:srgbClr val="D3E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373" autoAdjust="0"/>
  </p:normalViewPr>
  <p:slideViewPr>
    <p:cSldViewPr snapToGrid="0">
      <p:cViewPr varScale="1">
        <p:scale>
          <a:sx n="215" d="100"/>
          <a:sy n="215" d="100"/>
        </p:scale>
        <p:origin x="136" y="168"/>
      </p:cViewPr>
      <p:guideLst>
        <p:guide orient="horz" pos="101"/>
        <p:guide orient="horz" pos="579"/>
        <p:guide orient="horz" pos="1620"/>
        <p:guide pos="2880"/>
        <p:guide pos="2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ahoma Norm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14C55-E12A-45E6-87F3-7EAADE4C1D12}" type="datetimeFigureOut">
              <a:rPr lang="en-US" smtClean="0">
                <a:latin typeface="Tahoma Normal" charset="0"/>
              </a:rPr>
              <a:pPr/>
              <a:t>6/18/2021</a:t>
            </a:fld>
            <a:endParaRPr lang="en-US" dirty="0">
              <a:latin typeface="Tahoma Norm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ahoma Norm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00986-36CF-41DA-8955-9695234E1142}" type="slidenum">
              <a:rPr lang="en-US" smtClean="0">
                <a:latin typeface="Tahoma Normal" charset="0"/>
              </a:rPr>
              <a:pPr/>
              <a:t>‹#›</a:t>
            </a:fld>
            <a:endParaRPr lang="en-US" dirty="0">
              <a:latin typeface="Tahoma Normal" charset="0"/>
            </a:endParaRPr>
          </a:p>
        </p:txBody>
      </p:sp>
    </p:spTree>
    <p:extLst>
      <p:ext uri="{BB962C8B-B14F-4D97-AF65-F5344CB8AC3E}">
        <p14:creationId xmlns:p14="http://schemas.microsoft.com/office/powerpoint/2010/main" val="214336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ahoma Norm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ahoma Normal" charset="0"/>
              </a:defRPr>
            </a:lvl1pPr>
          </a:lstStyle>
          <a:p>
            <a:fld id="{959CAFB7-E13F-4384-95CE-291BAEA2830B}" type="datetimeFigureOut">
              <a:rPr lang="en-US" smtClean="0"/>
              <a:pPr/>
              <a:t>6/18/2021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ahoma Norm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ahoma Normal" charset="0"/>
              </a:defRPr>
            </a:lvl1pPr>
          </a:lstStyle>
          <a:p>
            <a:fld id="{9D1FE447-DA53-4191-97C8-F522C13BDE27}" type="slidenum">
              <a:rPr lang="en-US" smtClean="0"/>
              <a:pPr/>
              <a:t>‹#›</a:t>
            </a:fld>
            <a:endParaRPr lang="en-US" dirty="0"/>
          </a:p>
        </p:txBody>
      </p:sp>
    </p:spTree>
    <p:extLst>
      <p:ext uri="{BB962C8B-B14F-4D97-AF65-F5344CB8AC3E}">
        <p14:creationId xmlns:p14="http://schemas.microsoft.com/office/powerpoint/2010/main" val="143360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ahoma Normal" charset="0"/>
        <a:ea typeface="+mn-ea"/>
        <a:cs typeface="+mn-cs"/>
      </a:defRPr>
    </a:lvl1pPr>
    <a:lvl2pPr marL="457200" algn="l" defTabSz="914400" rtl="0" eaLnBrk="1" latinLnBrk="0" hangingPunct="1">
      <a:defRPr sz="1200" b="0" i="0" kern="1200">
        <a:solidFill>
          <a:schemeClr val="tx1"/>
        </a:solidFill>
        <a:latin typeface="Tahoma Normal" charset="0"/>
        <a:ea typeface="+mn-ea"/>
        <a:cs typeface="+mn-cs"/>
      </a:defRPr>
    </a:lvl2pPr>
    <a:lvl3pPr marL="914400" algn="l" defTabSz="914400" rtl="0" eaLnBrk="1" latinLnBrk="0" hangingPunct="1">
      <a:defRPr sz="1200" b="0" i="0" kern="1200">
        <a:solidFill>
          <a:schemeClr val="tx1"/>
        </a:solidFill>
        <a:latin typeface="Tahoma Normal" charset="0"/>
        <a:ea typeface="+mn-ea"/>
        <a:cs typeface="+mn-cs"/>
      </a:defRPr>
    </a:lvl3pPr>
    <a:lvl4pPr marL="1371600" algn="l" defTabSz="914400" rtl="0" eaLnBrk="1" latinLnBrk="0" hangingPunct="1">
      <a:defRPr sz="1200" b="0" i="0" kern="1200">
        <a:solidFill>
          <a:schemeClr val="tx1"/>
        </a:solidFill>
        <a:latin typeface="Tahoma Normal" charset="0"/>
        <a:ea typeface="+mn-ea"/>
        <a:cs typeface="+mn-cs"/>
      </a:defRPr>
    </a:lvl4pPr>
    <a:lvl5pPr marL="1828800" algn="l" defTabSz="914400" rtl="0" eaLnBrk="1" latinLnBrk="0" hangingPunct="1">
      <a:defRPr sz="1200" b="0" i="0" kern="1200">
        <a:solidFill>
          <a:schemeClr val="tx1"/>
        </a:solidFill>
        <a:latin typeface="Tahoma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684213"/>
            <a:ext cx="5132387" cy="2887662"/>
          </a:xfrm>
        </p:spPr>
      </p:sp>
      <p:sp>
        <p:nvSpPr>
          <p:cNvPr id="3" name="Notes Placeholder 2"/>
          <p:cNvSpPr>
            <a:spLocks noGrp="1"/>
          </p:cNvSpPr>
          <p:nvPr>
            <p:ph type="body" idx="1"/>
          </p:nvPr>
        </p:nvSpPr>
        <p:spPr/>
        <p:txBody>
          <a:bodyPr/>
          <a:lstStyle/>
          <a:p>
            <a:endParaRPr lang="en-US" baseline="0" dirty="0">
              <a:solidFill>
                <a:srgbClr val="8F994F"/>
              </a:solidFill>
              <a:latin typeface="Tahoma" charset="0"/>
              <a:ea typeface="Tahoma" charset="0"/>
              <a:cs typeface="Tahoma" charset="0"/>
            </a:endParaRPr>
          </a:p>
          <a:p>
            <a:endParaRPr lang="en-US" dirty="0">
              <a:solidFill>
                <a:srgbClr val="8F994F"/>
              </a:solidFill>
              <a:latin typeface="Tahoma" charset="0"/>
              <a:ea typeface="Tahoma" charset="0"/>
              <a:cs typeface="Tahoma" charset="0"/>
            </a:endParaRPr>
          </a:p>
        </p:txBody>
      </p:sp>
      <p:sp>
        <p:nvSpPr>
          <p:cNvPr id="4" name="Slide Number Placeholder 3"/>
          <p:cNvSpPr>
            <a:spLocks noGrp="1"/>
          </p:cNvSpPr>
          <p:nvPr>
            <p:ph type="sldNum" sz="quarter" idx="10"/>
          </p:nvPr>
        </p:nvSpPr>
        <p:spPr/>
        <p:txBody>
          <a:bodyPr/>
          <a:lstStyle/>
          <a:p>
            <a:fld id="{A7D91683-B841-D447-8815-7E3141D613FB}" type="slidenum">
              <a:rPr lang="en-US" smtClean="0"/>
              <a:t>1</a:t>
            </a:fld>
            <a:endParaRPr lang="en-US"/>
          </a:p>
        </p:txBody>
      </p:sp>
    </p:spTree>
    <p:extLst>
      <p:ext uri="{BB962C8B-B14F-4D97-AF65-F5344CB8AC3E}">
        <p14:creationId xmlns:p14="http://schemas.microsoft.com/office/powerpoint/2010/main" val="160569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disputes (low value civil cases: e.g. divorce, tenant)</a:t>
            </a:r>
          </a:p>
          <a:p>
            <a:r>
              <a:rPr lang="en-US" dirty="0"/>
              <a:t>Public disputes (e.g. Property Tax Appeals)</a:t>
            </a:r>
          </a:p>
          <a:p>
            <a:r>
              <a:rPr lang="en-US" dirty="0"/>
              <a:t>Insurance (e.g. AAA NYNF Process)</a:t>
            </a:r>
          </a:p>
          <a:p>
            <a:r>
              <a:rPr lang="en-US" dirty="0"/>
              <a:t>Product liability (e.g. Pharmaceuticals)</a:t>
            </a:r>
          </a:p>
          <a:p>
            <a:r>
              <a:rPr lang="en-US" dirty="0"/>
              <a:t>Consumer (e.g. </a:t>
            </a:r>
            <a:r>
              <a:rPr lang="en-US" dirty="0" err="1"/>
              <a:t>Ombuds</a:t>
            </a:r>
            <a:r>
              <a:rPr lang="en-US" dirty="0"/>
              <a:t> offices, UK CAA)</a:t>
            </a:r>
          </a:p>
          <a:p>
            <a:r>
              <a:rPr lang="en-US" dirty="0" err="1"/>
              <a:t>eCommerce</a:t>
            </a:r>
            <a:r>
              <a:rPr lang="en-US" dirty="0"/>
              <a:t> disputes (payments, marketplaces, merchants)</a:t>
            </a:r>
          </a:p>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2</a:t>
            </a:fld>
            <a:endParaRPr lang="en-US"/>
          </a:p>
        </p:txBody>
      </p:sp>
    </p:spTree>
    <p:extLst>
      <p:ext uri="{BB962C8B-B14F-4D97-AF65-F5344CB8AC3E}">
        <p14:creationId xmlns:p14="http://schemas.microsoft.com/office/powerpoint/2010/main" val="48160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4</a:t>
            </a:fld>
            <a:endParaRPr lang="en-US"/>
          </a:p>
        </p:txBody>
      </p:sp>
    </p:spTree>
    <p:extLst>
      <p:ext uri="{BB962C8B-B14F-4D97-AF65-F5344CB8AC3E}">
        <p14:creationId xmlns:p14="http://schemas.microsoft.com/office/powerpoint/2010/main" val="218402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5</a:t>
            </a:fld>
            <a:endParaRPr lang="en-US"/>
          </a:p>
        </p:txBody>
      </p:sp>
    </p:spTree>
    <p:extLst>
      <p:ext uri="{BB962C8B-B14F-4D97-AF65-F5344CB8AC3E}">
        <p14:creationId xmlns:p14="http://schemas.microsoft.com/office/powerpoint/2010/main" val="70407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355600"/>
            <a:ext cx="3570287" cy="2678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6</a:t>
            </a:fld>
            <a:endParaRPr lang="en-US"/>
          </a:p>
        </p:txBody>
      </p:sp>
    </p:spTree>
    <p:extLst>
      <p:ext uri="{BB962C8B-B14F-4D97-AF65-F5344CB8AC3E}">
        <p14:creationId xmlns:p14="http://schemas.microsoft.com/office/powerpoint/2010/main" val="365781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7</a:t>
            </a:fld>
            <a:endParaRPr lang="en-US"/>
          </a:p>
        </p:txBody>
      </p:sp>
    </p:spTree>
    <p:extLst>
      <p:ext uri="{BB962C8B-B14F-4D97-AF65-F5344CB8AC3E}">
        <p14:creationId xmlns:p14="http://schemas.microsoft.com/office/powerpoint/2010/main" val="258080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Court disputes (low value civil cases: e.g. divorce, tenant)</a:t>
            </a:r>
          </a:p>
          <a:p>
            <a:r>
              <a:rPr lang="en-US" dirty="0"/>
              <a:t>Public disputes (e.g. Property Tax Appeals)</a:t>
            </a:r>
          </a:p>
          <a:p>
            <a:r>
              <a:rPr lang="en-US" dirty="0"/>
              <a:t>Insurance (e.g. AAA NYNF Process)</a:t>
            </a:r>
          </a:p>
          <a:p>
            <a:r>
              <a:rPr lang="en-US" dirty="0"/>
              <a:t>Product liability (e.g. Pharmaceuticals)</a:t>
            </a:r>
          </a:p>
          <a:p>
            <a:r>
              <a:rPr lang="en-US" dirty="0"/>
              <a:t>Consumer (e.g. </a:t>
            </a:r>
            <a:r>
              <a:rPr lang="en-US" dirty="0" err="1"/>
              <a:t>Ombuds</a:t>
            </a:r>
            <a:r>
              <a:rPr lang="en-US" dirty="0"/>
              <a:t> offices, UK CAA)</a:t>
            </a:r>
          </a:p>
          <a:p>
            <a:r>
              <a:rPr lang="en-US" dirty="0" err="1"/>
              <a:t>eCommerce</a:t>
            </a:r>
            <a:r>
              <a:rPr lang="en-US" dirty="0"/>
              <a:t> disputes (payments, marketplaces, merchants)</a:t>
            </a:r>
          </a:p>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13</a:t>
            </a:fld>
            <a:endParaRPr lang="en-US"/>
          </a:p>
        </p:txBody>
      </p:sp>
    </p:spTree>
    <p:extLst>
      <p:ext uri="{BB962C8B-B14F-4D97-AF65-F5344CB8AC3E}">
        <p14:creationId xmlns:p14="http://schemas.microsoft.com/office/powerpoint/2010/main" val="247709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Box 12"/>
          <p:cNvSpPr txBox="1">
            <a:spLocks noChangeArrowheads="1"/>
          </p:cNvSpPr>
          <p:nvPr userDrawn="1"/>
        </p:nvSpPr>
        <p:spPr bwMode="gray">
          <a:xfrm>
            <a:off x="3701991"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7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8377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odria - Table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userDrawn="1"/>
        </p:nvSpPr>
        <p:spPr bwMode="auto">
          <a:xfrm>
            <a:off x="0" y="0"/>
            <a:ext cx="9143999" cy="5143500"/>
          </a:xfrm>
          <a:prstGeom prst="rect">
            <a:avLst/>
          </a:prstGeom>
          <a:solidFill>
            <a:schemeClr val="bg1">
              <a:alpha val="44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5" name="Title 4"/>
          <p:cNvSpPr>
            <a:spLocks noGrp="1"/>
          </p:cNvSpPr>
          <p:nvPr>
            <p:ph type="title"/>
          </p:nvPr>
        </p:nvSpPr>
        <p:spPr>
          <a:xfrm>
            <a:off x="293342" y="1964781"/>
            <a:ext cx="8564758" cy="994736"/>
          </a:xfrm>
          <a:prstGeom prst="rect">
            <a:avLst/>
          </a:prstGeom>
        </p:spPr>
        <p:txBody>
          <a:bodyPr vert="horz" anchor="ctr"/>
          <a:lstStyle>
            <a:lvl1pPr algn="l">
              <a:defRPr sz="2400" b="1">
                <a:solidFill>
                  <a:srgbClr val="0F5480"/>
                </a:solidFill>
                <a:latin typeface="Tahoma"/>
                <a:cs typeface="Tahoma"/>
              </a:defRPr>
            </a:lvl1pPr>
          </a:lstStyle>
          <a:p>
            <a:r>
              <a:rPr lang="en-US"/>
              <a:t>Click to edit Master title style</a:t>
            </a:r>
            <a:endParaRPr lang="en-US" dirty="0"/>
          </a:p>
        </p:txBody>
      </p:sp>
      <p:sp>
        <p:nvSpPr>
          <p:cNvPr id="6"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95000"/>
                  </a:schemeClr>
                </a:solidFill>
                <a:effectLst/>
                <a:uLnTx/>
                <a:uFillTx/>
                <a:latin typeface="Tahoma"/>
                <a:ea typeface="+mn-ea"/>
                <a:cs typeface="Tahoma"/>
              </a:rPr>
              <a:t>© Tyler Technologies 2018</a:t>
            </a:r>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Tree>
    <p:extLst>
      <p:ext uri="{BB962C8B-B14F-4D97-AF65-F5344CB8AC3E}">
        <p14:creationId xmlns:p14="http://schemas.microsoft.com/office/powerpoint/2010/main" val="41795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 Top Title">
    <p:spTree>
      <p:nvGrpSpPr>
        <p:cNvPr id="1" name=""/>
        <p:cNvGrpSpPr/>
        <p:nvPr/>
      </p:nvGrpSpPr>
      <p:grpSpPr>
        <a:xfrm>
          <a:off x="0" y="0"/>
          <a:ext cx="0" cy="0"/>
          <a:chOff x="0" y="0"/>
          <a:chExt cx="0" cy="0"/>
        </a:xfrm>
      </p:grpSpPr>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4" name="Text Placeholder 3"/>
          <p:cNvSpPr>
            <a:spLocks noGrp="1"/>
          </p:cNvSpPr>
          <p:nvPr>
            <p:ph type="body" sz="quarter" idx="10"/>
          </p:nvPr>
        </p:nvSpPr>
        <p:spPr>
          <a:xfrm>
            <a:off x="444137" y="818009"/>
            <a:ext cx="8386957" cy="3550065"/>
          </a:xfrm>
          <a:prstGeom prst="rect">
            <a:avLst/>
          </a:prstGeom>
        </p:spPr>
        <p:txBody>
          <a:bodyPr vert="horz" anchor="ctr"/>
          <a:lstStyle>
            <a:lvl1pPr marL="0" indent="0" algn="l">
              <a:lnSpc>
                <a:spcPct val="100000"/>
              </a:lnSpc>
              <a:spcBef>
                <a:spcPts val="0"/>
              </a:spcBef>
              <a:spcAft>
                <a:spcPts val="1200"/>
              </a:spcAft>
              <a:buClr>
                <a:srgbClr val="8F9B49"/>
              </a:buClr>
              <a:buFont typeface="Arial" charset="0"/>
              <a:buNone/>
              <a:defRPr sz="1800">
                <a:solidFill>
                  <a:schemeClr val="tx1">
                    <a:lumMod val="65000"/>
                    <a:lumOff val="3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65000"/>
                    <a:lumOff val="3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6" name="Picture 5" descr="A picture containing text, sign&#10;&#10;Description automatically generated">
            <a:extLst>
              <a:ext uri="{FF2B5EF4-FFF2-40B4-BE49-F238E27FC236}">
                <a16:creationId xmlns:a16="http://schemas.microsoft.com/office/drawing/2014/main" id="{1744BD72-3332-490D-A349-B5CB816A3912}"/>
              </a:ext>
            </a:extLst>
          </p:cNvPr>
          <p:cNvPicPr>
            <a:picLocks noChangeAspect="1"/>
          </p:cNvPicPr>
          <p:nvPr userDrawn="1"/>
        </p:nvPicPr>
        <p:blipFill>
          <a:blip r:embed="rId2"/>
          <a:stretch>
            <a:fillRect/>
          </a:stretch>
        </p:blipFill>
        <p:spPr>
          <a:xfrm>
            <a:off x="7661429" y="4598284"/>
            <a:ext cx="1203680" cy="333266"/>
          </a:xfrm>
          <a:prstGeom prst="rect">
            <a:avLst/>
          </a:prstGeom>
        </p:spPr>
      </p:pic>
    </p:spTree>
    <p:extLst>
      <p:ext uri="{BB962C8B-B14F-4D97-AF65-F5344CB8AC3E}">
        <p14:creationId xmlns:p14="http://schemas.microsoft.com/office/powerpoint/2010/main" val="40823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aised hand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Tahoma"/>
                <a:ea typeface="+mn-ea"/>
                <a:cs typeface="Tahoma"/>
              </a:rPr>
              <a:t>© Tyler Technologies 2018</a:t>
            </a:r>
          </a:p>
        </p:txBody>
      </p:sp>
      <p:sp>
        <p:nvSpPr>
          <p:cNvPr id="5" name="Title 4"/>
          <p:cNvSpPr>
            <a:spLocks noGrp="1"/>
          </p:cNvSpPr>
          <p:nvPr>
            <p:ph type="title"/>
          </p:nvPr>
        </p:nvSpPr>
        <p:spPr>
          <a:xfrm>
            <a:off x="289621" y="2303282"/>
            <a:ext cx="8564758" cy="536936"/>
          </a:xfrm>
          <a:prstGeom prst="rect">
            <a:avLst/>
          </a:prstGeom>
        </p:spPr>
        <p:txBody>
          <a:bodyPr vert="horz" anchor="ctr"/>
          <a:lstStyle>
            <a:lvl1pPr algn="ctr">
              <a:defRPr sz="3200" b="1">
                <a:solidFill>
                  <a:schemeClr val="tx2"/>
                </a:solidFill>
                <a:latin typeface="Tahoma"/>
                <a:cs typeface="Tahoma"/>
              </a:defRPr>
            </a:lvl1pPr>
          </a:lstStyle>
          <a:p>
            <a:r>
              <a:rPr lang="en-US"/>
              <a:t>Click to edit Master title style</a:t>
            </a:r>
            <a:endParaRPr lang="en-US" dirty="0"/>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Tree>
    <p:extLst>
      <p:ext uri="{BB962C8B-B14F-4D97-AF65-F5344CB8AC3E}">
        <p14:creationId xmlns:p14="http://schemas.microsoft.com/office/powerpoint/2010/main" val="89683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Top Title Only">
    <p:spTree>
      <p:nvGrpSpPr>
        <p:cNvPr id="1" name=""/>
        <p:cNvGrpSpPr/>
        <p:nvPr/>
      </p:nvGrpSpPr>
      <p:grpSpPr>
        <a:xfrm>
          <a:off x="0" y="0"/>
          <a:ext cx="0" cy="0"/>
          <a:chOff x="0" y="0"/>
          <a:chExt cx="0" cy="0"/>
        </a:xfrm>
      </p:grpSpPr>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C5B3246A-F1C7-4FD6-AA2C-A2C2C8D5944B}"/>
              </a:ext>
            </a:extLst>
          </p:cNvPr>
          <p:cNvPicPr>
            <a:picLocks noChangeAspect="1"/>
          </p:cNvPicPr>
          <p:nvPr userDrawn="1"/>
        </p:nvPicPr>
        <p:blipFill>
          <a:blip r:embed="rId2"/>
          <a:stretch>
            <a:fillRect/>
          </a:stretch>
        </p:blipFill>
        <p:spPr>
          <a:xfrm>
            <a:off x="7661429" y="4598284"/>
            <a:ext cx="1203680" cy="333266"/>
          </a:xfrm>
          <a:prstGeom prst="rect">
            <a:avLst/>
          </a:prstGeom>
        </p:spPr>
      </p:pic>
    </p:spTree>
    <p:extLst>
      <p:ext uri="{BB962C8B-B14F-4D97-AF65-F5344CB8AC3E}">
        <p14:creationId xmlns:p14="http://schemas.microsoft.com/office/powerpoint/2010/main" val="154064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odria - Table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userDrawn="1"/>
        </p:nvSpPr>
        <p:spPr bwMode="auto">
          <a:xfrm>
            <a:off x="0" y="0"/>
            <a:ext cx="9143999" cy="5143500"/>
          </a:xfrm>
          <a:prstGeom prst="rect">
            <a:avLst/>
          </a:prstGeom>
          <a:solidFill>
            <a:schemeClr val="bg1">
              <a:alpha val="44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5" name="Title 4"/>
          <p:cNvSpPr>
            <a:spLocks noGrp="1"/>
          </p:cNvSpPr>
          <p:nvPr>
            <p:ph type="title"/>
          </p:nvPr>
        </p:nvSpPr>
        <p:spPr>
          <a:xfrm>
            <a:off x="293342" y="1964781"/>
            <a:ext cx="8564758" cy="994736"/>
          </a:xfrm>
          <a:prstGeom prst="rect">
            <a:avLst/>
          </a:prstGeom>
        </p:spPr>
        <p:txBody>
          <a:bodyPr vert="horz" anchor="ctr"/>
          <a:lstStyle>
            <a:lvl1pPr algn="l">
              <a:defRPr sz="2400" b="1">
                <a:solidFill>
                  <a:srgbClr val="0F5480"/>
                </a:solidFill>
                <a:latin typeface="Tahoma"/>
                <a:cs typeface="Tahoma"/>
              </a:defRPr>
            </a:lvl1pPr>
          </a:lstStyle>
          <a:p>
            <a:r>
              <a:rPr lang="en-US"/>
              <a:t>Click to edit Master title style</a:t>
            </a:r>
            <a:endParaRPr lang="en-US" dirty="0"/>
          </a:p>
        </p:txBody>
      </p:sp>
      <p:sp>
        <p:nvSpPr>
          <p:cNvPr id="6"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95000"/>
                  </a:schemeClr>
                </a:solidFill>
                <a:effectLst/>
                <a:uLnTx/>
                <a:uFillTx/>
                <a:latin typeface="Tahoma"/>
                <a:ea typeface="+mn-ea"/>
                <a:cs typeface="Tahoma"/>
              </a:rPr>
              <a:t>© Tyler Technologies 2018</a:t>
            </a:r>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 Top Title">
    <p:spTree>
      <p:nvGrpSpPr>
        <p:cNvPr id="1" name=""/>
        <p:cNvGrpSpPr/>
        <p:nvPr/>
      </p:nvGrpSpPr>
      <p:grpSpPr>
        <a:xfrm>
          <a:off x="0" y="0"/>
          <a:ext cx="0" cy="0"/>
          <a:chOff x="0" y="0"/>
          <a:chExt cx="0" cy="0"/>
        </a:xfrm>
      </p:grpSpPr>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4" name="Text Placeholder 3"/>
          <p:cNvSpPr>
            <a:spLocks noGrp="1"/>
          </p:cNvSpPr>
          <p:nvPr>
            <p:ph type="body" sz="quarter" idx="10"/>
          </p:nvPr>
        </p:nvSpPr>
        <p:spPr>
          <a:xfrm>
            <a:off x="444137" y="818009"/>
            <a:ext cx="8386957" cy="3550065"/>
          </a:xfrm>
          <a:prstGeom prst="rect">
            <a:avLst/>
          </a:prstGeom>
        </p:spPr>
        <p:txBody>
          <a:bodyPr vert="horz" anchor="ctr"/>
          <a:lstStyle>
            <a:lvl1pPr marL="0" indent="0" algn="l">
              <a:lnSpc>
                <a:spcPct val="100000"/>
              </a:lnSpc>
              <a:spcBef>
                <a:spcPts val="0"/>
              </a:spcBef>
              <a:spcAft>
                <a:spcPts val="1200"/>
              </a:spcAft>
              <a:buClr>
                <a:srgbClr val="8F9B49"/>
              </a:buClr>
              <a:buFont typeface="Arial" charset="0"/>
              <a:buNone/>
              <a:defRPr sz="1800">
                <a:solidFill>
                  <a:schemeClr val="tx1">
                    <a:lumMod val="65000"/>
                    <a:lumOff val="3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65000"/>
                    <a:lumOff val="3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6" name="Picture 5" descr="A picture containing text, sign&#10;&#10;Description automatically generated">
            <a:extLst>
              <a:ext uri="{FF2B5EF4-FFF2-40B4-BE49-F238E27FC236}">
                <a16:creationId xmlns:a16="http://schemas.microsoft.com/office/drawing/2014/main" id="{42135C83-0ACF-485A-B89C-7C086E712D20}"/>
              </a:ext>
            </a:extLst>
          </p:cNvPr>
          <p:cNvPicPr>
            <a:picLocks noChangeAspect="1"/>
          </p:cNvPicPr>
          <p:nvPr userDrawn="1"/>
        </p:nvPicPr>
        <p:blipFill>
          <a:blip r:embed="rId2"/>
          <a:stretch>
            <a:fillRect/>
          </a:stretch>
        </p:blipFill>
        <p:spPr>
          <a:xfrm>
            <a:off x="7747247" y="4649368"/>
            <a:ext cx="1185925" cy="328351"/>
          </a:xfrm>
          <a:prstGeom prst="rect">
            <a:avLst/>
          </a:prstGeom>
        </p:spPr>
      </p:pic>
    </p:spTree>
    <p:extLst>
      <p:ext uri="{BB962C8B-B14F-4D97-AF65-F5344CB8AC3E}">
        <p14:creationId xmlns:p14="http://schemas.microsoft.com/office/powerpoint/2010/main" val="44730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386335"/>
            <a:ext cx="9144000" cy="757165"/>
          </a:xfrm>
          <a:prstGeom prst="rect">
            <a:avLst/>
          </a:prstGeom>
        </p:spPr>
      </p:pic>
      <p:sp>
        <p:nvSpPr>
          <p:cNvPr id="11" name="Rectangle 5"/>
          <p:cNvSpPr txBox="1">
            <a:spLocks noChangeArrowheads="1"/>
          </p:cNvSpPr>
          <p:nvPr userDrawn="1"/>
        </p:nvSpPr>
        <p:spPr bwMode="gray">
          <a:xfrm>
            <a:off x="369939" y="4856850"/>
            <a:ext cx="803275" cy="167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700" b="0" i="0" u="none" strike="noStrike" kern="1200" cap="none" spc="0" normalizeH="0" baseline="0" noProof="0" smtClean="0">
                <a:ln>
                  <a:noFill/>
                </a:ln>
                <a:solidFill>
                  <a:schemeClr val="tx2"/>
                </a:solidFill>
                <a:effectLst/>
                <a:uLnTx/>
                <a:uFillTx/>
                <a:latin typeface="Tahoma"/>
                <a:ea typeface="+mn-ea"/>
                <a:cs typeface="Tahoma"/>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dirty="0">
              <a:ln>
                <a:noFill/>
              </a:ln>
              <a:solidFill>
                <a:schemeClr val="tx2"/>
              </a:solidFill>
              <a:effectLst/>
              <a:uLnTx/>
              <a:uFillTx/>
              <a:latin typeface="Tahoma"/>
              <a:ea typeface="+mn-ea"/>
              <a:cs typeface="Tahoma"/>
            </a:endParaRPr>
          </a:p>
        </p:txBody>
      </p:sp>
      <p:sp>
        <p:nvSpPr>
          <p:cNvPr id="4" name="Text Placeholder 3"/>
          <p:cNvSpPr>
            <a:spLocks noGrp="1"/>
          </p:cNvSpPr>
          <p:nvPr>
            <p:ph type="body" sz="quarter" idx="10"/>
          </p:nvPr>
        </p:nvSpPr>
        <p:spPr>
          <a:xfrm>
            <a:off x="278803" y="818009"/>
            <a:ext cx="8552291" cy="3550065"/>
          </a:xfrm>
          <a:prstGeom prst="rect">
            <a:avLst/>
          </a:prstGeom>
        </p:spPr>
        <p:txBody>
          <a:bodyPr vert="horz"/>
          <a:lstStyle>
            <a:lvl1pPr>
              <a:buClr>
                <a:srgbClr val="8F9B49"/>
              </a:buClr>
              <a:defRPr sz="1800">
                <a:solidFill>
                  <a:schemeClr val="tx1">
                    <a:lumMod val="75000"/>
                    <a:lumOff val="25000"/>
                  </a:schemeClr>
                </a:solidFill>
                <a:latin typeface="Tahoma"/>
                <a:cs typeface="Tahoma"/>
              </a:defRPr>
            </a:lvl1pPr>
            <a:lvl2pPr>
              <a:buClr>
                <a:srgbClr val="8F9B49"/>
              </a:buClr>
              <a:defRPr sz="1600">
                <a:solidFill>
                  <a:schemeClr val="tx1">
                    <a:lumMod val="75000"/>
                    <a:lumOff val="25000"/>
                  </a:schemeClr>
                </a:solidFill>
                <a:latin typeface="Tahoma"/>
                <a:cs typeface="Tahoma"/>
              </a:defRPr>
            </a:lvl2pPr>
            <a:lvl3pPr>
              <a:buClr>
                <a:srgbClr val="8F9B49"/>
              </a:buClr>
              <a:defRPr sz="1400">
                <a:solidFill>
                  <a:schemeClr val="tx1">
                    <a:lumMod val="75000"/>
                    <a:lumOff val="25000"/>
                  </a:schemeClr>
                </a:solidFill>
                <a:latin typeface="Tahoma"/>
                <a:cs typeface="Tahoma"/>
              </a:defRPr>
            </a:lvl3pPr>
            <a:lvl4pPr>
              <a:buClr>
                <a:srgbClr val="8F9B49"/>
              </a:buClr>
              <a:defRPr sz="1200">
                <a:solidFill>
                  <a:schemeClr val="tx1">
                    <a:lumMod val="75000"/>
                    <a:lumOff val="25000"/>
                  </a:schemeClr>
                </a:solidFill>
                <a:latin typeface="Tahoma"/>
                <a:cs typeface="Tahoma"/>
              </a:defRPr>
            </a:lvl4pPr>
            <a:lvl5pPr>
              <a:buClr>
                <a:srgbClr val="8F9B49"/>
              </a:buClr>
              <a:defRPr sz="1200">
                <a:solidFill>
                  <a:schemeClr val="tx1">
                    <a:lumMod val="75000"/>
                    <a:lumOff val="25000"/>
                  </a:schemeClr>
                </a:solidFill>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73677" y="194967"/>
            <a:ext cx="8557417" cy="536936"/>
          </a:xfrm>
          <a:prstGeom prst="rect">
            <a:avLst/>
          </a:prstGeom>
        </p:spPr>
        <p:txBody>
          <a:bodyPr vert="horz"/>
          <a:lstStyle>
            <a:lvl1pPr algn="l">
              <a:defRPr sz="2400" b="1">
                <a:solidFill>
                  <a:schemeClr val="tx2"/>
                </a:solidFill>
                <a:latin typeface="Tahoma"/>
                <a:cs typeface="Tahoma"/>
              </a:defRPr>
            </a:lvl1pPr>
          </a:lstStyle>
          <a:p>
            <a:r>
              <a:rPr lang="en-US"/>
              <a:t>Click to edit Master title style</a:t>
            </a:r>
            <a:endParaRPr lang="en-US" dirty="0"/>
          </a:p>
        </p:txBody>
      </p:sp>
      <p:pic>
        <p:nvPicPr>
          <p:cNvPr id="10" name="Picture 9" descr="A picture containing text, sign&#10;&#10;Description automatically generated">
            <a:extLst>
              <a:ext uri="{FF2B5EF4-FFF2-40B4-BE49-F238E27FC236}">
                <a16:creationId xmlns:a16="http://schemas.microsoft.com/office/drawing/2014/main" id="{CB2EEDFF-6E3E-4331-8C46-01C8C870F27C}"/>
              </a:ext>
            </a:extLst>
          </p:cNvPr>
          <p:cNvPicPr>
            <a:picLocks noChangeAspect="1"/>
          </p:cNvPicPr>
          <p:nvPr userDrawn="1"/>
        </p:nvPicPr>
        <p:blipFill>
          <a:blip r:embed="rId3"/>
          <a:stretch>
            <a:fillRect/>
          </a:stretch>
        </p:blipFill>
        <p:spPr>
          <a:xfrm>
            <a:off x="7661429" y="4598284"/>
            <a:ext cx="1203680" cy="333266"/>
          </a:xfrm>
          <a:prstGeom prst="rect">
            <a:avLst/>
          </a:prstGeom>
        </p:spPr>
      </p:pic>
    </p:spTree>
    <p:extLst>
      <p:ext uri="{BB962C8B-B14F-4D97-AF65-F5344CB8AC3E}">
        <p14:creationId xmlns:p14="http://schemas.microsoft.com/office/powerpoint/2010/main" val="212788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 Modri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386335"/>
            <a:ext cx="9144000" cy="757165"/>
          </a:xfrm>
          <a:prstGeom prst="rect">
            <a:avLst/>
          </a:prstGeom>
        </p:spPr>
      </p:pic>
      <p:sp>
        <p:nvSpPr>
          <p:cNvPr id="11" name="Rectangle 5"/>
          <p:cNvSpPr txBox="1">
            <a:spLocks noChangeArrowheads="1"/>
          </p:cNvSpPr>
          <p:nvPr userDrawn="1"/>
        </p:nvSpPr>
        <p:spPr bwMode="gray">
          <a:xfrm>
            <a:off x="369939" y="4856850"/>
            <a:ext cx="803275" cy="167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700" b="0" i="0" u="none" strike="noStrike" kern="1200" cap="none" spc="0" normalizeH="0" baseline="0" noProof="0" smtClean="0">
                <a:ln>
                  <a:noFill/>
                </a:ln>
                <a:solidFill>
                  <a:schemeClr val="tx2"/>
                </a:solidFill>
                <a:effectLst/>
                <a:uLnTx/>
                <a:uFillTx/>
                <a:latin typeface="Tahoma"/>
                <a:ea typeface="+mn-ea"/>
                <a:cs typeface="Tahoma"/>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dirty="0">
              <a:ln>
                <a:noFill/>
              </a:ln>
              <a:solidFill>
                <a:schemeClr val="tx2"/>
              </a:solidFill>
              <a:effectLst/>
              <a:uLnTx/>
              <a:uFillTx/>
              <a:latin typeface="Tahoma"/>
              <a:ea typeface="+mn-ea"/>
              <a:cs typeface="Tahoma"/>
            </a:endParaRPr>
          </a:p>
        </p:txBody>
      </p:sp>
      <p:sp>
        <p:nvSpPr>
          <p:cNvPr id="4" name="Text Placeholder 3"/>
          <p:cNvSpPr>
            <a:spLocks noGrp="1"/>
          </p:cNvSpPr>
          <p:nvPr>
            <p:ph type="body" sz="quarter" idx="10"/>
          </p:nvPr>
        </p:nvSpPr>
        <p:spPr>
          <a:xfrm>
            <a:off x="278803" y="818009"/>
            <a:ext cx="8552291" cy="3550065"/>
          </a:xfrm>
          <a:prstGeom prst="rect">
            <a:avLst/>
          </a:prstGeom>
        </p:spPr>
        <p:txBody>
          <a:bodyPr vert="horz"/>
          <a:lstStyle>
            <a:lvl1pPr>
              <a:buClr>
                <a:srgbClr val="8F9B49"/>
              </a:buClr>
              <a:defRPr sz="1800">
                <a:solidFill>
                  <a:schemeClr val="tx1">
                    <a:lumMod val="75000"/>
                    <a:lumOff val="25000"/>
                  </a:schemeClr>
                </a:solidFill>
                <a:latin typeface="Tahoma"/>
                <a:cs typeface="Tahoma"/>
              </a:defRPr>
            </a:lvl1pPr>
            <a:lvl2pPr>
              <a:buClr>
                <a:srgbClr val="8F9B49"/>
              </a:buClr>
              <a:defRPr sz="1600">
                <a:solidFill>
                  <a:schemeClr val="tx1">
                    <a:lumMod val="75000"/>
                    <a:lumOff val="25000"/>
                  </a:schemeClr>
                </a:solidFill>
                <a:latin typeface="Tahoma"/>
                <a:cs typeface="Tahoma"/>
              </a:defRPr>
            </a:lvl2pPr>
            <a:lvl3pPr>
              <a:buClr>
                <a:srgbClr val="8F9B49"/>
              </a:buClr>
              <a:defRPr sz="1400">
                <a:solidFill>
                  <a:schemeClr val="tx1">
                    <a:lumMod val="75000"/>
                    <a:lumOff val="25000"/>
                  </a:schemeClr>
                </a:solidFill>
                <a:latin typeface="Tahoma"/>
                <a:cs typeface="Tahoma"/>
              </a:defRPr>
            </a:lvl3pPr>
            <a:lvl4pPr>
              <a:buClr>
                <a:srgbClr val="8F9B49"/>
              </a:buClr>
              <a:defRPr sz="1200">
                <a:solidFill>
                  <a:schemeClr val="tx1">
                    <a:lumMod val="75000"/>
                    <a:lumOff val="25000"/>
                  </a:schemeClr>
                </a:solidFill>
                <a:latin typeface="Tahoma"/>
                <a:cs typeface="Tahoma"/>
              </a:defRPr>
            </a:lvl4pPr>
            <a:lvl5pPr>
              <a:buClr>
                <a:srgbClr val="8F9B49"/>
              </a:buClr>
              <a:defRPr sz="1200">
                <a:solidFill>
                  <a:schemeClr val="tx1">
                    <a:lumMod val="75000"/>
                    <a:lumOff val="25000"/>
                  </a:schemeClr>
                </a:solidFill>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73677" y="194967"/>
            <a:ext cx="7210687" cy="536936"/>
          </a:xfrm>
          <a:prstGeom prst="rect">
            <a:avLst/>
          </a:prstGeom>
        </p:spPr>
        <p:txBody>
          <a:bodyPr vert="horz"/>
          <a:lstStyle>
            <a:lvl1pPr algn="l">
              <a:defRPr sz="2400" b="1">
                <a:solidFill>
                  <a:schemeClr val="tx2"/>
                </a:solidFill>
                <a:latin typeface="Tahoma"/>
                <a:cs typeface="Tahoma"/>
              </a:defRPr>
            </a:lvl1pPr>
          </a:lstStyle>
          <a:p>
            <a:r>
              <a:rPr lang="en-US"/>
              <a:t>Click to edit Master title style</a:t>
            </a:r>
            <a:endParaRPr lang="en-US" dirty="0"/>
          </a:p>
        </p:txBody>
      </p:sp>
      <p:pic>
        <p:nvPicPr>
          <p:cNvPr id="13" name="Picture 12" descr="A picture containing text, sign&#10;&#10;Description automatically generated">
            <a:extLst>
              <a:ext uri="{FF2B5EF4-FFF2-40B4-BE49-F238E27FC236}">
                <a16:creationId xmlns:a16="http://schemas.microsoft.com/office/drawing/2014/main" id="{4B016FF4-2F13-4E9C-A9C7-46EFF4F212AA}"/>
              </a:ext>
            </a:extLst>
          </p:cNvPr>
          <p:cNvPicPr>
            <a:picLocks noChangeAspect="1"/>
          </p:cNvPicPr>
          <p:nvPr userDrawn="1"/>
        </p:nvPicPr>
        <p:blipFill>
          <a:blip r:embed="rId3"/>
          <a:stretch>
            <a:fillRect/>
          </a:stretch>
        </p:blipFill>
        <p:spPr>
          <a:xfrm>
            <a:off x="7661429" y="4598284"/>
            <a:ext cx="1203680" cy="333266"/>
          </a:xfrm>
          <a:prstGeom prst="rect">
            <a:avLst/>
          </a:prstGeom>
        </p:spPr>
      </p:pic>
    </p:spTree>
    <p:extLst>
      <p:ext uri="{BB962C8B-B14F-4D97-AF65-F5344CB8AC3E}">
        <p14:creationId xmlns:p14="http://schemas.microsoft.com/office/powerpoint/2010/main" val="108798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FE52D6F9-7623-4047-86FA-84077042F186}"/>
              </a:ext>
            </a:extLst>
          </p:cNvPr>
          <p:cNvSpPr>
            <a:spLocks noGrp="1"/>
          </p:cNvSpPr>
          <p:nvPr>
            <p:ph type="body" sz="quarter" idx="12"/>
          </p:nvPr>
        </p:nvSpPr>
        <p:spPr>
          <a:xfrm>
            <a:off x="499137" y="818008"/>
            <a:ext cx="8386957" cy="3701526"/>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433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A5D3794B-289A-4A80-97D7-111025398D45}" type="datetimeFigureOut">
              <a:rPr lang="en-US" smtClean="0">
                <a:solidFill>
                  <a:prstClr val="black">
                    <a:lumMod val="95000"/>
                    <a:lumOff val="5000"/>
                  </a:prstClr>
                </a:solidFill>
              </a:rPr>
              <a:pPr defTabSz="342900"/>
              <a:t>6/18/2021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384409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Box 12"/>
          <p:cNvSpPr txBox="1">
            <a:spLocks noChangeArrowheads="1"/>
          </p:cNvSpPr>
          <p:nvPr userDrawn="1"/>
        </p:nvSpPr>
        <p:spPr bwMode="gray">
          <a:xfrm>
            <a:off x="3701991"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7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85813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Modria - Logo Lapto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userDrawn="1"/>
        </p:nvSpPr>
        <p:spPr bwMode="auto">
          <a:xfrm>
            <a:off x="0" y="0"/>
            <a:ext cx="9143999" cy="5143500"/>
          </a:xfrm>
          <a:prstGeom prst="rect">
            <a:avLst/>
          </a:prstGeom>
          <a:solidFill>
            <a:schemeClr val="bg1">
              <a:alpha val="32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5" name="Title 4"/>
          <p:cNvSpPr>
            <a:spLocks noGrp="1"/>
          </p:cNvSpPr>
          <p:nvPr>
            <p:ph type="title"/>
          </p:nvPr>
        </p:nvSpPr>
        <p:spPr>
          <a:xfrm>
            <a:off x="293342" y="1964781"/>
            <a:ext cx="8564758" cy="994736"/>
          </a:xfrm>
          <a:prstGeom prst="rect">
            <a:avLst/>
          </a:prstGeom>
        </p:spPr>
        <p:txBody>
          <a:bodyPr vert="horz" anchor="ctr"/>
          <a:lstStyle>
            <a:lvl1pPr algn="l">
              <a:defRPr sz="2400" b="1">
                <a:solidFill>
                  <a:srgbClr val="0F5480"/>
                </a:solidFill>
                <a:latin typeface="Tahoma"/>
                <a:cs typeface="Tahoma"/>
              </a:defRPr>
            </a:lvl1pPr>
          </a:lstStyle>
          <a:p>
            <a:r>
              <a:rPr lang="en-US"/>
              <a:t>Click to edit Master title style</a:t>
            </a:r>
            <a:endParaRPr lang="en-US" dirty="0"/>
          </a:p>
        </p:txBody>
      </p:sp>
      <p:sp>
        <p:nvSpPr>
          <p:cNvPr id="6"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Tree>
    <p:extLst>
      <p:ext uri="{BB962C8B-B14F-4D97-AF65-F5344CB8AC3E}">
        <p14:creationId xmlns:p14="http://schemas.microsoft.com/office/powerpoint/2010/main" val="119771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6130822"/>
      </p:ext>
    </p:extLst>
  </p:cSld>
  <p:clrMap bg1="lt1" tx1="dk1" bg2="lt2" tx2="dk2" accent1="accent1" accent2="accent2" accent3="accent3" accent4="accent4" accent5="accent5" accent6="accent6" hlink="hlink" folHlink="folHlink"/>
  <p:sldLayoutIdLst>
    <p:sldLayoutId id="2147483839" r:id="rId1"/>
    <p:sldLayoutId id="2147483851" r:id="rId2"/>
    <p:sldLayoutId id="2147483848" r:id="rId3"/>
    <p:sldLayoutId id="2147483861" r:id="rId4"/>
    <p:sldLayoutId id="2147483862" r:id="rId5"/>
    <p:sldLayoutId id="2147483863" r:id="rId6"/>
    <p:sldLayoutId id="214748386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3230019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icodr.org/guides/videomed.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12778"/>
            <a:ext cx="9144000" cy="2619141"/>
          </a:xfrm>
          <a:prstGeom prst="rect">
            <a:avLst/>
          </a:prstGeom>
          <a:solidFill>
            <a:schemeClr val="bg1">
              <a:alpha val="3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p:cNvCxnSpPr/>
          <p:nvPr/>
        </p:nvCxnSpPr>
        <p:spPr>
          <a:xfrm>
            <a:off x="4572000" y="1463040"/>
            <a:ext cx="0" cy="2318657"/>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074" y="1458964"/>
            <a:ext cx="3643853" cy="2308324"/>
          </a:xfrm>
          <a:prstGeom prst="rect">
            <a:avLst/>
          </a:prstGeom>
          <a:noFill/>
        </p:spPr>
        <p:txBody>
          <a:bodyPr wrap="square" rtlCol="0">
            <a:spAutoFit/>
          </a:bodyPr>
          <a:lstStyle/>
          <a:p>
            <a:pPr algn="r"/>
            <a:r>
              <a:rPr lang="en-US" sz="3600" dirty="0">
                <a:solidFill>
                  <a:schemeClr val="tx1">
                    <a:lumMod val="65000"/>
                    <a:lumOff val="35000"/>
                  </a:schemeClr>
                </a:solidFill>
                <a:latin typeface="Tahoma" charset="0"/>
                <a:ea typeface="Tahoma" charset="0"/>
                <a:cs typeface="Tahoma" charset="0"/>
              </a:rPr>
              <a:t>Online</a:t>
            </a:r>
          </a:p>
          <a:p>
            <a:pPr algn="r"/>
            <a:r>
              <a:rPr lang="en-US" sz="3600" dirty="0">
                <a:solidFill>
                  <a:schemeClr val="tx1">
                    <a:lumMod val="65000"/>
                    <a:lumOff val="35000"/>
                  </a:schemeClr>
                </a:solidFill>
                <a:latin typeface="Tahoma" charset="0"/>
                <a:ea typeface="Tahoma" charset="0"/>
                <a:cs typeface="Tahoma" charset="0"/>
              </a:rPr>
              <a:t>Dispute</a:t>
            </a:r>
          </a:p>
          <a:p>
            <a:pPr algn="r"/>
            <a:r>
              <a:rPr lang="en-US" sz="3600" dirty="0">
                <a:solidFill>
                  <a:schemeClr val="tx1">
                    <a:lumMod val="65000"/>
                    <a:lumOff val="35000"/>
                  </a:schemeClr>
                </a:solidFill>
                <a:latin typeface="Tahoma" charset="0"/>
                <a:ea typeface="Tahoma" charset="0"/>
                <a:cs typeface="Tahoma" charset="0"/>
              </a:rPr>
              <a:t>Resolution</a:t>
            </a:r>
          </a:p>
          <a:p>
            <a:pPr algn="r"/>
            <a:r>
              <a:rPr lang="en-US" sz="3600" dirty="0">
                <a:solidFill>
                  <a:schemeClr val="tx1">
                    <a:lumMod val="65000"/>
                    <a:lumOff val="35000"/>
                  </a:schemeClr>
                </a:solidFill>
                <a:latin typeface="Tahoma" charset="0"/>
                <a:ea typeface="Tahoma" charset="0"/>
                <a:cs typeface="Tahoma" charset="0"/>
              </a:rPr>
              <a:t>Ethics</a:t>
            </a:r>
          </a:p>
        </p:txBody>
      </p:sp>
      <p:pic>
        <p:nvPicPr>
          <p:cNvPr id="4" name="Picture 3" descr="A picture containing text, sign&#10;&#10;Description automatically generated">
            <a:extLst>
              <a:ext uri="{FF2B5EF4-FFF2-40B4-BE49-F238E27FC236}">
                <a16:creationId xmlns:a16="http://schemas.microsoft.com/office/drawing/2014/main" id="{6A5470F3-CE7E-4F0B-8A6C-F8072789874C}"/>
              </a:ext>
            </a:extLst>
          </p:cNvPr>
          <p:cNvPicPr>
            <a:picLocks noChangeAspect="1"/>
          </p:cNvPicPr>
          <p:nvPr/>
        </p:nvPicPr>
        <p:blipFill>
          <a:blip r:embed="rId3"/>
          <a:stretch>
            <a:fillRect/>
          </a:stretch>
        </p:blipFill>
        <p:spPr>
          <a:xfrm>
            <a:off x="4931839" y="2166937"/>
            <a:ext cx="2924175" cy="809625"/>
          </a:xfrm>
          <a:prstGeom prst="rect">
            <a:avLst/>
          </a:prstGeom>
        </p:spPr>
      </p:pic>
    </p:spTree>
    <p:extLst>
      <p:ext uri="{BB962C8B-B14F-4D97-AF65-F5344CB8AC3E}">
        <p14:creationId xmlns:p14="http://schemas.microsoft.com/office/powerpoint/2010/main" val="659277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security</a:t>
            </a:r>
          </a:p>
        </p:txBody>
      </p:sp>
      <p:sp>
        <p:nvSpPr>
          <p:cNvPr id="3" name="Rectangle 2"/>
          <p:cNvSpPr/>
          <p:nvPr/>
        </p:nvSpPr>
        <p:spPr>
          <a:xfrm>
            <a:off x="826170" y="888841"/>
            <a:ext cx="7491660" cy="3985706"/>
          </a:xfrm>
          <a:prstGeom prst="rect">
            <a:avLst/>
          </a:prstGeom>
        </p:spPr>
        <p:txBody>
          <a:bodyPr wrap="square">
            <a:spAutoFit/>
          </a:bodyPr>
          <a:lstStyle/>
          <a:p>
            <a:pPr marL="457200" lvl="0" indent="-311150">
              <a:buSzPts val="1300"/>
              <a:buChar char="●"/>
            </a:pPr>
            <a:r>
              <a:rPr lang="en-US" sz="2300" dirty="0"/>
              <a:t>Emails travel across multiple networks and servers before arriving in their intended audience’s inbox. </a:t>
            </a:r>
          </a:p>
          <a:p>
            <a:pPr marL="457200" lvl="0" indent="-311150">
              <a:buSzPts val="1300"/>
              <a:buChar char="●"/>
            </a:pPr>
            <a:r>
              <a:rPr lang="en-US" sz="2300" dirty="0"/>
              <a:t>Emails aren't encrypted</a:t>
            </a:r>
          </a:p>
          <a:p>
            <a:pPr marL="457200" lvl="0" indent="-311150">
              <a:buSzPts val="1300"/>
              <a:buChar char="●"/>
            </a:pPr>
            <a:r>
              <a:rPr lang="en-US" sz="2300" dirty="0"/>
              <a:t>Servers hold emails that are decades old, even after they're deleted</a:t>
            </a:r>
          </a:p>
          <a:p>
            <a:pPr marL="457200" lvl="0" indent="-311150">
              <a:buSzPts val="1300"/>
              <a:buChar char="●"/>
            </a:pPr>
            <a:r>
              <a:rPr lang="en-US" sz="2300" dirty="0"/>
              <a:t>Once your password is compromised, all emails are accessible</a:t>
            </a:r>
          </a:p>
          <a:p>
            <a:pPr marL="457200" lvl="0" indent="-311150">
              <a:buSzPts val="1300"/>
              <a:buChar char="●"/>
            </a:pPr>
            <a:r>
              <a:rPr lang="en-US" sz="2300" dirty="0"/>
              <a:t>Emails touch multiple devices (e.g. laptop, mobile, watch) each of which can be compromised</a:t>
            </a:r>
          </a:p>
          <a:p>
            <a:pPr marL="457200" lvl="0" indent="-311150">
              <a:buSzPts val="1300"/>
              <a:buChar char="●"/>
            </a:pPr>
            <a:r>
              <a:rPr lang="en-US" sz="2300" dirty="0"/>
              <a:t>The sender cannot prevent recipients from further forwards</a:t>
            </a:r>
          </a:p>
        </p:txBody>
      </p:sp>
    </p:spTree>
    <p:extLst>
      <p:ext uri="{BB962C8B-B14F-4D97-AF65-F5344CB8AC3E}">
        <p14:creationId xmlns:p14="http://schemas.microsoft.com/office/powerpoint/2010/main" val="215649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text-based communication</a:t>
            </a:r>
          </a:p>
        </p:txBody>
      </p:sp>
      <p:sp>
        <p:nvSpPr>
          <p:cNvPr id="3" name="Rectangle 2"/>
          <p:cNvSpPr/>
          <p:nvPr/>
        </p:nvSpPr>
        <p:spPr>
          <a:xfrm>
            <a:off x="826170" y="888841"/>
            <a:ext cx="7491660" cy="3631763"/>
          </a:xfrm>
          <a:prstGeom prst="rect">
            <a:avLst/>
          </a:prstGeom>
        </p:spPr>
        <p:txBody>
          <a:bodyPr wrap="square">
            <a:spAutoFit/>
          </a:bodyPr>
          <a:lstStyle/>
          <a:p>
            <a:pPr marL="457200" lvl="0" indent="-311150">
              <a:buSzPts val="1300"/>
              <a:buChar char="●"/>
            </a:pPr>
            <a:r>
              <a:rPr lang="en-US" sz="2300" dirty="0"/>
              <a:t>Email/SMS notifications should never contain substantive communications</a:t>
            </a:r>
          </a:p>
          <a:p>
            <a:pPr marL="457200" lvl="0" indent="-311150">
              <a:buSzPts val="1300"/>
              <a:buChar char="●"/>
            </a:pPr>
            <a:r>
              <a:rPr lang="en-US" sz="2300" dirty="0"/>
              <a:t>All substantive communications should be on a password-protected ODR platform</a:t>
            </a:r>
          </a:p>
          <a:p>
            <a:pPr marL="457200" indent="-311150">
              <a:buSzPts val="1300"/>
              <a:buFontTx/>
              <a:buChar char="●"/>
            </a:pPr>
            <a:r>
              <a:rPr lang="en-US" sz="2300" dirty="0"/>
              <a:t>Require two factor authentication, or complex passwords, for platform access</a:t>
            </a:r>
          </a:p>
          <a:p>
            <a:pPr marL="457200" lvl="0" indent="-311150">
              <a:buSzPts val="1300"/>
              <a:buChar char="●"/>
            </a:pPr>
            <a:r>
              <a:rPr lang="en-US" sz="2300" dirty="0"/>
              <a:t>Don’t email attachments – share documents in a password-protected file repository</a:t>
            </a:r>
          </a:p>
          <a:p>
            <a:pPr marL="457200" lvl="0" indent="-311150">
              <a:buSzPts val="1300"/>
              <a:buChar char="●"/>
            </a:pPr>
            <a:r>
              <a:rPr lang="en-US" sz="2300" dirty="0"/>
              <a:t>Require parties to sign an agreement to mediate that outlines their responsibilities around data security</a:t>
            </a:r>
          </a:p>
        </p:txBody>
      </p:sp>
    </p:spTree>
    <p:extLst>
      <p:ext uri="{BB962C8B-B14F-4D97-AF65-F5344CB8AC3E}">
        <p14:creationId xmlns:p14="http://schemas.microsoft.com/office/powerpoint/2010/main" val="79916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 security risks</a:t>
            </a:r>
          </a:p>
        </p:txBody>
      </p:sp>
      <p:sp>
        <p:nvSpPr>
          <p:cNvPr id="3" name="Rectangle 2"/>
          <p:cNvSpPr/>
          <p:nvPr/>
        </p:nvSpPr>
        <p:spPr>
          <a:xfrm>
            <a:off x="826170" y="888841"/>
            <a:ext cx="7491660" cy="3631763"/>
          </a:xfrm>
          <a:prstGeom prst="rect">
            <a:avLst/>
          </a:prstGeom>
        </p:spPr>
        <p:txBody>
          <a:bodyPr wrap="square">
            <a:spAutoFit/>
          </a:bodyPr>
          <a:lstStyle/>
          <a:p>
            <a:pPr marL="457200" lvl="0" indent="-311150">
              <a:buSzPts val="1300"/>
              <a:buChar char="●"/>
            </a:pPr>
            <a:r>
              <a:rPr lang="en-US" sz="2300" dirty="0"/>
              <a:t>Who has access?</a:t>
            </a:r>
          </a:p>
          <a:p>
            <a:pPr marL="914400" lvl="1" indent="-311150">
              <a:buSzPts val="1300"/>
              <a:buChar char="●"/>
            </a:pPr>
            <a:r>
              <a:rPr lang="en-US" sz="2300" dirty="0"/>
              <a:t>Zoom bombing</a:t>
            </a:r>
          </a:p>
          <a:p>
            <a:pPr marL="914400" lvl="1" indent="-311150">
              <a:buSzPts val="1300"/>
              <a:buChar char="●"/>
            </a:pPr>
            <a:r>
              <a:rPr lang="en-US" sz="2300" dirty="0"/>
              <a:t>Are all participants visible?</a:t>
            </a:r>
          </a:p>
          <a:p>
            <a:pPr marL="914400" lvl="1" indent="-311150">
              <a:buSzPts val="1300"/>
              <a:buChar char="●"/>
            </a:pPr>
            <a:r>
              <a:rPr lang="en-US" sz="2300" dirty="0"/>
              <a:t>Other people in the room, off camera</a:t>
            </a:r>
          </a:p>
          <a:p>
            <a:pPr marL="457200" lvl="0" indent="-311150">
              <a:buSzPts val="1300"/>
              <a:buChar char="●"/>
            </a:pPr>
            <a:r>
              <a:rPr lang="en-US" sz="2300" dirty="0"/>
              <a:t>What is being recorded?</a:t>
            </a:r>
          </a:p>
          <a:p>
            <a:pPr marL="914400" lvl="1" indent="-311150">
              <a:buSzPts val="1300"/>
              <a:buChar char="●"/>
            </a:pPr>
            <a:r>
              <a:rPr lang="en-US" sz="2300" dirty="0"/>
              <a:t>Can the session be secretly recorded?</a:t>
            </a:r>
          </a:p>
          <a:p>
            <a:pPr marL="914400" lvl="1" indent="-311150">
              <a:buSzPts val="1300"/>
              <a:buChar char="●"/>
            </a:pPr>
            <a:r>
              <a:rPr lang="en-US" sz="2300" dirty="0"/>
              <a:t>Phone on record next to the speaker</a:t>
            </a:r>
          </a:p>
          <a:p>
            <a:pPr marL="457200" lvl="0" indent="-311150">
              <a:buSzPts val="1300"/>
              <a:buChar char="●"/>
            </a:pPr>
            <a:r>
              <a:rPr lang="en-US" sz="2300" dirty="0"/>
              <a:t>Can someone intercept the video feed?</a:t>
            </a:r>
          </a:p>
          <a:p>
            <a:pPr marL="457200" lvl="0" indent="-311150">
              <a:buSzPts val="1300"/>
              <a:buChar char="●"/>
            </a:pPr>
            <a:r>
              <a:rPr lang="en-US" sz="2300" dirty="0"/>
              <a:t>Who can control your local machine?</a:t>
            </a:r>
          </a:p>
          <a:p>
            <a:pPr marL="457200" lvl="0" indent="-311150">
              <a:buSzPts val="1300"/>
              <a:buChar char="●"/>
            </a:pPr>
            <a:r>
              <a:rPr lang="en-US" sz="2300" dirty="0"/>
              <a:t>Is location tracked by the application?</a:t>
            </a:r>
          </a:p>
        </p:txBody>
      </p:sp>
    </p:spTree>
    <p:extLst>
      <p:ext uri="{BB962C8B-B14F-4D97-AF65-F5344CB8AC3E}">
        <p14:creationId xmlns:p14="http://schemas.microsoft.com/office/powerpoint/2010/main" val="9657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Odr</a:t>
            </a:r>
            <a:r>
              <a:rPr lang="en-US" dirty="0"/>
              <a:t> security guidelines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9116" y="304800"/>
            <a:ext cx="3135656" cy="4525108"/>
          </a:xfrm>
          <a:prstGeom prst="rect">
            <a:avLst/>
          </a:prstGeom>
        </p:spPr>
      </p:pic>
      <p:sp>
        <p:nvSpPr>
          <p:cNvPr id="6" name="Text Placeholder 2"/>
          <p:cNvSpPr txBox="1">
            <a:spLocks/>
          </p:cNvSpPr>
          <p:nvPr/>
        </p:nvSpPr>
        <p:spPr>
          <a:xfrm>
            <a:off x="768096" y="1358725"/>
            <a:ext cx="4403200" cy="3117728"/>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200"/>
              </a:spcAft>
            </a:pPr>
            <a:r>
              <a:rPr lang="en-US" sz="1800" b="1" dirty="0">
                <a:latin typeface="Arial" panose="020B0604020202020204" pitchFamily="34" charset="0"/>
                <a:cs typeface="Arial" panose="020B0604020202020204" pitchFamily="34" charset="0"/>
              </a:rPr>
              <a:t>ICODR is working on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ODR Security Guidelines</a:t>
            </a:r>
          </a:p>
          <a:p>
            <a:pPr>
              <a:spcAft>
                <a:spcPts val="1200"/>
              </a:spcAft>
            </a:pPr>
            <a:r>
              <a:rPr lang="en-US" sz="2400" dirty="0">
                <a:hlinkClick r:id="rId4"/>
              </a:rPr>
              <a:t>https://icodr.org</a:t>
            </a:r>
            <a:endParaRPr lang="en-US" sz="19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0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5029"/>
            <a:ext cx="9144000" cy="2926080"/>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08314"/>
            <a:ext cx="0" cy="26060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632163" y="733036"/>
            <a:ext cx="5747209" cy="3550065"/>
          </a:xfrm>
        </p:spPr>
        <p:txBody>
          <a:bodyPr vert="horz" anchor="ctr"/>
          <a:lstStyle/>
          <a:p>
            <a:pPr>
              <a:spcBef>
                <a:spcPts val="500"/>
              </a:spcBef>
              <a:spcAft>
                <a:spcPts val="500"/>
              </a:spcAft>
            </a:pPr>
            <a:r>
              <a:rPr lang="en-US" altLang="en-US" dirty="0">
                <a:latin typeface="Tahoma" charset="0"/>
                <a:ea typeface="Tahoma" charset="0"/>
                <a:cs typeface="Tahoma" charset="0"/>
              </a:rPr>
              <a:t>A divorcing couple you are working with are having a very hard time reaching agreement, and their lack of progress is frustrating you.  One night while you’re trying to get them to focus on the issues that need to be resolved, you enter the husband’s name into Google and discover that he spent time in prison for abusing the children of a girlfriend he had prior to his current wife.  This is news to you, but it helps you to understand some of the hesitation the wife has in agreeing to visitation arrangements.  What do you do?</a:t>
            </a:r>
            <a:endParaRPr lang="en-US" altLang="en-US" b="1" dirty="0">
              <a:latin typeface="Tahoma" charset="0"/>
              <a:ea typeface="Tahoma" charset="0"/>
              <a:cs typeface="Tahoma" charset="0"/>
            </a:endParaRPr>
          </a:p>
        </p:txBody>
      </p:sp>
      <p:sp>
        <p:nvSpPr>
          <p:cNvPr id="2" name="Title 1"/>
          <p:cNvSpPr>
            <a:spLocks noGrp="1"/>
          </p:cNvSpPr>
          <p:nvPr>
            <p:ph type="title"/>
          </p:nvPr>
        </p:nvSpPr>
        <p:spPr>
          <a:xfrm>
            <a:off x="446381" y="2239601"/>
            <a:ext cx="1976785" cy="536936"/>
          </a:xfrm>
        </p:spPr>
        <p:txBody>
          <a:bodyPr/>
          <a:lstStyle/>
          <a:p>
            <a:pPr algn="r"/>
            <a:r>
              <a:rPr lang="en-US" sz="2000" b="0" dirty="0">
                <a:solidFill>
                  <a:schemeClr val="accent5"/>
                </a:solidFill>
              </a:rPr>
              <a:t>ODR Practice Dilemma #1</a:t>
            </a:r>
            <a:endParaRPr lang="en-US" sz="2000" b="0" dirty="0"/>
          </a:p>
        </p:txBody>
      </p:sp>
    </p:spTree>
    <p:extLst>
      <p:ext uri="{BB962C8B-B14F-4D97-AF65-F5344CB8AC3E}">
        <p14:creationId xmlns:p14="http://schemas.microsoft.com/office/powerpoint/2010/main" val="1271235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5029"/>
            <a:ext cx="9144000" cy="2926080"/>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08314"/>
            <a:ext cx="0" cy="26060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381" y="2239601"/>
            <a:ext cx="1976785" cy="536936"/>
          </a:xfrm>
        </p:spPr>
        <p:txBody>
          <a:bodyPr/>
          <a:lstStyle/>
          <a:p>
            <a:pPr algn="r"/>
            <a:r>
              <a:rPr lang="en-US" sz="2000" b="0" dirty="0">
                <a:solidFill>
                  <a:schemeClr val="accent5"/>
                </a:solidFill>
              </a:rPr>
              <a:t>ODR Practice Dilemma #2</a:t>
            </a:r>
            <a:endParaRPr lang="en-US" sz="2000" b="0" dirty="0"/>
          </a:p>
        </p:txBody>
      </p:sp>
      <p:sp>
        <p:nvSpPr>
          <p:cNvPr id="8" name="Text Placeholder 2"/>
          <p:cNvSpPr>
            <a:spLocks noGrp="1"/>
          </p:cNvSpPr>
          <p:nvPr>
            <p:ph type="body" sz="quarter" idx="10"/>
          </p:nvPr>
        </p:nvSpPr>
        <p:spPr>
          <a:xfrm>
            <a:off x="2632163" y="733036"/>
            <a:ext cx="5747209" cy="3550065"/>
          </a:xfrm>
        </p:spPr>
        <p:txBody>
          <a:bodyPr vert="horz" anchor="ctr"/>
          <a:lstStyle/>
          <a:p>
            <a:pPr>
              <a:spcBef>
                <a:spcPts val="500"/>
              </a:spcBef>
              <a:spcAft>
                <a:spcPts val="500"/>
              </a:spcAft>
            </a:pPr>
            <a:r>
              <a:rPr lang="en-US" altLang="en-US" dirty="0">
                <a:latin typeface="Tahoma" charset="0"/>
                <a:ea typeface="Tahoma" charset="0"/>
                <a:cs typeface="Tahoma" charset="0"/>
              </a:rPr>
              <a:t>You are mediating a workplace dispute over unpaid wages, and the former employee tells you in caucus that she’s so tight on money she can’t afford internet access in her house any more. She says she can use her phone, but soon after the frequency and length of her posts go way down, while the business owner keeps uploading more and more spreadsheets and posting messages every hour. Progress in the case slows to a crawl every day while you wait for the employee to respond, and the owner is getting frustrated.  What do you do?</a:t>
            </a:r>
            <a:endParaRPr lang="en-US" altLang="en-US" b="1" dirty="0">
              <a:latin typeface="Tahoma" charset="0"/>
              <a:ea typeface="Tahoma" charset="0"/>
              <a:cs typeface="Tahoma" charset="0"/>
            </a:endParaRPr>
          </a:p>
        </p:txBody>
      </p:sp>
    </p:spTree>
    <p:extLst>
      <p:ext uri="{BB962C8B-B14F-4D97-AF65-F5344CB8AC3E}">
        <p14:creationId xmlns:p14="http://schemas.microsoft.com/office/powerpoint/2010/main" val="407210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5029"/>
            <a:ext cx="9144000" cy="2926080"/>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08314"/>
            <a:ext cx="0" cy="26060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381" y="2239601"/>
            <a:ext cx="1976785" cy="536936"/>
          </a:xfrm>
        </p:spPr>
        <p:txBody>
          <a:bodyPr/>
          <a:lstStyle/>
          <a:p>
            <a:pPr algn="r"/>
            <a:r>
              <a:rPr lang="en-US" sz="2000" b="0" dirty="0">
                <a:solidFill>
                  <a:schemeClr val="accent5"/>
                </a:solidFill>
              </a:rPr>
              <a:t>ODR Practice Dilemma #3</a:t>
            </a:r>
            <a:endParaRPr lang="en-US" sz="2000" b="0" dirty="0"/>
          </a:p>
        </p:txBody>
      </p:sp>
      <p:sp>
        <p:nvSpPr>
          <p:cNvPr id="8" name="Text Placeholder 2"/>
          <p:cNvSpPr>
            <a:spLocks noGrp="1"/>
          </p:cNvSpPr>
          <p:nvPr>
            <p:ph type="body" sz="quarter" idx="10"/>
          </p:nvPr>
        </p:nvSpPr>
        <p:spPr>
          <a:xfrm>
            <a:off x="2632163" y="733036"/>
            <a:ext cx="5747209" cy="3550065"/>
          </a:xfrm>
        </p:spPr>
        <p:txBody>
          <a:bodyPr vert="horz" anchor="ctr"/>
          <a:lstStyle/>
          <a:p>
            <a:pPr>
              <a:spcBef>
                <a:spcPts val="500"/>
              </a:spcBef>
              <a:spcAft>
                <a:spcPts val="500"/>
              </a:spcAft>
            </a:pPr>
            <a:r>
              <a:rPr lang="en-US" altLang="en-US" dirty="0">
                <a:latin typeface="Tahoma" charset="0"/>
                <a:ea typeface="Tahoma" charset="0"/>
                <a:cs typeface="Tahoma" charset="0"/>
              </a:rPr>
              <a:t>You are working with co-parents who have been separated for more than a year, and in the caucus space the wife informs you that she has started seeing someone new, but that she has not yet told the husband. You note the information but promise to keep it quiet.  A week later, however, you accidentally post a message intended to be a private message to the wife in the caucus space for the husband, and the message refers to the boyfriend.  You realize your mistake when the husband asks what you mean by the post and who the boyfriend is. What do you do?</a:t>
            </a:r>
            <a:endParaRPr lang="en-US" altLang="en-US" b="1" dirty="0">
              <a:latin typeface="Tahoma" charset="0"/>
              <a:ea typeface="Tahoma" charset="0"/>
              <a:cs typeface="Tahoma" charset="0"/>
            </a:endParaRPr>
          </a:p>
        </p:txBody>
      </p:sp>
    </p:spTree>
    <p:extLst>
      <p:ext uri="{BB962C8B-B14F-4D97-AF65-F5344CB8AC3E}">
        <p14:creationId xmlns:p14="http://schemas.microsoft.com/office/powerpoint/2010/main" val="826640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5029"/>
            <a:ext cx="9144000" cy="2926080"/>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08314"/>
            <a:ext cx="0" cy="26060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381" y="2239601"/>
            <a:ext cx="1976785" cy="536936"/>
          </a:xfrm>
        </p:spPr>
        <p:txBody>
          <a:bodyPr/>
          <a:lstStyle/>
          <a:p>
            <a:pPr algn="r"/>
            <a:r>
              <a:rPr lang="en-US" sz="2000" b="0" dirty="0">
                <a:solidFill>
                  <a:schemeClr val="accent5"/>
                </a:solidFill>
              </a:rPr>
              <a:t>ODR Practice Dilemma #4</a:t>
            </a:r>
            <a:endParaRPr lang="en-US" sz="2000" b="0" dirty="0"/>
          </a:p>
        </p:txBody>
      </p:sp>
      <p:sp>
        <p:nvSpPr>
          <p:cNvPr id="8" name="Text Placeholder 2"/>
          <p:cNvSpPr>
            <a:spLocks noGrp="1"/>
          </p:cNvSpPr>
          <p:nvPr>
            <p:ph type="body" sz="quarter" idx="10"/>
          </p:nvPr>
        </p:nvSpPr>
        <p:spPr>
          <a:xfrm>
            <a:off x="2632163" y="733036"/>
            <a:ext cx="5747209" cy="3550065"/>
          </a:xfrm>
        </p:spPr>
        <p:txBody>
          <a:bodyPr vert="horz" anchor="ctr"/>
          <a:lstStyle/>
          <a:p>
            <a:pPr>
              <a:spcBef>
                <a:spcPts val="500"/>
              </a:spcBef>
              <a:spcAft>
                <a:spcPts val="500"/>
              </a:spcAft>
            </a:pPr>
            <a:r>
              <a:rPr lang="en-US" altLang="en-US" dirty="0">
                <a:latin typeface="Tahoma" charset="0"/>
                <a:ea typeface="Tahoma" charset="0"/>
                <a:cs typeface="Tahoma" charset="0"/>
              </a:rPr>
              <a:t>Co-parents you are mediating have been stuck on vacation sharing for some time. Both the mother and the father insist on having the kids for Christmas, and neither will budge.  One day, you get an email from the father’s attorney (who has not been participating in the mediation) saying that the father has been forwarding screen shots of the mediation discussions, and accusing you of bias in the way you have conducted the mediation. The attorney is threatening to file an ethics complaint with the court, where he will include the screen shots. What do you do?</a:t>
            </a:r>
            <a:endParaRPr lang="en-US" altLang="en-US" b="1" dirty="0">
              <a:latin typeface="Tahoma" charset="0"/>
              <a:ea typeface="Tahoma" charset="0"/>
              <a:cs typeface="Tahoma" charset="0"/>
            </a:endParaRPr>
          </a:p>
        </p:txBody>
      </p:sp>
    </p:spTree>
    <p:extLst>
      <p:ext uri="{BB962C8B-B14F-4D97-AF65-F5344CB8AC3E}">
        <p14:creationId xmlns:p14="http://schemas.microsoft.com/office/powerpoint/2010/main" val="2829080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5029"/>
            <a:ext cx="9144000" cy="2926080"/>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08314"/>
            <a:ext cx="0" cy="260604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381" y="2239601"/>
            <a:ext cx="1976785" cy="536936"/>
          </a:xfrm>
        </p:spPr>
        <p:txBody>
          <a:bodyPr/>
          <a:lstStyle/>
          <a:p>
            <a:pPr algn="r"/>
            <a:r>
              <a:rPr lang="en-US" sz="2000" b="0" dirty="0">
                <a:solidFill>
                  <a:schemeClr val="accent5"/>
                </a:solidFill>
              </a:rPr>
              <a:t>ODR Practice Dilemma #5</a:t>
            </a:r>
            <a:endParaRPr lang="en-US" sz="2000" b="0" dirty="0"/>
          </a:p>
        </p:txBody>
      </p:sp>
      <p:sp>
        <p:nvSpPr>
          <p:cNvPr id="8" name="Text Placeholder 2"/>
          <p:cNvSpPr>
            <a:spLocks noGrp="1"/>
          </p:cNvSpPr>
          <p:nvPr>
            <p:ph type="body" sz="quarter" idx="10"/>
          </p:nvPr>
        </p:nvSpPr>
        <p:spPr>
          <a:xfrm>
            <a:off x="2632163" y="733036"/>
            <a:ext cx="5747209" cy="3550065"/>
          </a:xfrm>
        </p:spPr>
        <p:txBody>
          <a:bodyPr vert="horz" anchor="ctr"/>
          <a:lstStyle/>
          <a:p>
            <a:pPr>
              <a:spcBef>
                <a:spcPts val="500"/>
              </a:spcBef>
              <a:spcAft>
                <a:spcPts val="500"/>
              </a:spcAft>
            </a:pPr>
            <a:r>
              <a:rPr lang="en-US" altLang="en-US" dirty="0">
                <a:latin typeface="Tahoma" charset="0"/>
                <a:ea typeface="Tahoma" charset="0"/>
                <a:cs typeface="Tahoma" charset="0"/>
              </a:rPr>
              <a:t>The husband and wife you are mediating are just tearing into each other in the joint discussion, throwing around accusations of infidelity and uploading receipts that purport to prove marital affairs. You’ve urged them both to move into the caucus spaces and to stop communicating in the joint discussion, because this dialogue isn’t achieving anything, but they’re ignoring you. What do you do?</a:t>
            </a:r>
            <a:endParaRPr lang="en-US" altLang="en-US" b="1" dirty="0">
              <a:latin typeface="Tahoma" charset="0"/>
              <a:ea typeface="Tahoma" charset="0"/>
              <a:cs typeface="Tahoma" charset="0"/>
            </a:endParaRPr>
          </a:p>
        </p:txBody>
      </p:sp>
    </p:spTree>
    <p:extLst>
      <p:ext uri="{BB962C8B-B14F-4D97-AF65-F5344CB8AC3E}">
        <p14:creationId xmlns:p14="http://schemas.microsoft.com/office/powerpoint/2010/main" val="253292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Mediator Ethical Standards</a:t>
            </a:r>
          </a:p>
        </p:txBody>
      </p:sp>
      <p:pic>
        <p:nvPicPr>
          <p:cNvPr id="3" name="Picture 2">
            <a:extLst>
              <a:ext uri="{FF2B5EF4-FFF2-40B4-BE49-F238E27FC236}">
                <a16:creationId xmlns:a16="http://schemas.microsoft.com/office/drawing/2014/main" id="{49EF0CE1-C6A5-4CBC-A1CA-A5BA3FE8E4D9}"/>
              </a:ext>
            </a:extLst>
          </p:cNvPr>
          <p:cNvPicPr>
            <a:picLocks noChangeAspect="1"/>
          </p:cNvPicPr>
          <p:nvPr/>
        </p:nvPicPr>
        <p:blipFill rotWithShape="1">
          <a:blip r:embed="rId3"/>
          <a:srcRect t="11329" r="1753" b="11460"/>
          <a:stretch/>
        </p:blipFill>
        <p:spPr>
          <a:xfrm>
            <a:off x="601494" y="663389"/>
            <a:ext cx="7888518" cy="3874706"/>
          </a:xfrm>
          <a:prstGeom prst="rect">
            <a:avLst/>
          </a:prstGeom>
        </p:spPr>
      </p:pic>
    </p:spTree>
    <p:extLst>
      <p:ext uri="{BB962C8B-B14F-4D97-AF65-F5344CB8AC3E}">
        <p14:creationId xmlns:p14="http://schemas.microsoft.com/office/powerpoint/2010/main" val="5631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1560"/>
            <a:ext cx="9144000" cy="2984863"/>
          </a:xfrm>
          <a:prstGeom prst="rect">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2573381" y="1221377"/>
            <a:ext cx="0" cy="257991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2651758" y="733036"/>
            <a:ext cx="8386957" cy="3550065"/>
          </a:xfrm>
        </p:spPr>
        <p:txBody>
          <a:bodyPr vert="horz" anchor="ctr"/>
          <a:lstStyle/>
          <a:p>
            <a:pPr fontAlgn="base"/>
            <a:r>
              <a:rPr lang="en-US" b="1" dirty="0"/>
              <a:t>Accessible</a:t>
            </a:r>
          </a:p>
          <a:p>
            <a:pPr fontAlgn="base"/>
            <a:r>
              <a:rPr lang="en-US" b="1" dirty="0"/>
              <a:t>Accountable</a:t>
            </a:r>
          </a:p>
          <a:p>
            <a:pPr fontAlgn="base"/>
            <a:r>
              <a:rPr lang="en-US" b="1" dirty="0"/>
              <a:t>Competent</a:t>
            </a:r>
          </a:p>
          <a:p>
            <a:pPr fontAlgn="base"/>
            <a:r>
              <a:rPr lang="en-US" b="1" dirty="0"/>
              <a:t>Confidential</a:t>
            </a:r>
          </a:p>
          <a:p>
            <a:pPr fontAlgn="base"/>
            <a:r>
              <a:rPr lang="en-US" b="1" dirty="0"/>
              <a:t>Equal</a:t>
            </a:r>
          </a:p>
          <a:p>
            <a:pPr fontAlgn="base"/>
            <a:r>
              <a:rPr lang="en-US" b="1" dirty="0"/>
              <a:t>Fair/Impartial/Neutral</a:t>
            </a:r>
          </a:p>
          <a:p>
            <a:pPr fontAlgn="base"/>
            <a:r>
              <a:rPr lang="en-US" b="1" dirty="0"/>
              <a:t>Legal</a:t>
            </a:r>
          </a:p>
          <a:p>
            <a:pPr fontAlgn="base"/>
            <a:r>
              <a:rPr lang="en-US" b="1" dirty="0"/>
              <a:t>Secure</a:t>
            </a:r>
          </a:p>
          <a:p>
            <a:pPr fontAlgn="base"/>
            <a:r>
              <a:rPr lang="en-US" b="1" dirty="0"/>
              <a:t>Transparent</a:t>
            </a:r>
            <a:endParaRPr lang="en-US" dirty="0"/>
          </a:p>
        </p:txBody>
      </p:sp>
      <p:sp>
        <p:nvSpPr>
          <p:cNvPr id="2" name="Title 1"/>
          <p:cNvSpPr>
            <a:spLocks noGrp="1"/>
          </p:cNvSpPr>
          <p:nvPr>
            <p:ph type="title"/>
          </p:nvPr>
        </p:nvSpPr>
        <p:spPr>
          <a:xfrm>
            <a:off x="400661" y="2259195"/>
            <a:ext cx="2002910" cy="536936"/>
          </a:xfrm>
        </p:spPr>
        <p:txBody>
          <a:bodyPr/>
          <a:lstStyle/>
          <a:p>
            <a:pPr algn="r"/>
            <a:r>
              <a:rPr lang="en-US" b="0" dirty="0"/>
              <a:t>Online</a:t>
            </a:r>
            <a:br>
              <a:rPr lang="en-US" b="0" dirty="0"/>
            </a:br>
            <a:r>
              <a:rPr lang="en-US" b="0" dirty="0"/>
              <a:t>Mediator</a:t>
            </a:r>
            <a:r>
              <a:rPr lang="en-US" dirty="0"/>
              <a:t> </a:t>
            </a:r>
            <a:r>
              <a:rPr lang="en-US" dirty="0">
                <a:solidFill>
                  <a:schemeClr val="accent5"/>
                </a:solidFill>
              </a:rPr>
              <a:t>Ethical Standards</a:t>
            </a:r>
          </a:p>
        </p:txBody>
      </p:sp>
    </p:spTree>
    <p:extLst>
      <p:ext uri="{BB962C8B-B14F-4D97-AF65-F5344CB8AC3E}">
        <p14:creationId xmlns:p14="http://schemas.microsoft.com/office/powerpoint/2010/main" val="2888132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fontAlgn="base"/>
            <a:r>
              <a:rPr lang="en-US" b="1" dirty="0"/>
              <a:t>Accessible</a:t>
            </a:r>
            <a:r>
              <a:rPr lang="en-US" dirty="0"/>
              <a:t>: ODR must be easy for parties to find and participate in and not limit their right to representation.  ODR should be available through both mobile and desktop channels, minimize costs to participants, and be easily accessed by people with different physical ability levels.</a:t>
            </a:r>
          </a:p>
          <a:p>
            <a:pPr fontAlgn="base"/>
            <a:r>
              <a:rPr lang="en-US" b="1" dirty="0"/>
              <a:t>Confidential</a:t>
            </a:r>
            <a:r>
              <a:rPr lang="en-US" dirty="0"/>
              <a:t>: ODR must maintain the confidentiality of party communications in line with policies that must be made public around a) who will see what data, and b) how that data can be used.</a:t>
            </a:r>
          </a:p>
          <a:p>
            <a:pPr fontAlgn="base"/>
            <a:r>
              <a:rPr lang="en-US" b="1" dirty="0"/>
              <a:t>Legal</a:t>
            </a:r>
            <a:r>
              <a:rPr lang="en-US" dirty="0"/>
              <a:t>: ODR must abide by and uphold the laws in all relevant jurisdictions.</a:t>
            </a:r>
          </a:p>
          <a:p>
            <a:pPr fontAlgn="base"/>
            <a:r>
              <a:rPr lang="en-US" b="1" dirty="0"/>
              <a:t>Secure</a:t>
            </a:r>
            <a:r>
              <a:rPr lang="en-US" dirty="0"/>
              <a:t>: ODR providers must ensure that data collected and communications between those engaged in ODR is not shared with any unauthorized parties.  Users must be informed of any breaches in a timely manner.</a:t>
            </a:r>
          </a:p>
        </p:txBody>
      </p:sp>
      <p:sp>
        <p:nvSpPr>
          <p:cNvPr id="5" name="Title 4"/>
          <p:cNvSpPr>
            <a:spLocks noGrp="1"/>
          </p:cNvSpPr>
          <p:nvPr>
            <p:ph type="title"/>
          </p:nvPr>
        </p:nvSpPr>
        <p:spPr/>
        <p:txBody>
          <a:bodyPr/>
          <a:lstStyle/>
          <a:p>
            <a:r>
              <a:rPr lang="en-US" dirty="0"/>
              <a:t>ICODR Standards</a:t>
            </a:r>
          </a:p>
        </p:txBody>
      </p:sp>
    </p:spTree>
    <p:extLst>
      <p:ext uri="{BB962C8B-B14F-4D97-AF65-F5344CB8AC3E}">
        <p14:creationId xmlns:p14="http://schemas.microsoft.com/office/powerpoint/2010/main" val="380966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fontAlgn="base"/>
            <a:r>
              <a:rPr lang="en-US" b="1" dirty="0"/>
              <a:t>Equal</a:t>
            </a:r>
            <a:r>
              <a:rPr lang="en-US" dirty="0"/>
              <a:t>: ODR must treat all participants with respect and dignity.  ODR should enable often silenced or marginalized voices to be heard, and ensure that offline privileges and disadvantages are not replicated in the ODR process.</a:t>
            </a:r>
          </a:p>
          <a:p>
            <a:pPr fontAlgn="base"/>
            <a:r>
              <a:rPr lang="en-US" b="1" dirty="0"/>
              <a:t>Fair/Impartial/Neutral</a:t>
            </a:r>
            <a:r>
              <a:rPr lang="en-US" dirty="0"/>
              <a:t>: ODR must treat all parties equally and in line with due process, without bias or benefits for or against individuals, groups, or entities.  Conflicts of interest of providers, participants, and system administrators must be disclosed in advance of commencement of ODR services.</a:t>
            </a:r>
            <a:endParaRPr lang="en-US" b="1" dirty="0"/>
          </a:p>
          <a:p>
            <a:pPr fontAlgn="base"/>
            <a:r>
              <a:rPr lang="en-US" b="1" dirty="0"/>
              <a:t>Transparent</a:t>
            </a:r>
            <a:r>
              <a:rPr lang="en-US" dirty="0"/>
              <a:t>: ODR providers must explicitly disclose in advance a) the form and enforceability of dispute resolution processes and outcomes, and b) the risks and benefits of participation. Data in ODR must be gathered, managed, and presented in ways to ensure it is not misrepresented or out of context.</a:t>
            </a:r>
          </a:p>
        </p:txBody>
      </p:sp>
      <p:sp>
        <p:nvSpPr>
          <p:cNvPr id="5" name="Title 4"/>
          <p:cNvSpPr>
            <a:spLocks noGrp="1"/>
          </p:cNvSpPr>
          <p:nvPr>
            <p:ph type="title"/>
          </p:nvPr>
        </p:nvSpPr>
        <p:spPr/>
        <p:txBody>
          <a:bodyPr/>
          <a:lstStyle/>
          <a:p>
            <a:r>
              <a:rPr lang="en-US" dirty="0"/>
              <a:t>ICODR Standards</a:t>
            </a:r>
          </a:p>
        </p:txBody>
      </p:sp>
    </p:spTree>
    <p:extLst>
      <p:ext uri="{BB962C8B-B14F-4D97-AF65-F5344CB8AC3E}">
        <p14:creationId xmlns:p14="http://schemas.microsoft.com/office/powerpoint/2010/main" val="157336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14806" y="909014"/>
            <a:ext cx="5921303" cy="2662549"/>
          </a:xfrm>
        </p:spPr>
        <p:txBody>
          <a:bodyPr/>
          <a:lstStyle/>
          <a:p>
            <a:pPr fontAlgn="base"/>
            <a:r>
              <a:rPr lang="en-US" sz="2700" dirty="0"/>
              <a:t>Convenience</a:t>
            </a:r>
          </a:p>
          <a:p>
            <a:pPr fontAlgn="base"/>
            <a:r>
              <a:rPr lang="en-US" sz="2700" dirty="0"/>
              <a:t>Cost</a:t>
            </a:r>
          </a:p>
          <a:p>
            <a:pPr fontAlgn="base"/>
            <a:r>
              <a:rPr lang="en-US" sz="2700" dirty="0"/>
              <a:t>Geography</a:t>
            </a:r>
          </a:p>
          <a:p>
            <a:pPr fontAlgn="base"/>
            <a:r>
              <a:rPr lang="en-US" sz="2700" dirty="0"/>
              <a:t>Discoverability</a:t>
            </a:r>
          </a:p>
          <a:p>
            <a:pPr fontAlgn="base"/>
            <a:r>
              <a:rPr lang="en-US" sz="2700" dirty="0"/>
              <a:t>Comprehensibility</a:t>
            </a:r>
          </a:p>
          <a:p>
            <a:pPr fontAlgn="base"/>
            <a:r>
              <a:rPr lang="en-US" sz="2700" dirty="0"/>
              <a:t>Technology</a:t>
            </a:r>
          </a:p>
          <a:p>
            <a:pPr fontAlgn="base"/>
            <a:r>
              <a:rPr lang="en-US" sz="2700" dirty="0"/>
              <a:t>Hospitality / Supportiveness</a:t>
            </a:r>
          </a:p>
        </p:txBody>
      </p:sp>
      <p:sp>
        <p:nvSpPr>
          <p:cNvPr id="5" name="Title 4"/>
          <p:cNvSpPr>
            <a:spLocks noGrp="1"/>
          </p:cNvSpPr>
          <p:nvPr>
            <p:ph type="title"/>
          </p:nvPr>
        </p:nvSpPr>
        <p:spPr>
          <a:xfrm>
            <a:off x="1535570" y="194968"/>
            <a:ext cx="5408015" cy="536936"/>
          </a:xfrm>
        </p:spPr>
        <p:txBody>
          <a:bodyPr/>
          <a:lstStyle/>
          <a:p>
            <a:r>
              <a:rPr lang="en-US" dirty="0"/>
              <a:t>Different Types of Accessibility</a:t>
            </a:r>
          </a:p>
        </p:txBody>
      </p:sp>
    </p:spTree>
    <p:extLst>
      <p:ext uri="{BB962C8B-B14F-4D97-AF65-F5344CB8AC3E}">
        <p14:creationId xmlns:p14="http://schemas.microsoft.com/office/powerpoint/2010/main" val="3329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Accessibility for Persons with Disabilities</a:t>
            </a:r>
          </a:p>
        </p:txBody>
      </p:sp>
      <p:pic>
        <p:nvPicPr>
          <p:cNvPr id="7" name="Picture 6">
            <a:extLst>
              <a:ext uri="{FF2B5EF4-FFF2-40B4-BE49-F238E27FC236}">
                <a16:creationId xmlns:a16="http://schemas.microsoft.com/office/drawing/2014/main" id="{848D1347-6082-4C79-A82C-87EB9045D749}"/>
              </a:ext>
            </a:extLst>
          </p:cNvPr>
          <p:cNvPicPr>
            <a:picLocks noChangeAspect="1"/>
          </p:cNvPicPr>
          <p:nvPr/>
        </p:nvPicPr>
        <p:blipFill rotWithShape="1">
          <a:blip r:embed="rId3"/>
          <a:srcRect l="2997" t="6975" r="46147" b="21273"/>
          <a:stretch/>
        </p:blipFill>
        <p:spPr>
          <a:xfrm>
            <a:off x="1578577" y="1256444"/>
            <a:ext cx="2402617" cy="1906803"/>
          </a:xfrm>
          <a:prstGeom prst="rect">
            <a:avLst/>
          </a:prstGeom>
        </p:spPr>
      </p:pic>
      <p:sp>
        <p:nvSpPr>
          <p:cNvPr id="8" name="Text Placeholder 2">
            <a:extLst>
              <a:ext uri="{FF2B5EF4-FFF2-40B4-BE49-F238E27FC236}">
                <a16:creationId xmlns:a16="http://schemas.microsoft.com/office/drawing/2014/main" id="{9CB2A103-83B4-416E-8884-8A7EF1F4F53C}"/>
              </a:ext>
            </a:extLst>
          </p:cNvPr>
          <p:cNvSpPr>
            <a:spLocks noGrp="1"/>
          </p:cNvSpPr>
          <p:nvPr>
            <p:ph type="body" sz="quarter" idx="10"/>
          </p:nvPr>
        </p:nvSpPr>
        <p:spPr>
          <a:xfrm>
            <a:off x="4321777" y="1256445"/>
            <a:ext cx="3444545" cy="2662549"/>
          </a:xfrm>
        </p:spPr>
        <p:txBody>
          <a:bodyPr/>
          <a:lstStyle/>
          <a:p>
            <a:pPr marL="0" indent="0" fontAlgn="base">
              <a:buNone/>
            </a:pPr>
            <a:r>
              <a:rPr lang="en-US" sz="1050" b="1" dirty="0"/>
              <a:t>Best Practices</a:t>
            </a:r>
          </a:p>
          <a:p>
            <a:pPr fontAlgn="base"/>
            <a:endParaRPr lang="en-US" sz="1050" b="1" dirty="0"/>
          </a:p>
          <a:p>
            <a:pPr fontAlgn="base"/>
            <a:r>
              <a:rPr lang="en-US" sz="1050" dirty="0"/>
              <a:t>Putting accessibility in all RFPs for ODR Services</a:t>
            </a:r>
          </a:p>
          <a:p>
            <a:pPr fontAlgn="base"/>
            <a:endParaRPr lang="en-US" sz="1050" dirty="0"/>
          </a:p>
          <a:p>
            <a:pPr fontAlgn="base"/>
            <a:r>
              <a:rPr lang="en-US" sz="1050" dirty="0"/>
              <a:t>Training staff</a:t>
            </a:r>
          </a:p>
          <a:p>
            <a:pPr fontAlgn="base"/>
            <a:endParaRPr lang="en-US" sz="1050" dirty="0"/>
          </a:p>
          <a:p>
            <a:pPr fontAlgn="base"/>
            <a:r>
              <a:rPr lang="en-US" sz="1050" dirty="0"/>
              <a:t>Testing and maintaining your website (e.g. WAVE)</a:t>
            </a:r>
          </a:p>
          <a:p>
            <a:pPr fontAlgn="base"/>
            <a:endParaRPr lang="en-US" sz="1050" dirty="0"/>
          </a:p>
          <a:p>
            <a:pPr fontAlgn="base"/>
            <a:r>
              <a:rPr lang="en-US" sz="1050" dirty="0"/>
              <a:t>Using persons with disabilities as testers</a:t>
            </a:r>
          </a:p>
          <a:p>
            <a:pPr fontAlgn="base"/>
            <a:endParaRPr lang="en-US" sz="1050" dirty="0"/>
          </a:p>
          <a:p>
            <a:pPr fontAlgn="base"/>
            <a:r>
              <a:rPr lang="en-US" sz="1050" dirty="0"/>
              <a:t>Evaluate all stages of the ODR process</a:t>
            </a:r>
          </a:p>
          <a:p>
            <a:pPr fontAlgn="base"/>
            <a:endParaRPr lang="en-US" sz="1050" dirty="0"/>
          </a:p>
          <a:p>
            <a:pPr fontAlgn="base"/>
            <a:r>
              <a:rPr lang="en-US" sz="1050" dirty="0"/>
              <a:t>Hire people with disabilities on the team</a:t>
            </a:r>
          </a:p>
        </p:txBody>
      </p:sp>
    </p:spTree>
    <p:extLst>
      <p:ext uri="{BB962C8B-B14F-4D97-AF65-F5344CB8AC3E}">
        <p14:creationId xmlns:p14="http://schemas.microsoft.com/office/powerpoint/2010/main" val="172297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 Security / Transparency</a:t>
            </a:r>
          </a:p>
        </p:txBody>
      </p:sp>
      <p:sp>
        <p:nvSpPr>
          <p:cNvPr id="5" name="Text Placeholder 2">
            <a:extLst>
              <a:ext uri="{FF2B5EF4-FFF2-40B4-BE49-F238E27FC236}">
                <a16:creationId xmlns:a16="http://schemas.microsoft.com/office/drawing/2014/main" id="{476BB95B-32C1-4764-8E91-D15594B1BA33}"/>
              </a:ext>
            </a:extLst>
          </p:cNvPr>
          <p:cNvSpPr txBox="1">
            <a:spLocks/>
          </p:cNvSpPr>
          <p:nvPr/>
        </p:nvSpPr>
        <p:spPr>
          <a:xfrm>
            <a:off x="598054" y="963840"/>
            <a:ext cx="7871969" cy="35500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1800" b="1" dirty="0"/>
              <a:t>Confidential</a:t>
            </a:r>
            <a:r>
              <a:rPr lang="en-US" sz="1800" dirty="0"/>
              <a:t>: ODR must maintain the confidentiality of party communications in line with policies that must be made public around a) who will see what data, and b) how that data can be used.</a:t>
            </a:r>
          </a:p>
          <a:p>
            <a:pPr fontAlgn="base"/>
            <a:r>
              <a:rPr lang="en-US" sz="1800" b="1" dirty="0"/>
              <a:t>Secure</a:t>
            </a:r>
            <a:r>
              <a:rPr lang="en-US" sz="1800" dirty="0"/>
              <a:t>: ODR providers must ensure that data collected and communications between those engaged in ODR is not shared with any unauthorized parties.  Users must be informed of any breaches in a timely manner.</a:t>
            </a:r>
          </a:p>
          <a:p>
            <a:pPr fontAlgn="base"/>
            <a:r>
              <a:rPr lang="en-US" sz="1800" b="1" dirty="0"/>
              <a:t>Transparent</a:t>
            </a:r>
            <a:r>
              <a:rPr lang="en-US" sz="1800" dirty="0"/>
              <a:t>: ODR providers must explicitly disclose in advance a) the form and enforceability of dispute resolution processes and outcomes, and b) the risks and benefits of participation. Data in ODR must be gathered, managed, and presented in ways to ensure it is not misrepresented or out of context.</a:t>
            </a:r>
          </a:p>
        </p:txBody>
      </p:sp>
    </p:spTree>
    <p:extLst>
      <p:ext uri="{BB962C8B-B14F-4D97-AF65-F5344CB8AC3E}">
        <p14:creationId xmlns:p14="http://schemas.microsoft.com/office/powerpoint/2010/main" val="15251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tools are mediators using?</a:t>
            </a:r>
          </a:p>
        </p:txBody>
      </p:sp>
      <p:sp>
        <p:nvSpPr>
          <p:cNvPr id="3" name="Rectangle 2"/>
          <p:cNvSpPr/>
          <p:nvPr/>
        </p:nvSpPr>
        <p:spPr>
          <a:xfrm>
            <a:off x="858520" y="971610"/>
            <a:ext cx="7491660" cy="3416320"/>
          </a:xfrm>
          <a:prstGeom prst="rect">
            <a:avLst/>
          </a:prstGeom>
        </p:spPr>
        <p:txBody>
          <a:bodyPr wrap="square">
            <a:spAutoFit/>
          </a:bodyPr>
          <a:lstStyle/>
          <a:p>
            <a:pPr marL="457200" lvl="0" indent="-311150">
              <a:buSzPts val="1300"/>
              <a:buChar char="●"/>
            </a:pPr>
            <a:r>
              <a:rPr lang="en-US" sz="2400" dirty="0"/>
              <a:t>Email</a:t>
            </a:r>
          </a:p>
          <a:p>
            <a:pPr marL="457200" lvl="0" indent="-311150">
              <a:buSzPts val="1300"/>
              <a:buChar char="●"/>
            </a:pPr>
            <a:r>
              <a:rPr lang="en-US" sz="2400" dirty="0"/>
              <a:t>Calendar invitations</a:t>
            </a:r>
          </a:p>
          <a:p>
            <a:pPr marL="457200" lvl="0" indent="-311150">
              <a:buSzPts val="1300"/>
              <a:buChar char="●"/>
            </a:pPr>
            <a:r>
              <a:rPr lang="en-US" sz="2400" dirty="0"/>
              <a:t>Word documents</a:t>
            </a:r>
          </a:p>
          <a:p>
            <a:pPr marL="457200" lvl="0" indent="-311150">
              <a:buSzPts val="1300"/>
              <a:buChar char="●"/>
            </a:pPr>
            <a:r>
              <a:rPr lang="en-US" sz="2400" dirty="0"/>
              <a:t>Skype calls</a:t>
            </a:r>
          </a:p>
          <a:p>
            <a:pPr marL="457200" lvl="0" indent="-311150">
              <a:buSzPts val="1300"/>
              <a:buChar char="●"/>
            </a:pPr>
            <a:r>
              <a:rPr lang="en-US" sz="2400" dirty="0"/>
              <a:t>Google docs</a:t>
            </a:r>
          </a:p>
          <a:p>
            <a:pPr marL="457200" lvl="0" indent="-311150">
              <a:buSzPts val="1300"/>
              <a:buChar char="●"/>
            </a:pPr>
            <a:r>
              <a:rPr lang="en-US" sz="2400" dirty="0"/>
              <a:t>Text messages</a:t>
            </a:r>
          </a:p>
          <a:p>
            <a:pPr marL="457200" lvl="0" indent="-311150">
              <a:buSzPts val="1300"/>
              <a:buChar char="●"/>
            </a:pPr>
            <a:r>
              <a:rPr lang="en-US" sz="2400" dirty="0"/>
              <a:t>Social media platforms</a:t>
            </a:r>
          </a:p>
          <a:p>
            <a:pPr marL="146050" lvl="0">
              <a:buSzPts val="1300"/>
            </a:pPr>
            <a:endParaRPr lang="en-US" sz="2400" dirty="0"/>
          </a:p>
          <a:p>
            <a:pPr marL="457200" lvl="0" indent="-311150">
              <a:buSzPts val="1300"/>
              <a:buChar char="●"/>
            </a:pPr>
            <a:endParaRPr lang="en-US" sz="2400" dirty="0"/>
          </a:p>
        </p:txBody>
      </p:sp>
      <p:sp>
        <p:nvSpPr>
          <p:cNvPr id="5" name="TextBox 4">
            <a:extLst>
              <a:ext uri="{FF2B5EF4-FFF2-40B4-BE49-F238E27FC236}">
                <a16:creationId xmlns:a16="http://schemas.microsoft.com/office/drawing/2014/main" id="{6AD7073F-775A-438E-B3E4-83B58D7DC8B9}"/>
              </a:ext>
            </a:extLst>
          </p:cNvPr>
          <p:cNvSpPr txBox="1"/>
          <p:nvPr/>
        </p:nvSpPr>
        <p:spPr bwMode="auto">
          <a:xfrm>
            <a:off x="969578" y="3987224"/>
            <a:ext cx="6881650" cy="461665"/>
          </a:xfrm>
          <a:prstGeom prst="rect">
            <a:avLst/>
          </a:prstGeom>
          <a:noFill/>
          <a:ln w="12700" cap="sq" algn="ctr">
            <a:noFill/>
            <a:miter lim="800000"/>
            <a:headEnd/>
            <a:tailEnd/>
          </a:ln>
          <a:effectLst/>
        </p:spPr>
        <p:txBody>
          <a:bodyPr wrap="square">
            <a:spAutoFit/>
          </a:bodyPr>
          <a:lstStyle/>
          <a:p>
            <a:pPr algn="r"/>
            <a:r>
              <a:rPr lang="en-US" sz="2400" b="1" dirty="0">
                <a:solidFill>
                  <a:schemeClr val="accent5"/>
                </a:solidFill>
                <a:latin typeface="Arial Black" panose="020B0A04020102020204" pitchFamily="34" charset="0"/>
              </a:rPr>
              <a:t>These tools all have security concerns</a:t>
            </a:r>
          </a:p>
        </p:txBody>
      </p:sp>
    </p:spTree>
    <p:extLst>
      <p:ext uri="{BB962C8B-B14F-4D97-AF65-F5344CB8AC3E}">
        <p14:creationId xmlns:p14="http://schemas.microsoft.com/office/powerpoint/2010/main" val="175494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itle - MINIMALIS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6350" cap="sq" algn="ctr">
          <a:solidFill>
            <a:schemeClr val="bg1">
              <a:lumMod val="50000"/>
            </a:schemeClr>
          </a:solidFill>
          <a:miter lim="800000"/>
          <a:headEnd/>
          <a:tailEnd/>
        </a:ln>
        <a:effectLst/>
      </a:spPr>
      <a:bodyPr wrap="none" anchor="ctr"/>
      <a:lstStyle>
        <a:defPPr algn="ctr">
          <a:defRPr dirty="0" smtClean="0">
            <a:solidFill>
              <a:schemeClr val="tx1">
                <a:lumMod val="75000"/>
                <a:lumOff val="25000"/>
              </a:schemeClr>
            </a:solidFill>
            <a:latin typeface="Tahoma" pitchFamily="34" charset="0"/>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square">
        <a:spAutoFit/>
      </a:bodyPr>
      <a:lstStyle>
        <a:defPPr>
          <a:defRPr sz="1600" dirty="0" smtClean="0">
            <a:solidFill>
              <a:schemeClr val="tx1">
                <a:lumMod val="75000"/>
                <a:lumOff val="25000"/>
              </a:schemeClr>
            </a:solidFill>
            <a:latin typeface="Tahoma" pitchFamily="34" charset="0"/>
            <a:cs typeface="Tahoma" pitchFamily="34" charset="0"/>
          </a:defRPr>
        </a:defPPr>
      </a:lstStyle>
    </a:txDef>
  </a:objectDefaults>
  <a:extraClrSchemeLst/>
  <a:extLst>
    <a:ext uri="{05A4C25C-085E-4340-85A3-A5531E510DB2}">
      <thm15:themeFamily xmlns:thm15="http://schemas.microsoft.com/office/thememl/2012/main" name="Tyler Tech Presentation Template - MINIMALIST v11.2018.potx" id="{E260E0D9-AB15-3646-BE78-806C49881B08}" vid="{A07E8197-EE8B-F241-95A4-08A6C12C358E}"/>
    </a:ext>
  </a:extLst>
</a:theme>
</file>

<file path=ppt/theme/theme2.xml><?xml version="1.0" encoding="utf-8"?>
<a:theme xmlns:a="http://schemas.openxmlformats.org/drawingml/2006/main" name="1_Title - MINIMALIS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6350" cap="sq" algn="ctr">
          <a:solidFill>
            <a:schemeClr val="bg1">
              <a:lumMod val="50000"/>
            </a:schemeClr>
          </a:solidFill>
          <a:miter lim="800000"/>
          <a:headEnd/>
          <a:tailEnd/>
        </a:ln>
        <a:effectLst/>
      </a:spPr>
      <a:bodyPr wrap="none" anchor="ctr"/>
      <a:lstStyle>
        <a:defPPr algn="ctr">
          <a:defRPr dirty="0" smtClean="0">
            <a:solidFill>
              <a:schemeClr val="tx1">
                <a:lumMod val="75000"/>
                <a:lumOff val="25000"/>
              </a:schemeClr>
            </a:solidFill>
            <a:latin typeface="Tahoma" pitchFamily="34" charset="0"/>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square">
        <a:spAutoFit/>
      </a:bodyPr>
      <a:lstStyle>
        <a:defPPr>
          <a:defRPr sz="1600" dirty="0" smtClean="0">
            <a:solidFill>
              <a:schemeClr val="tx1">
                <a:lumMod val="75000"/>
                <a:lumOff val="25000"/>
              </a:schemeClr>
            </a:solidFill>
            <a:latin typeface="Tahoma" pitchFamily="34" charset="0"/>
            <a:cs typeface="Tahoma" pitchFamily="34" charset="0"/>
          </a:defRPr>
        </a:defPPr>
      </a:lstStyle>
    </a:txDef>
  </a:objectDefaults>
  <a:extraClrSchemeLst/>
  <a:extLst>
    <a:ext uri="{05A4C25C-085E-4340-85A3-A5531E510DB2}">
      <thm15:themeFamily xmlns:thm15="http://schemas.microsoft.com/office/thememl/2012/main" name="Tyler Tech Presentation Template - MINIMALIST v11.2018.potx" id="{E260E0D9-AB15-3646-BE78-806C49881B08}" vid="{A07E8197-EE8B-F241-95A4-08A6C12C35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DD2BCD07E1C4A804FEBFAD064D665" ma:contentTypeVersion="0" ma:contentTypeDescription="Create a new document." ma:contentTypeScope="" ma:versionID="a6a82881d3ce09f869cebe55ca00809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550EF-E6EA-4BC2-B3E7-4456B0EA4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3735A1A-98F5-44B9-9A7F-D3A37BCA6C6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F135BDD1-A6DD-463F-96E1-1D64E8A54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Tyler Tech Presentation Template - MINIMALIST v11.2018</Template>
  <TotalTime>2485</TotalTime>
  <Words>1417</Words>
  <Application>Microsoft Office PowerPoint</Application>
  <PresentationFormat>On-screen Show (16:9)</PresentationFormat>
  <Paragraphs>115</Paragraphs>
  <Slides>18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Black</vt:lpstr>
      <vt:lpstr>Calibri</vt:lpstr>
      <vt:lpstr>Tahoma</vt:lpstr>
      <vt:lpstr>Tahoma Normal</vt:lpstr>
      <vt:lpstr>Title - MINIMALIST</vt:lpstr>
      <vt:lpstr>1_Title - MINIMALIST</vt:lpstr>
      <vt:lpstr>PowerPoint Presentation</vt:lpstr>
      <vt:lpstr>Online Mediator Ethical Standards</vt:lpstr>
      <vt:lpstr>Online Mediator Ethical Standards</vt:lpstr>
      <vt:lpstr>ICODR Standards</vt:lpstr>
      <vt:lpstr>ICODR Standards</vt:lpstr>
      <vt:lpstr>Different Types of Accessibility</vt:lpstr>
      <vt:lpstr>Accessibility for Persons with Disabilities</vt:lpstr>
      <vt:lpstr>Confidentiality / Security / Transparency</vt:lpstr>
      <vt:lpstr>What types of tools are mediators using?</vt:lpstr>
      <vt:lpstr>Email security</vt:lpstr>
      <vt:lpstr>Secure text-based communication</vt:lpstr>
      <vt:lpstr>Videoconferencing security risks</vt:lpstr>
      <vt:lpstr>Odr security guidelines</vt:lpstr>
      <vt:lpstr>ODR Practice Dilemma #1</vt:lpstr>
      <vt:lpstr>ODR Practice Dilemma #2</vt:lpstr>
      <vt:lpstr>ODR Practice Dilemma #3</vt:lpstr>
      <vt:lpstr>ODR Practice Dilemma #4</vt:lpstr>
      <vt:lpstr>ODR Practice Dilemma #5</vt:lpstr>
    </vt:vector>
  </TitlesOfParts>
  <Manager/>
  <Company/>
  <LinksUpToDate>false</LinksUpToDate>
  <SharedDoc>false</SharedDoc>
  <HyperlinkBase>tylertech.com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Wissing, Jody</dc:creator>
  <cp:keywords>Tyler, Tech, presentation, public, sector, software, connected communities, thriving, communities, safe, efficient, transforming, local, government</cp:keywords>
  <dc:description>Transforming government to create safer, smarter, and more vibrant communities</dc:description>
  <cp:lastModifiedBy>Colin</cp:lastModifiedBy>
  <cp:revision>106</cp:revision>
  <cp:lastPrinted>2009-09-10T16:08:41Z</cp:lastPrinted>
  <dcterms:created xsi:type="dcterms:W3CDTF">2018-10-12T15:05:41Z</dcterms:created>
  <dcterms:modified xsi:type="dcterms:W3CDTF">2021-06-18T18:20:15Z</dcterms:modified>
  <cp:category>Technology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0x010100121DD2BCD07E1C4A804FEBFAD064D665</vt:lpwstr>
  </property>
</Properties>
</file>