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  <p:sldMasterId id="2147483840" r:id="rId2"/>
    <p:sldMasterId id="2147483870" r:id="rId3"/>
    <p:sldMasterId id="2147483880" r:id="rId4"/>
  </p:sldMasterIdLst>
  <p:notesMasterIdLst>
    <p:notesMasterId r:id="rId19"/>
  </p:notesMasterIdLst>
  <p:sldIdLst>
    <p:sldId id="273" r:id="rId5"/>
    <p:sldId id="414" r:id="rId6"/>
    <p:sldId id="423" r:id="rId7"/>
    <p:sldId id="379" r:id="rId8"/>
    <p:sldId id="401" r:id="rId9"/>
    <p:sldId id="428" r:id="rId10"/>
    <p:sldId id="427" r:id="rId11"/>
    <p:sldId id="419" r:id="rId12"/>
    <p:sldId id="418" r:id="rId13"/>
    <p:sldId id="354" r:id="rId14"/>
    <p:sldId id="415" r:id="rId15"/>
    <p:sldId id="416" r:id="rId16"/>
    <p:sldId id="429" r:id="rId17"/>
    <p:sldId id="430" r:id="rId1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86">
          <p15:clr>
            <a:srgbClr val="A4A3A4"/>
          </p15:clr>
        </p15:guide>
        <p15:guide id="2" pos="270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uart Roscove" initials="SR [2]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8022"/>
    <a:srgbClr val="99CC00"/>
    <a:srgbClr val="FFCC00"/>
    <a:srgbClr val="000099"/>
    <a:srgbClr val="FF0000"/>
    <a:srgbClr val="0A84FF"/>
    <a:srgbClr val="666699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39" autoAdjust="0"/>
    <p:restoredTop sz="58949" autoAdjust="0"/>
  </p:normalViewPr>
  <p:slideViewPr>
    <p:cSldViewPr snapToGrid="0">
      <p:cViewPr varScale="1">
        <p:scale>
          <a:sx n="106" d="100"/>
          <a:sy n="106" d="100"/>
        </p:scale>
        <p:origin x="273" y="63"/>
      </p:cViewPr>
      <p:guideLst>
        <p:guide orient="horz" pos="3686"/>
        <p:guide pos="27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4FDC4B4-B533-43E5-832C-31C50603D548}" type="datetimeFigureOut">
              <a:rPr lang="en-US"/>
              <a:pPr>
                <a:defRPr/>
              </a:pPr>
              <a:t>6/2/2023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57F71DF-2DD8-4914-AC86-68F41B4B43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1913" y="603250"/>
            <a:ext cx="2917825" cy="21891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Rectangle 3"/>
          <p:cNvSpPr>
            <a:spLocks noGrp="1"/>
          </p:cNvSpPr>
          <p:nvPr>
            <p:ph type="body" idx="1"/>
          </p:nvPr>
        </p:nvSpPr>
        <p:spPr>
          <a:xfrm>
            <a:off x="1323975" y="2998788"/>
            <a:ext cx="5297488" cy="5522912"/>
          </a:xfrm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1913" y="603250"/>
            <a:ext cx="2917825" cy="21891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>
          <a:xfrm>
            <a:off x="1323975" y="2998788"/>
            <a:ext cx="5297488" cy="5522912"/>
          </a:xfrm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7224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yPa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267200"/>
            <a:ext cx="9144000" cy="2590800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Donut 4"/>
          <p:cNvSpPr/>
          <p:nvPr userDrawn="1"/>
        </p:nvSpPr>
        <p:spPr>
          <a:xfrm>
            <a:off x="4038600" y="5092700"/>
            <a:ext cx="990600" cy="990600"/>
          </a:xfrm>
          <a:prstGeom prst="donut">
            <a:avLst>
              <a:gd name="adj" fmla="val 11623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ound Single Corner Rectangle 5"/>
          <p:cNvSpPr/>
          <p:nvPr userDrawn="1"/>
        </p:nvSpPr>
        <p:spPr bwMode="auto">
          <a:xfrm>
            <a:off x="4572000" y="4940300"/>
            <a:ext cx="609600" cy="609600"/>
          </a:xfrm>
          <a:prstGeom prst="round1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 w="3492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ound Single Corner Rectangle 6"/>
          <p:cNvSpPr/>
          <p:nvPr userDrawn="1"/>
        </p:nvSpPr>
        <p:spPr bwMode="auto">
          <a:xfrm flipH="1">
            <a:off x="3886200" y="4940300"/>
            <a:ext cx="609600" cy="609600"/>
          </a:xfrm>
          <a:prstGeom prst="round1Rect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50000">
                <a:schemeClr val="accent3"/>
              </a:gs>
              <a:gs pos="100000">
                <a:schemeClr val="accent3"/>
              </a:gs>
            </a:gsLst>
            <a:lin ang="8100000" scaled="1"/>
            <a:tileRect/>
          </a:gradFill>
          <a:ln w="3492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8" name="Round Single Corner Rectangle 12"/>
          <p:cNvGrpSpPr>
            <a:grpSpLocks/>
          </p:cNvGrpSpPr>
          <p:nvPr userDrawn="1"/>
        </p:nvGrpSpPr>
        <p:grpSpPr bwMode="auto">
          <a:xfrm>
            <a:off x="3803650" y="5540375"/>
            <a:ext cx="774700" cy="774700"/>
            <a:chOff x="2396" y="3210"/>
            <a:chExt cx="488" cy="488"/>
          </a:xfrm>
        </p:grpSpPr>
        <p:pic>
          <p:nvPicPr>
            <p:cNvPr id="9" name="Round Single Corner Rectangle 1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6" y="3210"/>
              <a:ext cx="488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 rot="16200000">
              <a:off x="2457" y="3255"/>
              <a:ext cx="36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3" name="Round Single Corner Rectangle 13"/>
          <p:cNvGrpSpPr>
            <a:grpSpLocks/>
          </p:cNvGrpSpPr>
          <p:nvPr userDrawn="1"/>
        </p:nvGrpSpPr>
        <p:grpSpPr bwMode="auto">
          <a:xfrm>
            <a:off x="4486275" y="5540375"/>
            <a:ext cx="774700" cy="774700"/>
            <a:chOff x="2826" y="3210"/>
            <a:chExt cx="488" cy="488"/>
          </a:xfrm>
        </p:grpSpPr>
        <p:pic>
          <p:nvPicPr>
            <p:cNvPr id="14" name="Round Single Corner Rectangle 1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6" y="3210"/>
              <a:ext cx="488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 rot="5400000">
              <a:off x="2889" y="3255"/>
              <a:ext cx="36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cxnSp>
        <p:nvCxnSpPr>
          <p:cNvPr id="16" name="Straight Connector 15"/>
          <p:cNvCxnSpPr/>
          <p:nvPr userDrawn="1"/>
        </p:nvCxnSpPr>
        <p:spPr>
          <a:xfrm>
            <a:off x="0" y="4267200"/>
            <a:ext cx="9144000" cy="1588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685800" y="1752600"/>
            <a:ext cx="7772400" cy="1524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4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1"/>
          </p:nvPr>
        </p:nvSpPr>
        <p:spPr>
          <a:xfrm>
            <a:off x="914400" y="3276600"/>
            <a:ext cx="7543800" cy="838200"/>
          </a:xfrm>
          <a:prstGeom prst="rect">
            <a:avLst/>
          </a:prstGeo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5330684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cklo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 Box 12"/>
          <p:cNvSpPr txBox="1">
            <a:spLocks noChangeArrowheads="1"/>
          </p:cNvSpPr>
          <p:nvPr userDrawn="1"/>
        </p:nvSpPr>
        <p:spPr bwMode="gray">
          <a:xfrm>
            <a:off x="3701990" y="6486940"/>
            <a:ext cx="171339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© Tyler Technologies 2017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8804" y="1090679"/>
            <a:ext cx="8552291" cy="4733420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8F9B49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1pPr>
            <a:lvl2pPr>
              <a:buClr>
                <a:srgbClr val="8F9B49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2pPr>
            <a:lvl3pPr>
              <a:buClr>
                <a:srgbClr val="8F9B49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3pPr>
            <a:lvl4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4pPr>
            <a:lvl5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3678" y="259956"/>
            <a:ext cx="8557417" cy="715915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chemeClr val="tx2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945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- Modria col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 Box 12"/>
          <p:cNvSpPr txBox="1">
            <a:spLocks noChangeArrowheads="1"/>
          </p:cNvSpPr>
          <p:nvPr userDrawn="1"/>
        </p:nvSpPr>
        <p:spPr bwMode="gray">
          <a:xfrm>
            <a:off x="3701990" y="6486940"/>
            <a:ext cx="171339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© Tyler Technologies 2017</a:t>
            </a:r>
          </a:p>
        </p:txBody>
      </p:sp>
      <p:sp>
        <p:nvSpPr>
          <p:cNvPr id="11" name="Rectangle 5"/>
          <p:cNvSpPr txBox="1">
            <a:spLocks noChangeArrowheads="1"/>
          </p:cNvSpPr>
          <p:nvPr userDrawn="1"/>
        </p:nvSpPr>
        <p:spPr bwMode="gray">
          <a:xfrm>
            <a:off x="369940" y="6475800"/>
            <a:ext cx="803275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78AFB4-C6FC-46C2-866E-1D035D18C516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8804" y="1090679"/>
            <a:ext cx="8552291" cy="4733420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8F9B49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1pPr>
            <a:lvl2pPr>
              <a:buClr>
                <a:srgbClr val="8F9B49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2pPr>
            <a:lvl3pPr>
              <a:buClr>
                <a:srgbClr val="8F9B49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3pPr>
            <a:lvl4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4pPr>
            <a:lvl5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3678" y="259956"/>
            <a:ext cx="7210687" cy="715915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chemeClr val="tx2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233" y="244020"/>
            <a:ext cx="1362502" cy="63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54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848448"/>
            <a:ext cx="9144000" cy="1009553"/>
          </a:xfrm>
          <a:prstGeom prst="rect">
            <a:avLst/>
          </a:prstGeom>
        </p:spPr>
      </p:pic>
      <p:sp>
        <p:nvSpPr>
          <p:cNvPr id="9" name="Text Box 12"/>
          <p:cNvSpPr txBox="1">
            <a:spLocks noChangeArrowheads="1"/>
          </p:cNvSpPr>
          <p:nvPr userDrawn="1"/>
        </p:nvSpPr>
        <p:spPr bwMode="gray">
          <a:xfrm>
            <a:off x="3701990" y="6486940"/>
            <a:ext cx="171339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© Tyler Technologies 2017</a:t>
            </a:r>
          </a:p>
        </p:txBody>
      </p:sp>
      <p:sp>
        <p:nvSpPr>
          <p:cNvPr id="11" name="Rectangle 5"/>
          <p:cNvSpPr txBox="1">
            <a:spLocks noChangeArrowheads="1"/>
          </p:cNvSpPr>
          <p:nvPr userDrawn="1"/>
        </p:nvSpPr>
        <p:spPr bwMode="gray">
          <a:xfrm>
            <a:off x="369940" y="6475800"/>
            <a:ext cx="803275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78AFB4-C6FC-46C2-866E-1D035D18C516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8804" y="1090679"/>
            <a:ext cx="8552291" cy="4733420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8F9B49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1pPr>
            <a:lvl2pPr>
              <a:buClr>
                <a:srgbClr val="8F9B49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2pPr>
            <a:lvl3pPr>
              <a:buClr>
                <a:srgbClr val="8F9B49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3pPr>
            <a:lvl4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4pPr>
            <a:lvl5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3678" y="259956"/>
            <a:ext cx="8557417" cy="715915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chemeClr val="tx2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98773" y="6252387"/>
            <a:ext cx="881688" cy="4058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3558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line Header Foot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848448"/>
            <a:ext cx="9144000" cy="1009553"/>
          </a:xfrm>
          <a:prstGeom prst="rect">
            <a:avLst/>
          </a:prstGeom>
        </p:spPr>
      </p:pic>
      <p:sp>
        <p:nvSpPr>
          <p:cNvPr id="9" name="Text Box 12"/>
          <p:cNvSpPr txBox="1">
            <a:spLocks noChangeArrowheads="1"/>
          </p:cNvSpPr>
          <p:nvPr userDrawn="1"/>
        </p:nvSpPr>
        <p:spPr bwMode="gray">
          <a:xfrm>
            <a:off x="3701990" y="6486940"/>
            <a:ext cx="171339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© Tyler Technologies 2017</a:t>
            </a:r>
          </a:p>
        </p:txBody>
      </p:sp>
      <p:sp>
        <p:nvSpPr>
          <p:cNvPr id="11" name="Rectangle 5"/>
          <p:cNvSpPr txBox="1">
            <a:spLocks noChangeArrowheads="1"/>
          </p:cNvSpPr>
          <p:nvPr userDrawn="1"/>
        </p:nvSpPr>
        <p:spPr bwMode="gray">
          <a:xfrm>
            <a:off x="369940" y="6475800"/>
            <a:ext cx="803275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78AFB4-C6FC-46C2-866E-1D035D18C516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8804" y="1107553"/>
            <a:ext cx="8552291" cy="4716547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8F9B49"/>
              </a:buClr>
              <a:defRPr sz="1800">
                <a:latin typeface="Tahoma"/>
                <a:cs typeface="Tahoma"/>
              </a:defRPr>
            </a:lvl1pPr>
            <a:lvl2pPr>
              <a:buClr>
                <a:srgbClr val="8F9B49"/>
              </a:buClr>
              <a:defRPr sz="1600">
                <a:latin typeface="Tahoma"/>
                <a:cs typeface="Tahoma"/>
              </a:defRPr>
            </a:lvl2pPr>
            <a:lvl3pPr>
              <a:buClr>
                <a:srgbClr val="8F9B49"/>
              </a:buClr>
              <a:defRPr sz="1400">
                <a:latin typeface="Tahoma"/>
                <a:cs typeface="Tahoma"/>
              </a:defRPr>
            </a:lvl3pPr>
            <a:lvl4pPr>
              <a:buClr>
                <a:srgbClr val="8F9B49"/>
              </a:buClr>
              <a:defRPr sz="1200">
                <a:latin typeface="Tahoma"/>
                <a:cs typeface="Tahoma"/>
              </a:defRPr>
            </a:lvl4pPr>
            <a:lvl5pPr>
              <a:buClr>
                <a:srgbClr val="8F9B49"/>
              </a:buClr>
              <a:defRPr sz="1200"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273678" y="160515"/>
            <a:ext cx="7174111" cy="947039"/>
          </a:xfrm>
          <a:prstGeom prst="rect">
            <a:avLst/>
          </a:prstGeom>
        </p:spPr>
        <p:txBody>
          <a:bodyPr vert="horz"/>
          <a:lstStyle>
            <a:lvl1pPr algn="l">
              <a:defRPr sz="2200" b="1">
                <a:solidFill>
                  <a:schemeClr val="tx2"/>
                </a:solidFill>
                <a:latin typeface="Tahoma"/>
                <a:cs typeface="Tahoma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2line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98773" y="6252387"/>
            <a:ext cx="881688" cy="405845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233" y="244020"/>
            <a:ext cx="1362502" cy="63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574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848448"/>
            <a:ext cx="9144000" cy="1009553"/>
          </a:xfrm>
          <a:prstGeom prst="rect">
            <a:avLst/>
          </a:prstGeom>
        </p:spPr>
      </p:pic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273678" y="259957"/>
            <a:ext cx="7242691" cy="730265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chemeClr val="tx2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8803" y="1097855"/>
            <a:ext cx="4228505" cy="4726245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8F9B49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1pPr>
            <a:lvl2pPr>
              <a:buClr>
                <a:srgbClr val="8F9B49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2pPr>
            <a:lvl3pPr>
              <a:buClr>
                <a:srgbClr val="8F9B49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3pPr>
            <a:lvl4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4pPr>
            <a:lvl5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609931" y="1097855"/>
            <a:ext cx="4228505" cy="4726245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8F9B49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1pPr>
            <a:lvl2pPr>
              <a:buClr>
                <a:srgbClr val="8F9B49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2pPr>
            <a:lvl3pPr>
              <a:buClr>
                <a:srgbClr val="8F9B49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3pPr>
            <a:lvl4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4pPr>
            <a:lvl5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Box 12"/>
          <p:cNvSpPr txBox="1">
            <a:spLocks noChangeArrowheads="1"/>
          </p:cNvSpPr>
          <p:nvPr userDrawn="1"/>
        </p:nvSpPr>
        <p:spPr bwMode="gray">
          <a:xfrm>
            <a:off x="3701990" y="6486940"/>
            <a:ext cx="171339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© Tyler Technologies 2017</a:t>
            </a:r>
          </a:p>
        </p:txBody>
      </p:sp>
      <p:sp>
        <p:nvSpPr>
          <p:cNvPr id="16" name="Rectangle 5"/>
          <p:cNvSpPr txBox="1">
            <a:spLocks noChangeArrowheads="1"/>
          </p:cNvSpPr>
          <p:nvPr userDrawn="1"/>
        </p:nvSpPr>
        <p:spPr bwMode="gray">
          <a:xfrm>
            <a:off x="369940" y="6475800"/>
            <a:ext cx="803275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78AFB4-C6FC-46C2-866E-1D035D18C516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98773" y="6252387"/>
            <a:ext cx="881688" cy="405845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233" y="244020"/>
            <a:ext cx="1362502" cy="63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9188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Graphic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yler_mark_RGB.png"/>
          <p:cNvPicPr>
            <a:picLocks noChangeAspect="1"/>
          </p:cNvPicPr>
          <p:nvPr userDrawn="1"/>
        </p:nvPicPr>
        <p:blipFill>
          <a:blip r:embed="rId2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194" y="2818809"/>
            <a:ext cx="2514600" cy="33893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848448"/>
            <a:ext cx="9144000" cy="1009553"/>
          </a:xfrm>
          <a:prstGeom prst="rect">
            <a:avLst/>
          </a:prstGeom>
        </p:spPr>
      </p:pic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273678" y="259957"/>
            <a:ext cx="7174111" cy="613580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chemeClr val="tx2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8804" y="1083503"/>
            <a:ext cx="8552291" cy="4740597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8F9B49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1pPr>
            <a:lvl2pPr>
              <a:buClr>
                <a:srgbClr val="8F9B49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2pPr>
            <a:lvl3pPr>
              <a:buClr>
                <a:srgbClr val="8F9B49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3pPr>
            <a:lvl4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4pPr>
            <a:lvl5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Box 12"/>
          <p:cNvSpPr txBox="1">
            <a:spLocks noChangeArrowheads="1"/>
          </p:cNvSpPr>
          <p:nvPr userDrawn="1"/>
        </p:nvSpPr>
        <p:spPr bwMode="gray">
          <a:xfrm>
            <a:off x="3701990" y="6486940"/>
            <a:ext cx="171339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© Tyler Technologies 2017</a:t>
            </a:r>
          </a:p>
        </p:txBody>
      </p:sp>
      <p:sp>
        <p:nvSpPr>
          <p:cNvPr id="12" name="Rectangle 5"/>
          <p:cNvSpPr txBox="1">
            <a:spLocks noChangeArrowheads="1"/>
          </p:cNvSpPr>
          <p:nvPr userDrawn="1"/>
        </p:nvSpPr>
        <p:spPr bwMode="gray">
          <a:xfrm>
            <a:off x="369940" y="6475800"/>
            <a:ext cx="803275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78AFB4-C6FC-46C2-866E-1D035D18C516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98773" y="6252387"/>
            <a:ext cx="881688" cy="405845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233" y="244020"/>
            <a:ext cx="1362502" cy="63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783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848448"/>
            <a:ext cx="9144000" cy="1009553"/>
          </a:xfrm>
          <a:prstGeom prst="rect">
            <a:avLst/>
          </a:prstGeom>
        </p:spPr>
      </p:pic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273678" y="259957"/>
            <a:ext cx="7201543" cy="613580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chemeClr val="tx2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Box 12"/>
          <p:cNvSpPr txBox="1">
            <a:spLocks noChangeArrowheads="1"/>
          </p:cNvSpPr>
          <p:nvPr userDrawn="1"/>
        </p:nvSpPr>
        <p:spPr bwMode="gray">
          <a:xfrm>
            <a:off x="3701990" y="6486940"/>
            <a:ext cx="171339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© Tyler Technologies 2017</a:t>
            </a:r>
          </a:p>
        </p:txBody>
      </p:sp>
      <p:sp>
        <p:nvSpPr>
          <p:cNvPr id="12" name="Rectangle 5"/>
          <p:cNvSpPr txBox="1">
            <a:spLocks noChangeArrowheads="1"/>
          </p:cNvSpPr>
          <p:nvPr userDrawn="1"/>
        </p:nvSpPr>
        <p:spPr bwMode="gray">
          <a:xfrm>
            <a:off x="369940" y="6475800"/>
            <a:ext cx="803275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78AFB4-C6FC-46C2-866E-1D035D18C516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98773" y="6252387"/>
            <a:ext cx="881688" cy="405845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233" y="244020"/>
            <a:ext cx="1362502" cy="63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373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without Footer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273678" y="259957"/>
            <a:ext cx="7201543" cy="613580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chemeClr val="tx2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8804" y="1083503"/>
            <a:ext cx="8552291" cy="5101792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8F9B49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1pPr>
            <a:lvl2pPr>
              <a:buClr>
                <a:srgbClr val="8F9B49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2pPr>
            <a:lvl3pPr>
              <a:buClr>
                <a:srgbClr val="8F9B49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3pPr>
            <a:lvl4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4pPr>
            <a:lvl5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Box 12"/>
          <p:cNvSpPr txBox="1">
            <a:spLocks noChangeArrowheads="1"/>
          </p:cNvSpPr>
          <p:nvPr userDrawn="1"/>
        </p:nvSpPr>
        <p:spPr bwMode="gray">
          <a:xfrm>
            <a:off x="3701990" y="6486940"/>
            <a:ext cx="171339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© Tyler Technologies 2017</a:t>
            </a:r>
          </a:p>
        </p:txBody>
      </p:sp>
      <p:sp>
        <p:nvSpPr>
          <p:cNvPr id="11" name="Rectangle 5"/>
          <p:cNvSpPr txBox="1">
            <a:spLocks noChangeArrowheads="1"/>
          </p:cNvSpPr>
          <p:nvPr userDrawn="1"/>
        </p:nvSpPr>
        <p:spPr bwMode="gray">
          <a:xfrm>
            <a:off x="369940" y="6475800"/>
            <a:ext cx="803275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78AFB4-C6FC-46C2-866E-1D035D18C516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98773" y="6252387"/>
            <a:ext cx="881688" cy="405845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233" y="244020"/>
            <a:ext cx="1362502" cy="63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4629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without Footer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273678" y="259957"/>
            <a:ext cx="7201543" cy="613580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chemeClr val="tx2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8804" y="1083503"/>
            <a:ext cx="8552291" cy="5101792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8F9B49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1pPr>
            <a:lvl2pPr>
              <a:buClr>
                <a:srgbClr val="8F9B49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2pPr>
            <a:lvl3pPr>
              <a:buClr>
                <a:srgbClr val="8F9B49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3pPr>
            <a:lvl4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4pPr>
            <a:lvl5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Box 12"/>
          <p:cNvSpPr txBox="1">
            <a:spLocks noChangeArrowheads="1"/>
          </p:cNvSpPr>
          <p:nvPr userDrawn="1"/>
        </p:nvSpPr>
        <p:spPr bwMode="gray">
          <a:xfrm>
            <a:off x="3701990" y="6486940"/>
            <a:ext cx="171339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© Tyler Technologies 2017</a:t>
            </a:r>
          </a:p>
        </p:txBody>
      </p:sp>
      <p:sp>
        <p:nvSpPr>
          <p:cNvPr id="11" name="Rectangle 5"/>
          <p:cNvSpPr txBox="1">
            <a:spLocks noChangeArrowheads="1"/>
          </p:cNvSpPr>
          <p:nvPr userDrawn="1"/>
        </p:nvSpPr>
        <p:spPr bwMode="gray">
          <a:xfrm>
            <a:off x="369940" y="6475800"/>
            <a:ext cx="803275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78AFB4-C6FC-46C2-866E-1D035D18C516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233" y="244020"/>
            <a:ext cx="1362502" cy="63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287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273678" y="259957"/>
            <a:ext cx="7201543" cy="613580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chemeClr val="tx2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8804" y="1083503"/>
            <a:ext cx="8552291" cy="5101792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8F9B49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1pPr>
            <a:lvl2pPr>
              <a:buClr>
                <a:srgbClr val="8F9B49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2pPr>
            <a:lvl3pPr>
              <a:buClr>
                <a:srgbClr val="8F9B49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3pPr>
            <a:lvl4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4pPr>
            <a:lvl5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Box 12"/>
          <p:cNvSpPr txBox="1">
            <a:spLocks noChangeArrowheads="1"/>
          </p:cNvSpPr>
          <p:nvPr userDrawn="1"/>
        </p:nvSpPr>
        <p:spPr bwMode="gray">
          <a:xfrm>
            <a:off x="3701990" y="6486940"/>
            <a:ext cx="171339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© Tyler Technologies 2017</a:t>
            </a:r>
          </a:p>
        </p:txBody>
      </p:sp>
      <p:sp>
        <p:nvSpPr>
          <p:cNvPr id="11" name="Rectangle 5"/>
          <p:cNvSpPr txBox="1">
            <a:spLocks noChangeArrowheads="1"/>
          </p:cNvSpPr>
          <p:nvPr userDrawn="1"/>
        </p:nvSpPr>
        <p:spPr bwMode="gray">
          <a:xfrm>
            <a:off x="369940" y="6475800"/>
            <a:ext cx="803275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78AFB4-C6FC-46C2-866E-1D035D18C516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233" y="244020"/>
            <a:ext cx="1362502" cy="63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189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yP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334001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spcBef>
                <a:spcPts val="0"/>
              </a:spcBef>
              <a:defRPr sz="2000"/>
            </a:lvl2pPr>
            <a:lvl3pPr>
              <a:spcBef>
                <a:spcPts val="0"/>
              </a:spcBef>
              <a:defRPr sz="1800"/>
            </a:lvl3pPr>
            <a:lvl4pPr>
              <a:spcBef>
                <a:spcPts val="0"/>
              </a:spcBef>
              <a:defRPr sz="1600"/>
            </a:lvl4pPr>
            <a:lvl5pPr>
              <a:spcBef>
                <a:spcPts val="0"/>
              </a:spcBef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91440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chemeClr val="bg1"/>
                </a:solidFill>
                <a:latin typeface="Calibri" panose="020F0502020204030204" pitchFamily="34" charset="0"/>
                <a:ea typeface="ヒラギノ角ゴ Pro W3" pitchFamily="48" charset="-128"/>
              </a:defRPr>
            </a:lvl1pPr>
          </a:lstStyle>
          <a:p>
            <a:pPr>
              <a:defRPr/>
            </a:pPr>
            <a:r>
              <a:rPr lang="en-US"/>
              <a:t>2008 UN ODR WORKING GROUP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807325" y="6400800"/>
            <a:ext cx="757238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8BC9EEB-35A6-4FFF-933A-FBDA45E80C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314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34659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Foot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848449"/>
            <a:ext cx="9144000" cy="100955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8804" y="1075765"/>
            <a:ext cx="8552291" cy="4760051"/>
          </a:xfrm>
          <a:prstGeom prst="rect">
            <a:avLst/>
          </a:prstGeom>
        </p:spPr>
        <p:txBody>
          <a:bodyPr vert="horz"/>
          <a:lstStyle>
            <a:lvl1pPr marL="257175" indent="-257175">
              <a:buClr>
                <a:srgbClr val="8F9B49"/>
              </a:buClr>
              <a:buFont typeface="Arial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1pPr>
            <a:lvl2pPr>
              <a:buClr>
                <a:srgbClr val="8F9B49"/>
              </a:buClr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2pPr>
            <a:lvl3pPr>
              <a:buClr>
                <a:srgbClr val="8F9B49"/>
              </a:buClr>
              <a:defRPr sz="135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3pPr>
            <a:lvl4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4pPr>
            <a:lvl5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3678" y="259958"/>
            <a:ext cx="8564758" cy="696279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chemeClr val="tx2"/>
                </a:solidFill>
                <a:latin typeface="Tahoma"/>
                <a:cs typeface="Tahom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5"/>
          <p:cNvSpPr txBox="1">
            <a:spLocks noChangeArrowheads="1"/>
          </p:cNvSpPr>
          <p:nvPr userDrawn="1"/>
        </p:nvSpPr>
        <p:spPr bwMode="gray">
          <a:xfrm>
            <a:off x="369942" y="6475800"/>
            <a:ext cx="803275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l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78AFB4-C6FC-46C2-866E-1D035D18C516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pPr marL="0" marR="0" lvl="0" indent="0" algn="l" defTabSz="91437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 userDrawn="1"/>
        </p:nvSpPr>
        <p:spPr bwMode="gray">
          <a:xfrm>
            <a:off x="3701990" y="6486940"/>
            <a:ext cx="171339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© Tyler Technologies 2017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98773" y="6252387"/>
            <a:ext cx="881688" cy="4058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96635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 Box 12"/>
          <p:cNvSpPr txBox="1">
            <a:spLocks noChangeArrowheads="1"/>
          </p:cNvSpPr>
          <p:nvPr userDrawn="1"/>
        </p:nvSpPr>
        <p:spPr bwMode="gray">
          <a:xfrm>
            <a:off x="3701992" y="6486940"/>
            <a:ext cx="171339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© Tyler Technologies 2017</a:t>
            </a:r>
          </a:p>
        </p:txBody>
      </p:sp>
    </p:spTree>
    <p:extLst>
      <p:ext uri="{BB962C8B-B14F-4D97-AF65-F5344CB8AC3E}">
        <p14:creationId xmlns:p14="http://schemas.microsoft.com/office/powerpoint/2010/main" val="2294252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ine cou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3341" y="2619707"/>
            <a:ext cx="8564758" cy="1326315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rgbClr val="0F5480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8124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3341" y="2619707"/>
            <a:ext cx="8564758" cy="1326315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rgbClr val="0F5480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2850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li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3341" y="2619707"/>
            <a:ext cx="8564758" cy="1326315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rgbClr val="0F5480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0797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dria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3341" y="2619707"/>
            <a:ext cx="8564758" cy="1326315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rgbClr val="0F5480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Box 12"/>
          <p:cNvSpPr txBox="1">
            <a:spLocks noChangeArrowheads="1"/>
          </p:cNvSpPr>
          <p:nvPr userDrawn="1"/>
        </p:nvSpPr>
        <p:spPr bwMode="gray">
          <a:xfrm>
            <a:off x="3701992" y="6486940"/>
            <a:ext cx="171339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© Tyler Technologies 2017</a:t>
            </a:r>
          </a:p>
        </p:txBody>
      </p:sp>
    </p:spTree>
    <p:extLst>
      <p:ext uri="{BB962C8B-B14F-4D97-AF65-F5344CB8AC3E}">
        <p14:creationId xmlns:p14="http://schemas.microsoft.com/office/powerpoint/2010/main" val="19842125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and footer Exec Forum 20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848449"/>
            <a:ext cx="9144000" cy="1009553"/>
          </a:xfrm>
          <a:prstGeom prst="rect">
            <a:avLst/>
          </a:prstGeom>
        </p:spPr>
      </p:pic>
      <p:sp>
        <p:nvSpPr>
          <p:cNvPr id="16" name="Text Box 12"/>
          <p:cNvSpPr txBox="1">
            <a:spLocks noChangeArrowheads="1"/>
          </p:cNvSpPr>
          <p:nvPr userDrawn="1"/>
        </p:nvSpPr>
        <p:spPr bwMode="gray">
          <a:xfrm>
            <a:off x="3701991" y="6486940"/>
            <a:ext cx="171339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© Tyler Technologies 2017</a:t>
            </a:r>
          </a:p>
        </p:txBody>
      </p:sp>
      <p:sp>
        <p:nvSpPr>
          <p:cNvPr id="17" name="Rectangle 5"/>
          <p:cNvSpPr txBox="1">
            <a:spLocks noChangeArrowheads="1"/>
          </p:cNvSpPr>
          <p:nvPr userDrawn="1"/>
        </p:nvSpPr>
        <p:spPr bwMode="gray">
          <a:xfrm>
            <a:off x="369941" y="6475800"/>
            <a:ext cx="803275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l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78AFB4-C6FC-46C2-866E-1D035D18C516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pPr marL="0" marR="0" lvl="0" indent="0" algn="l" defTabSz="91437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98773" y="6252388"/>
            <a:ext cx="881688" cy="405845"/>
          </a:xfrm>
          <a:prstGeom prst="rect">
            <a:avLst/>
          </a:prstGeom>
          <a:noFill/>
        </p:spPr>
      </p:pic>
      <p:sp>
        <p:nvSpPr>
          <p:cNvPr id="20" name="Title 4"/>
          <p:cNvSpPr>
            <a:spLocks noGrp="1"/>
          </p:cNvSpPr>
          <p:nvPr>
            <p:ph type="title"/>
          </p:nvPr>
        </p:nvSpPr>
        <p:spPr>
          <a:xfrm>
            <a:off x="273679" y="259957"/>
            <a:ext cx="6267233" cy="715915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chemeClr val="tx2"/>
                </a:solidFill>
                <a:latin typeface="Tahoma"/>
                <a:cs typeface="Tahom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74798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-7938" y="4857750"/>
            <a:ext cx="9151938" cy="1196975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6" name="Picture 13" descr="modria_logo_w.png"/>
          <p:cNvPicPr>
            <a:picLocks noChangeAspect="1"/>
          </p:cNvPicPr>
          <p:nvPr userDrawn="1"/>
        </p:nvPicPr>
        <p:blipFill>
          <a:blip r:embed="rId2"/>
          <a:srcRect l="32086" t="24001" b="26183"/>
          <a:stretch>
            <a:fillRect/>
          </a:stretch>
        </p:blipFill>
        <p:spPr bwMode="auto">
          <a:xfrm>
            <a:off x="2555875" y="4967288"/>
            <a:ext cx="4260850" cy="91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Placeholder 3"/>
          <p:cNvSpPr>
            <a:spLocks noGrp="1"/>
          </p:cNvSpPr>
          <p:nvPr>
            <p:ph type="body" sz="half" idx="10"/>
          </p:nvPr>
        </p:nvSpPr>
        <p:spPr>
          <a:xfrm>
            <a:off x="2602651" y="6300739"/>
            <a:ext cx="3961024" cy="43245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modria_logo.png"/>
          <p:cNvPicPr>
            <a:picLocks noChangeAspect="1"/>
          </p:cNvPicPr>
          <p:nvPr userDrawn="1"/>
        </p:nvPicPr>
        <p:blipFill>
          <a:blip r:embed="rId3"/>
          <a:srcRect r="69091"/>
          <a:stretch>
            <a:fillRect/>
          </a:stretch>
        </p:blipFill>
        <p:spPr>
          <a:xfrm>
            <a:off x="3229647" y="324784"/>
            <a:ext cx="2769787" cy="262498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102550"/>
          </a:xfrm>
          <a:prstGeom prst="rect">
            <a:avLst/>
          </a:prstGeom>
          <a:gradFill flip="none" rotWithShape="1">
            <a:gsLst>
              <a:gs pos="10000">
                <a:srgbClr val="FF6600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302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7010400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4286376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yP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6400800"/>
            <a:ext cx="9144000" cy="1588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334001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spcBef>
                <a:spcPts val="0"/>
              </a:spcBef>
              <a:defRPr sz="2000"/>
            </a:lvl2pPr>
            <a:lvl3pPr>
              <a:spcBef>
                <a:spcPts val="0"/>
              </a:spcBef>
              <a:defRPr sz="1800"/>
            </a:lvl3pPr>
            <a:lvl4pPr>
              <a:spcBef>
                <a:spcPts val="0"/>
              </a:spcBef>
              <a:defRPr sz="1600"/>
            </a:lvl4pPr>
            <a:lvl5pPr>
              <a:spcBef>
                <a:spcPts val="0"/>
              </a:spcBef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chemeClr val="bg1"/>
                </a:solidFill>
                <a:latin typeface="Calibri" panose="020F0502020204030204" pitchFamily="34" charset="0"/>
                <a:ea typeface="ヒラギノ角ゴ Pro W3" pitchFamily="48" charset="-128"/>
              </a:defRPr>
            </a:lvl1pPr>
          </a:lstStyle>
          <a:p>
            <a:pPr>
              <a:defRPr/>
            </a:pPr>
            <a:r>
              <a:rPr lang="en-US"/>
              <a:t>2008 UN ODR WORKING GROUP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E619C2A-E876-4380-8E89-279AFDEE4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1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434975" y="369888"/>
            <a:ext cx="7010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eaLnBrk="0" hangingPunct="0">
              <a:lnSpc>
                <a:spcPct val="80000"/>
              </a:lnSpc>
              <a:defRPr/>
            </a:pPr>
            <a:r>
              <a:rPr lang="en-US" sz="3200" b="1" i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Click to edit Master title style</a:t>
            </a:r>
            <a:endParaRPr lang="en-US" sz="3200" b="1" i="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196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89560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7409577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2400" y="14478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1156399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7010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724400" y="6477000"/>
            <a:ext cx="3733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  <a:endParaRPr lang="en-US">
              <a:solidFill>
                <a:srgbClr val="2A7F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612072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 noChangeArrowheads="1"/>
          </p:cNvSpPr>
          <p:nvPr>
            <p:ph type="ftr" sz="quarter" idx="10"/>
          </p:nvPr>
        </p:nvSpPr>
        <p:spPr>
          <a:xfrm>
            <a:off x="4724400" y="6477000"/>
            <a:ext cx="3733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78733202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7010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5100282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95400"/>
            <a:ext cx="511175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611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4724400" y="6477000"/>
            <a:ext cx="3733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576534035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yP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baseline="0">
                <a:solidFill>
                  <a:schemeClr val="accent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334001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2800">
                <a:latin typeface="Calibri" pitchFamily="34" charset="0"/>
                <a:cs typeface="Calibri" pitchFamily="34" charset="0"/>
              </a:defRPr>
            </a:lvl1pPr>
            <a:lvl2pPr>
              <a:spcBef>
                <a:spcPts val="0"/>
              </a:spcBef>
              <a:defRPr sz="2400">
                <a:latin typeface="Calibri" pitchFamily="34" charset="0"/>
                <a:cs typeface="Calibri" pitchFamily="34" charset="0"/>
              </a:defRPr>
            </a:lvl2pPr>
            <a:lvl3pPr>
              <a:spcBef>
                <a:spcPts val="0"/>
              </a:spcBef>
              <a:defRPr sz="2000">
                <a:latin typeface="Calibri" pitchFamily="34" charset="0"/>
                <a:cs typeface="Calibri" pitchFamily="34" charset="0"/>
              </a:defRPr>
            </a:lvl3pPr>
            <a:lvl4pPr>
              <a:spcBef>
                <a:spcPts val="0"/>
              </a:spcBef>
              <a:defRPr sz="1800">
                <a:latin typeface="Calibri" pitchFamily="34" charset="0"/>
                <a:cs typeface="Calibri" pitchFamily="34" charset="0"/>
              </a:defRPr>
            </a:lvl4pPr>
            <a:lvl5pPr>
              <a:spcBef>
                <a:spcPts val="0"/>
              </a:spcBef>
              <a:defRPr sz="160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25009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-7938" y="4857750"/>
            <a:ext cx="9151938" cy="1196975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6" name="Picture 13" descr="modria_logo_w.png"/>
          <p:cNvPicPr>
            <a:picLocks noChangeAspect="1"/>
          </p:cNvPicPr>
          <p:nvPr userDrawn="1"/>
        </p:nvPicPr>
        <p:blipFill>
          <a:blip r:embed="rId2"/>
          <a:srcRect l="32086" t="24001" b="26183"/>
          <a:stretch>
            <a:fillRect/>
          </a:stretch>
        </p:blipFill>
        <p:spPr bwMode="auto">
          <a:xfrm>
            <a:off x="2555875" y="4967288"/>
            <a:ext cx="4260850" cy="91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Placeholder 3"/>
          <p:cNvSpPr>
            <a:spLocks noGrp="1"/>
          </p:cNvSpPr>
          <p:nvPr>
            <p:ph type="body" sz="half" idx="10"/>
          </p:nvPr>
        </p:nvSpPr>
        <p:spPr>
          <a:xfrm>
            <a:off x="2602651" y="6300739"/>
            <a:ext cx="3961024" cy="43245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modria_logo.png"/>
          <p:cNvPicPr>
            <a:picLocks noChangeAspect="1"/>
          </p:cNvPicPr>
          <p:nvPr userDrawn="1"/>
        </p:nvPicPr>
        <p:blipFill>
          <a:blip r:embed="rId3"/>
          <a:srcRect r="69091"/>
          <a:stretch>
            <a:fillRect/>
          </a:stretch>
        </p:blipFill>
        <p:spPr>
          <a:xfrm>
            <a:off x="3229647" y="324784"/>
            <a:ext cx="2769787" cy="262498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102550"/>
          </a:xfrm>
          <a:prstGeom prst="rect">
            <a:avLst/>
          </a:prstGeom>
          <a:gradFill flip="none" rotWithShape="1">
            <a:gsLst>
              <a:gs pos="10000">
                <a:srgbClr val="FF6600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68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7010400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1726708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434975" y="369888"/>
            <a:ext cx="7010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eaLnBrk="0" hangingPunct="0">
              <a:lnSpc>
                <a:spcPct val="80000"/>
              </a:lnSpc>
              <a:defRPr/>
            </a:pPr>
            <a:r>
              <a:rPr lang="en-US" sz="3200" b="1" i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Click to edit Master title style</a:t>
            </a:r>
            <a:endParaRPr lang="en-US" sz="3200" b="1" i="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196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89560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5763510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715163" y="1935912"/>
            <a:ext cx="6425214" cy="1143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lang="en-US" sz="2400" b="1" kern="1200" dirty="0">
                <a:solidFill>
                  <a:schemeClr val="tx2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blackGray">
          <a:xfrm>
            <a:off x="715163" y="3184089"/>
            <a:ext cx="6400800" cy="82854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Tx/>
              <a:buFont typeface="Arial"/>
              <a:buNone/>
              <a:tabLst/>
              <a:defRPr lang="en-US" sz="1400" kern="1200" baseline="0" dirty="0" smtClean="0">
                <a:solidFill>
                  <a:schemeClr val="tx2"/>
                </a:solidFill>
                <a:latin typeface="Tahoma"/>
                <a:ea typeface="+mn-ea"/>
                <a:cs typeface="Tahom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Name, Title - Date</a:t>
            </a:r>
          </a:p>
        </p:txBody>
      </p:sp>
      <p:pic>
        <p:nvPicPr>
          <p:cNvPr id="10" name="Picture 9" descr="header.jpg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057346"/>
            <a:ext cx="9144000" cy="18006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123" y="4096411"/>
            <a:ext cx="1648373" cy="758755"/>
          </a:xfrm>
          <a:prstGeom prst="rect">
            <a:avLst/>
          </a:prstGeom>
          <a:noFill/>
        </p:spPr>
      </p:pic>
      <p:pic>
        <p:nvPicPr>
          <p:cNvPr id="11" name="Picture 10" descr="header.jpg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0" y="0"/>
            <a:ext cx="9144000" cy="180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758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2400" y="14478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9963950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7010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724400" y="6477000"/>
            <a:ext cx="3733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  <a:endParaRPr lang="en-US">
              <a:solidFill>
                <a:srgbClr val="2A7F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347288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 noChangeArrowheads="1"/>
          </p:cNvSpPr>
          <p:nvPr>
            <p:ph type="ftr" sz="quarter" idx="10"/>
          </p:nvPr>
        </p:nvSpPr>
        <p:spPr>
          <a:xfrm>
            <a:off x="4724400" y="6477000"/>
            <a:ext cx="3733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943460605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7010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7559218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95400"/>
            <a:ext cx="511175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611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4724400" y="6477000"/>
            <a:ext cx="3733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44232211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yP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baseline="0">
                <a:solidFill>
                  <a:schemeClr val="accent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334001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2800">
                <a:latin typeface="Calibri" pitchFamily="34" charset="0"/>
                <a:cs typeface="Calibri" pitchFamily="34" charset="0"/>
              </a:defRPr>
            </a:lvl1pPr>
            <a:lvl2pPr>
              <a:spcBef>
                <a:spcPts val="0"/>
              </a:spcBef>
              <a:defRPr sz="2400">
                <a:latin typeface="Calibri" pitchFamily="34" charset="0"/>
                <a:cs typeface="Calibri" pitchFamily="34" charset="0"/>
              </a:defRPr>
            </a:lvl2pPr>
            <a:lvl3pPr>
              <a:spcBef>
                <a:spcPts val="0"/>
              </a:spcBef>
              <a:defRPr sz="2000">
                <a:latin typeface="Calibri" pitchFamily="34" charset="0"/>
                <a:cs typeface="Calibri" pitchFamily="34" charset="0"/>
              </a:defRPr>
            </a:lvl3pPr>
            <a:lvl4pPr>
              <a:spcBef>
                <a:spcPts val="0"/>
              </a:spcBef>
              <a:defRPr sz="1800">
                <a:latin typeface="Calibri" pitchFamily="34" charset="0"/>
                <a:cs typeface="Calibri" pitchFamily="34" charset="0"/>
              </a:defRPr>
            </a:lvl4pPr>
            <a:lvl5pPr>
              <a:spcBef>
                <a:spcPts val="0"/>
              </a:spcBef>
              <a:defRPr sz="160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07918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CD137-E2A9-427B-B0CB-170BEEA73DC3}" type="datetimeFigureOut">
              <a:rPr lang="en-US"/>
              <a:pPr>
                <a:defRPr/>
              </a:pPr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1B15B-3AD6-4458-8479-302A8AE498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53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ader.jpg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057346"/>
            <a:ext cx="9144000" cy="1800655"/>
          </a:xfrm>
          <a:prstGeom prst="rect">
            <a:avLst/>
          </a:prstGeom>
        </p:spPr>
      </p:pic>
      <p:pic>
        <p:nvPicPr>
          <p:cNvPr id="11" name="Picture 10" descr="header.jpg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0" y="0"/>
            <a:ext cx="9144000" cy="180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8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oter.jpg"/>
          <p:cNvPicPr>
            <a:picLocks noChangeAspect="1"/>
          </p:cNvPicPr>
          <p:nvPr userDrawn="1"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8747"/>
            <a:ext cx="9144000" cy="171771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715163" y="2082705"/>
            <a:ext cx="6425214" cy="1143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lang="en-US" sz="2400" b="1" kern="1200" dirty="0">
                <a:solidFill>
                  <a:schemeClr val="tx2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pic>
        <p:nvPicPr>
          <p:cNvPr id="12" name="Picture 11" descr="footer.jpg"/>
          <p:cNvPicPr>
            <a:picLocks noChangeAspect="1"/>
          </p:cNvPicPr>
          <p:nvPr userDrawn="1"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3767587"/>
            <a:ext cx="9144000" cy="17177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6487" y="5204848"/>
            <a:ext cx="1648373" cy="758755"/>
          </a:xfrm>
          <a:prstGeom prst="rect">
            <a:avLst/>
          </a:prstGeom>
          <a:noFill/>
        </p:spPr>
      </p:pic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blackGray">
          <a:xfrm>
            <a:off x="715163" y="3340704"/>
            <a:ext cx="6400800" cy="82854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Tx/>
              <a:buFont typeface="Arial"/>
              <a:buNone/>
              <a:tabLst/>
              <a:defRPr lang="en-US" sz="1400" kern="1200" baseline="0" dirty="0" smtClean="0">
                <a:solidFill>
                  <a:schemeClr val="tx2"/>
                </a:solidFill>
                <a:latin typeface="Tahoma"/>
                <a:ea typeface="+mn-ea"/>
                <a:cs typeface="Tahom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 here</a:t>
            </a:r>
          </a:p>
        </p:txBody>
      </p:sp>
    </p:spTree>
    <p:extLst>
      <p:ext uri="{BB962C8B-B14F-4D97-AF65-F5344CB8AC3E}">
        <p14:creationId xmlns:p14="http://schemas.microsoft.com/office/powerpoint/2010/main" val="1061709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Modr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848448"/>
            <a:ext cx="9144000" cy="1009553"/>
          </a:xfrm>
          <a:prstGeom prst="rect">
            <a:avLst/>
          </a:prstGeom>
        </p:spPr>
      </p:pic>
      <p:sp>
        <p:nvSpPr>
          <p:cNvPr id="9" name="Text Box 12"/>
          <p:cNvSpPr txBox="1">
            <a:spLocks noChangeArrowheads="1"/>
          </p:cNvSpPr>
          <p:nvPr userDrawn="1"/>
        </p:nvSpPr>
        <p:spPr bwMode="gray">
          <a:xfrm>
            <a:off x="3701990" y="6486940"/>
            <a:ext cx="171339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© Tyler Technologies 2017</a:t>
            </a:r>
          </a:p>
        </p:txBody>
      </p:sp>
      <p:sp>
        <p:nvSpPr>
          <p:cNvPr id="11" name="Rectangle 5"/>
          <p:cNvSpPr txBox="1">
            <a:spLocks noChangeArrowheads="1"/>
          </p:cNvSpPr>
          <p:nvPr userDrawn="1"/>
        </p:nvSpPr>
        <p:spPr bwMode="gray">
          <a:xfrm>
            <a:off x="369940" y="6475800"/>
            <a:ext cx="803275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78AFB4-C6FC-46C2-866E-1D035D18C516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8804" y="1090679"/>
            <a:ext cx="8552291" cy="4733420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8F9B49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1pPr>
            <a:lvl2pPr>
              <a:buClr>
                <a:srgbClr val="8F9B49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2pPr>
            <a:lvl3pPr>
              <a:buClr>
                <a:srgbClr val="8F9B49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3pPr>
            <a:lvl4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4pPr>
            <a:lvl5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3678" y="259956"/>
            <a:ext cx="7210687" cy="715915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chemeClr val="tx2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98773" y="6252387"/>
            <a:ext cx="881688" cy="405845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233" y="244020"/>
            <a:ext cx="1362502" cy="63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494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lo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 Box 12"/>
          <p:cNvSpPr txBox="1">
            <a:spLocks noChangeArrowheads="1"/>
          </p:cNvSpPr>
          <p:nvPr userDrawn="1"/>
        </p:nvSpPr>
        <p:spPr bwMode="gray">
          <a:xfrm>
            <a:off x="3701990" y="6486940"/>
            <a:ext cx="171339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© Tyler Technologies 2017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8804" y="1090679"/>
            <a:ext cx="8552291" cy="4733420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8F9B49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1pPr>
            <a:lvl2pPr>
              <a:buClr>
                <a:srgbClr val="8F9B49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2pPr>
            <a:lvl3pPr>
              <a:buClr>
                <a:srgbClr val="8F9B49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3pPr>
            <a:lvl4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4pPr>
            <a:lvl5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3678" y="259956"/>
            <a:ext cx="8557417" cy="715915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chemeClr val="tx2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896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cklo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 Box 12"/>
          <p:cNvSpPr txBox="1">
            <a:spLocks noChangeArrowheads="1"/>
          </p:cNvSpPr>
          <p:nvPr userDrawn="1"/>
        </p:nvSpPr>
        <p:spPr bwMode="gray">
          <a:xfrm>
            <a:off x="3701990" y="6486940"/>
            <a:ext cx="171339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© Tyler Technologies 2017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8804" y="1090679"/>
            <a:ext cx="8552291" cy="4733420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8F9B49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1pPr>
            <a:lvl2pPr>
              <a:buClr>
                <a:srgbClr val="8F9B49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2pPr>
            <a:lvl3pPr>
              <a:buClr>
                <a:srgbClr val="8F9B49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3pPr>
            <a:lvl4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4pPr>
            <a:lvl5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3678" y="259956"/>
            <a:ext cx="8557417" cy="715915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chemeClr val="tx2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586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26" Type="http://schemas.openxmlformats.org/officeDocument/2006/relationships/image" Target="../media/image3.jpg"/><Relationship Id="rId3" Type="http://schemas.openxmlformats.org/officeDocument/2006/relationships/slideLayout" Target="../slideLayouts/slideLayout6.xml"/><Relationship Id="rId21" Type="http://schemas.openxmlformats.org/officeDocument/2006/relationships/slideLayout" Target="../slideLayouts/slideLayout24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2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23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20.pn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" y="76200"/>
            <a:ext cx="899160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341313" indent="-1651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17525" indent="-1762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84213" indent="-166688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462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header.jpg"/>
          <p:cNvPicPr>
            <a:picLocks noChangeAspect="1"/>
          </p:cNvPicPr>
          <p:nvPr/>
        </p:nvPicPr>
        <p:blipFill>
          <a:blip r:embed="rId26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30098"/>
            <a:ext cx="9144000" cy="112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893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  <p:sldLayoutId id="2147483858" r:id="rId18"/>
    <p:sldLayoutId id="2147483859" r:id="rId19"/>
    <p:sldLayoutId id="2147483860" r:id="rId20"/>
    <p:sldLayoutId id="2147483861" r:id="rId21"/>
    <p:sldLayoutId id="2147483862" r:id="rId22"/>
    <p:sldLayoutId id="2147483863" r:id="rId23"/>
    <p:sldLayoutId id="2147483864" r:id="rId2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8739188" y="0"/>
            <a:ext cx="414337" cy="6867525"/>
          </a:xfrm>
          <a:prstGeom prst="rect">
            <a:avLst/>
          </a:prstGeom>
          <a:gradFill flip="none" rotWithShape="1">
            <a:gsLst>
              <a:gs pos="0">
                <a:srgbClr val="737D80"/>
              </a:gs>
              <a:gs pos="100000">
                <a:schemeClr val="bg1">
                  <a:lumMod val="85000"/>
                </a:schemeClr>
              </a:gs>
            </a:gsLst>
            <a:lin ang="16020000" scaled="0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0" y="-4516"/>
            <a:ext cx="9155723" cy="852487"/>
          </a:xfrm>
          <a:prstGeom prst="rect">
            <a:avLst/>
          </a:prstGeom>
          <a:solidFill>
            <a:srgbClr val="BAAD8D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2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85248"/>
            <a:ext cx="7010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92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3825" y="6537325"/>
            <a:ext cx="6273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1200" i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13" name="Text Box 18"/>
          <p:cNvSpPr txBox="1">
            <a:spLocks noChangeArrowheads="1"/>
          </p:cNvSpPr>
          <p:nvPr userDrawn="1"/>
        </p:nvSpPr>
        <p:spPr bwMode="auto">
          <a:xfrm>
            <a:off x="8750300" y="6419637"/>
            <a:ext cx="381000" cy="322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40000"/>
              </a:lnSpc>
              <a:spcBef>
                <a:spcPct val="20000"/>
              </a:spcBef>
              <a:defRPr/>
            </a:pPr>
            <a:fld id="{DFBF6A63-A770-2047-A009-27D700389C24}" type="slidenum">
              <a:rPr lang="en-US" sz="1200" i="0">
                <a:solidFill>
                  <a:schemeClr val="bg1"/>
                </a:solidFill>
              </a:rPr>
              <a:pPr algn="ctr">
                <a:lnSpc>
                  <a:spcPct val="140000"/>
                </a:lnSpc>
                <a:spcBef>
                  <a:spcPct val="20000"/>
                </a:spcBef>
                <a:defRPr/>
              </a:pPr>
              <a:t>‹#›</a:t>
            </a:fld>
            <a:endParaRPr lang="en-US" sz="1200" i="0" dirty="0">
              <a:solidFill>
                <a:schemeClr val="bg1"/>
              </a:solidFill>
              <a:latin typeface="Times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 bwMode="auto">
          <a:xfrm rot="10800000">
            <a:off x="222250" y="6540500"/>
            <a:ext cx="688975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5" name="Picture 14" descr="modria_logo.pn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266165" y="6414557"/>
            <a:ext cx="1184543" cy="346987"/>
          </a:xfrm>
          <a:prstGeom prst="rect">
            <a:avLst/>
          </a:prstGeom>
        </p:spPr>
      </p:pic>
      <p:pic>
        <p:nvPicPr>
          <p:cNvPr id="17" name="Picture 9" descr="logo_no_cir.png"/>
          <p:cNvPicPr>
            <a:picLocks noChangeAspect="1"/>
          </p:cNvPicPr>
          <p:nvPr userDrawn="1"/>
        </p:nvPicPr>
        <p:blipFill>
          <a:blip r:embed="rId12">
            <a:alphaModFix amt="25000"/>
          </a:blip>
          <a:srcRect/>
          <a:stretch>
            <a:fillRect/>
          </a:stretch>
        </p:blipFill>
        <p:spPr bwMode="auto">
          <a:xfrm>
            <a:off x="8534400" y="86706"/>
            <a:ext cx="548573" cy="67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8416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</p:sldLayoutIdLst>
  <p:transition spd="med">
    <p:fade/>
  </p:transition>
  <p:hf sldNum="0"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News Gothic MT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News Gothic MT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News Gothic MT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News Gothic MT" charset="0"/>
          <a:ea typeface="ＭＳ Ｐゴシック" charset="-128"/>
          <a:cs typeface="ＭＳ Ｐゴシック" charset="-128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§"/>
        <a:defRPr sz="3200">
          <a:solidFill>
            <a:srgbClr val="000000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400">
          <a:solidFill>
            <a:srgbClr val="000000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400">
          <a:solidFill>
            <a:srgbClr val="000000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rgbClr val="000000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rgbClr val="000000"/>
          </a:solidFill>
          <a:latin typeface="+mn-lt"/>
          <a:ea typeface="ＭＳ Ｐゴシック" charset="-128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8739188" y="0"/>
            <a:ext cx="414337" cy="6867525"/>
          </a:xfrm>
          <a:prstGeom prst="rect">
            <a:avLst/>
          </a:prstGeom>
          <a:gradFill flip="none" rotWithShape="1">
            <a:gsLst>
              <a:gs pos="0">
                <a:srgbClr val="737D80"/>
              </a:gs>
              <a:gs pos="100000">
                <a:schemeClr val="bg1">
                  <a:lumMod val="85000"/>
                </a:schemeClr>
              </a:gs>
            </a:gsLst>
            <a:lin ang="16020000" scaled="0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0" y="-4516"/>
            <a:ext cx="9155723" cy="852487"/>
          </a:xfrm>
          <a:prstGeom prst="rect">
            <a:avLst/>
          </a:prstGeom>
          <a:solidFill>
            <a:srgbClr val="BAAD8D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2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85248"/>
            <a:ext cx="7010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92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3825" y="6537325"/>
            <a:ext cx="6273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1200" i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13" name="Text Box 18"/>
          <p:cNvSpPr txBox="1">
            <a:spLocks noChangeArrowheads="1"/>
          </p:cNvSpPr>
          <p:nvPr userDrawn="1"/>
        </p:nvSpPr>
        <p:spPr bwMode="auto">
          <a:xfrm>
            <a:off x="8750300" y="6419637"/>
            <a:ext cx="381000" cy="322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40000"/>
              </a:lnSpc>
              <a:spcBef>
                <a:spcPct val="20000"/>
              </a:spcBef>
              <a:defRPr/>
            </a:pPr>
            <a:fld id="{DFBF6A63-A770-2047-A009-27D700389C24}" type="slidenum">
              <a:rPr lang="en-US" sz="1200" i="0">
                <a:solidFill>
                  <a:schemeClr val="bg1"/>
                </a:solidFill>
              </a:rPr>
              <a:pPr algn="ctr">
                <a:lnSpc>
                  <a:spcPct val="140000"/>
                </a:lnSpc>
                <a:spcBef>
                  <a:spcPct val="20000"/>
                </a:spcBef>
                <a:defRPr/>
              </a:pPr>
              <a:t>‹#›</a:t>
            </a:fld>
            <a:endParaRPr lang="en-US" sz="1200" i="0" dirty="0">
              <a:solidFill>
                <a:schemeClr val="bg1"/>
              </a:solidFill>
              <a:latin typeface="Times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 bwMode="auto">
          <a:xfrm rot="10800000">
            <a:off x="222250" y="6540500"/>
            <a:ext cx="688975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5" name="Picture 14" descr="modria_logo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266165" y="6414557"/>
            <a:ext cx="1184543" cy="346987"/>
          </a:xfrm>
          <a:prstGeom prst="rect">
            <a:avLst/>
          </a:prstGeom>
        </p:spPr>
      </p:pic>
      <p:pic>
        <p:nvPicPr>
          <p:cNvPr id="17" name="Picture 9" descr="logo_no_cir.png"/>
          <p:cNvPicPr>
            <a:picLocks noChangeAspect="1"/>
          </p:cNvPicPr>
          <p:nvPr userDrawn="1"/>
        </p:nvPicPr>
        <p:blipFill>
          <a:blip r:embed="rId13">
            <a:alphaModFix amt="25000"/>
          </a:blip>
          <a:srcRect/>
          <a:stretch>
            <a:fillRect/>
          </a:stretch>
        </p:blipFill>
        <p:spPr bwMode="auto">
          <a:xfrm>
            <a:off x="8534400" y="86706"/>
            <a:ext cx="548573" cy="67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8276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</p:sldLayoutIdLst>
  <p:transition spd="med">
    <p:fade/>
  </p:transition>
  <p:hf sldNum="0"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News Gothic MT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News Gothic MT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News Gothic MT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News Gothic MT" charset="0"/>
          <a:ea typeface="ＭＳ Ｐゴシック" charset="-128"/>
          <a:cs typeface="ＭＳ Ｐゴシック" charset="-128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§"/>
        <a:defRPr sz="3200">
          <a:solidFill>
            <a:srgbClr val="000000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400">
          <a:solidFill>
            <a:srgbClr val="000000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400">
          <a:solidFill>
            <a:srgbClr val="000000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rgbClr val="000000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rgbClr val="000000"/>
          </a:solidFill>
          <a:latin typeface="+mn-lt"/>
          <a:ea typeface="ＭＳ Ｐゴシック" charset="-128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3"/>
          <p:cNvSpPr>
            <a:spLocks noGrp="1"/>
          </p:cNvSpPr>
          <p:nvPr>
            <p:ph type="body" sz="quarter" idx="10"/>
          </p:nvPr>
        </p:nvSpPr>
        <p:spPr bwMode="auto">
          <a:xfrm>
            <a:off x="596900" y="1095375"/>
            <a:ext cx="7772400" cy="287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en-US" altLang="en-US" sz="3600" b="1" dirty="0">
                <a:solidFill>
                  <a:srgbClr val="000099"/>
                </a:solidFill>
              </a:rPr>
              <a:t>Online Dispute Resolution:</a:t>
            </a:r>
          </a:p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0099"/>
                </a:solidFill>
              </a:rPr>
              <a:t>The State of the Art</a:t>
            </a:r>
          </a:p>
          <a:p>
            <a:pPr algn="ctr">
              <a:lnSpc>
                <a:spcPct val="90000"/>
              </a:lnSpc>
            </a:pPr>
            <a:endParaRPr lang="en-US" altLang="en-US" sz="2400" dirty="0">
              <a:solidFill>
                <a:srgbClr val="000099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altLang="en-US" sz="2400" dirty="0">
                <a:solidFill>
                  <a:srgbClr val="000099"/>
                </a:solidFill>
              </a:rPr>
              <a:t>Colin Rule </a:t>
            </a:r>
          </a:p>
          <a:p>
            <a:pPr algn="ctr">
              <a:lnSpc>
                <a:spcPct val="90000"/>
              </a:lnSpc>
            </a:pPr>
            <a:r>
              <a:rPr lang="en-US" altLang="en-US" sz="2400" dirty="0">
                <a:solidFill>
                  <a:srgbClr val="000099"/>
                </a:solidFill>
              </a:rPr>
              <a:t>Santa Clara University Law School</a:t>
            </a:r>
          </a:p>
          <a:p>
            <a:pPr algn="ctr">
              <a:lnSpc>
                <a:spcPct val="90000"/>
              </a:lnSpc>
            </a:pPr>
            <a:r>
              <a:rPr lang="en-US" altLang="en-US" sz="2400" dirty="0">
                <a:solidFill>
                  <a:srgbClr val="000099"/>
                </a:solidFill>
              </a:rPr>
              <a:t>June 2,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65138" y="277813"/>
            <a:ext cx="7772400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5" tIns="44443" rIns="90475" bIns="44443"/>
          <a:lstStyle/>
          <a:p>
            <a:r>
              <a:rPr lang="en-US" altLang="en-US"/>
              <a:t>Common (but not all) ODR Types</a:t>
            </a: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3357563" y="1778000"/>
            <a:ext cx="5132387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176213" indent="-176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1313" indent="-165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17525" indent="-176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84213" indent="-166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858838" indent="-174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316038" indent="-174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773238" indent="-174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230438" indent="-174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687638" indent="-174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400" b="1">
                <a:latin typeface="Calibri" panose="020F0502020204030204" pitchFamily="34" charset="0"/>
              </a:rPr>
              <a:t>Problem Diagnosis</a:t>
            </a:r>
            <a:br>
              <a:rPr lang="en-US" altLang="en-US" sz="2400">
                <a:latin typeface="Calibri" panose="020F0502020204030204" pitchFamily="34" charset="0"/>
              </a:rPr>
            </a:br>
            <a:r>
              <a:rPr lang="en-US" altLang="en-US" sz="1400">
                <a:latin typeface="Calibri" panose="020F0502020204030204" pitchFamily="34" charset="0"/>
              </a:rPr>
              <a:t>An automated process that provides buyers and sellers key information and sets reasonable expectations</a:t>
            </a: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3357563" y="2778125"/>
            <a:ext cx="54102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176213" indent="-176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1313" indent="-165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17525" indent="-176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84213" indent="-166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858838" indent="-174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316038" indent="-174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773238" indent="-174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230438" indent="-174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687638" indent="-174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400" b="1">
                <a:latin typeface="Calibri" panose="020F0502020204030204" pitchFamily="34" charset="0"/>
              </a:rPr>
              <a:t>Direct Negotiation</a:t>
            </a:r>
            <a:br>
              <a:rPr lang="en-US" altLang="en-US" sz="2400" b="1">
                <a:latin typeface="Calibri" panose="020F0502020204030204" pitchFamily="34" charset="0"/>
              </a:rPr>
            </a:br>
            <a:r>
              <a:rPr lang="en-US" altLang="en-US" sz="1400">
                <a:latin typeface="Calibri" panose="020F0502020204030204" pitchFamily="34" charset="0"/>
              </a:rPr>
              <a:t>A tool that enables disputants to communicate directly through a web forum in an attempt to reach agreement</a:t>
            </a:r>
          </a:p>
          <a:p>
            <a:pPr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en-US" altLang="en-US" sz="1400">
              <a:latin typeface="Calibri" panose="020F0502020204030204" pitchFamily="34" charset="0"/>
            </a:endParaRPr>
          </a:p>
        </p:txBody>
      </p:sp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3348038" y="3721100"/>
            <a:ext cx="570706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176213" indent="-176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1313" indent="-165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17525" indent="-176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84213" indent="-166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858838" indent="-174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316038" indent="-174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773238" indent="-174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230438" indent="-174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687638" indent="-174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400" b="1">
                <a:latin typeface="Calibri" panose="020F0502020204030204" pitchFamily="34" charset="0"/>
              </a:rPr>
              <a:t>Mediation</a:t>
            </a:r>
            <a:br>
              <a:rPr lang="en-US" altLang="en-US" sz="2400">
                <a:latin typeface="Calibri" panose="020F0502020204030204" pitchFamily="34" charset="0"/>
              </a:rPr>
            </a:br>
            <a:r>
              <a:rPr lang="en-US" altLang="en-US" sz="1400">
                <a:latin typeface="Calibri" panose="020F0502020204030204" pitchFamily="34" charset="0"/>
              </a:rPr>
              <a:t>A process in which an impartial third party joins the discussion between the disputants to help them find resolution</a:t>
            </a:r>
          </a:p>
          <a:p>
            <a:pPr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en-US" altLang="en-US" sz="1400">
              <a:latin typeface="Calibri" panose="020F0502020204030204" pitchFamily="34" charset="0"/>
            </a:endParaRPr>
          </a:p>
        </p:txBody>
      </p:sp>
      <p:sp>
        <p:nvSpPr>
          <p:cNvPr id="22534" name="Rectangle 7"/>
          <p:cNvSpPr>
            <a:spLocks noChangeArrowheads="1"/>
          </p:cNvSpPr>
          <p:nvPr/>
        </p:nvSpPr>
        <p:spPr bwMode="auto">
          <a:xfrm>
            <a:off x="3367088" y="4683125"/>
            <a:ext cx="568801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176213" indent="-176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1313" indent="-165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17525" indent="-176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84213" indent="-166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858838" indent="-174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316038" indent="-174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773238" indent="-174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230438" indent="-174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687638" indent="-174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400" b="1">
                <a:latin typeface="Calibri" panose="020F0502020204030204" pitchFamily="34" charset="0"/>
              </a:rPr>
              <a:t>Evaluation</a:t>
            </a:r>
            <a:br>
              <a:rPr lang="en-US" altLang="en-US" sz="2400">
                <a:latin typeface="Calibri" panose="020F0502020204030204" pitchFamily="34" charset="0"/>
              </a:rPr>
            </a:br>
            <a:r>
              <a:rPr lang="en-US" altLang="en-US" sz="1400">
                <a:latin typeface="Calibri" panose="020F0502020204030204" pitchFamily="34" charset="0"/>
              </a:rPr>
              <a:t>The endpoint for ODR, where a neutral hears both sides of the dispute and then renders a decision that is binding on both sides</a:t>
            </a:r>
          </a:p>
          <a:p>
            <a:pPr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en-US" altLang="en-US" sz="1400">
              <a:latin typeface="Calibri" panose="020F0502020204030204" pitchFamily="34" charset="0"/>
            </a:endParaRPr>
          </a:p>
        </p:txBody>
      </p:sp>
      <p:graphicFrame>
        <p:nvGraphicFramePr>
          <p:cNvPr id="22535" name="Object 8"/>
          <p:cNvGraphicFramePr>
            <a:graphicFrameLocks noChangeAspect="1"/>
          </p:cNvGraphicFramePr>
          <p:nvPr/>
        </p:nvGraphicFramePr>
        <p:xfrm>
          <a:off x="317500" y="1752600"/>
          <a:ext cx="2970213" cy="388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6565079" imgH="8584127" progId="Photoshop.Image.7">
                  <p:embed/>
                </p:oleObj>
              </mc:Choice>
              <mc:Fallback>
                <p:oleObj name="Image" r:id="rId2" imgW="6565079" imgH="8584127" progId="Photoshop.Image.7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0" y="1752600"/>
                        <a:ext cx="2970213" cy="388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57225" y="322263"/>
            <a:ext cx="8001000" cy="571500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038225" y="703263"/>
            <a:ext cx="4876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latin typeface="Futura Md BT" pitchFamily="34" charset="0"/>
              </a:rPr>
              <a:t>ODR Advantages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962025" y="1373188"/>
            <a:ext cx="5562600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r>
              <a:rPr lang="en-US" altLang="en-US" sz="2400">
                <a:latin typeface="Times New Roman" panose="02020603050405020304" pitchFamily="18" charset="0"/>
              </a:rPr>
              <a:t> Asynchonous interaction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altLang="en-US" sz="2400">
                <a:latin typeface="Times New Roman" panose="02020603050405020304" pitchFamily="18" charset="0"/>
              </a:rPr>
              <a:t>- “cooling” distance</a:t>
            </a:r>
            <a:br>
              <a:rPr lang="en-US" altLang="en-US" sz="2400">
                <a:latin typeface="Times New Roman" panose="02020603050405020304" pitchFamily="18" charset="0"/>
              </a:rPr>
            </a:br>
            <a:r>
              <a:rPr lang="en-US" altLang="en-US" sz="2400">
                <a:latin typeface="Times New Roman" panose="02020603050405020304" pitchFamily="18" charset="0"/>
              </a:rPr>
              <a:t>- you don’t have to react immediately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r>
              <a:rPr lang="en-US" altLang="en-US" sz="2400">
                <a:latin typeface="Times New Roman" panose="02020603050405020304" pitchFamily="18" charset="0"/>
              </a:rPr>
              <a:t> Pre-communication re-framing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r>
              <a:rPr lang="en-US" altLang="en-US" sz="2400">
                <a:latin typeface="Times New Roman" panose="02020603050405020304" pitchFamily="18" charset="0"/>
              </a:rPr>
              <a:t> Concurrent caucusing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r>
              <a:rPr lang="en-US" altLang="en-US" sz="2400">
                <a:latin typeface="Times New Roman" panose="02020603050405020304" pitchFamily="18" charset="0"/>
              </a:rPr>
              <a:t> Archived communication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altLang="en-US" sz="2400">
                <a:latin typeface="Times New Roman" panose="02020603050405020304" pitchFamily="18" charset="0"/>
              </a:rPr>
              <a:t>- re-usable language</a:t>
            </a:r>
            <a:br>
              <a:rPr lang="en-US" altLang="en-US" sz="2400">
                <a:latin typeface="Times New Roman" panose="02020603050405020304" pitchFamily="18" charset="0"/>
              </a:rPr>
            </a:br>
            <a:r>
              <a:rPr lang="en-US" altLang="en-US" sz="2400">
                <a:latin typeface="Times New Roman" panose="02020603050405020304" pitchFamily="18" charset="0"/>
              </a:rPr>
              <a:t>- text-based interaction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r>
              <a:rPr lang="en-US" altLang="en-US" sz="2400">
                <a:latin typeface="Times New Roman" panose="02020603050405020304" pitchFamily="18" charset="0"/>
              </a:rPr>
              <a:t> Automated procedures (the “fourth side”)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2400" i="1">
                <a:latin typeface="Times New Roman" panose="02020603050405020304" pitchFamily="18" charset="0"/>
              </a:rPr>
              <a:t> </a:t>
            </a:r>
            <a:br>
              <a:rPr lang="en-US" altLang="en-US" sz="2400">
                <a:latin typeface="Times New Roman" panose="02020603050405020304" pitchFamily="18" charset="0"/>
              </a:rPr>
            </a:br>
            <a:endParaRPr lang="en-US" altLang="en-US" sz="2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85800" y="438150"/>
            <a:ext cx="8001000" cy="571500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066800" y="819150"/>
            <a:ext cx="487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latin typeface="Futura Md BT" pitchFamily="34" charset="0"/>
              </a:rPr>
              <a:t>ODR Disadvantages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990600" y="1489075"/>
            <a:ext cx="6400800" cy="499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r>
              <a:rPr lang="en-US" altLang="en-US" sz="2400">
                <a:latin typeface="Times New Roman" panose="02020603050405020304" pitchFamily="18" charset="0"/>
              </a:rPr>
              <a:t> “ODR” is a bad acronym (too late)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r>
              <a:rPr lang="en-US" altLang="en-US" sz="2400">
                <a:latin typeface="Times New Roman" panose="02020603050405020304" pitchFamily="18" charset="0"/>
              </a:rPr>
              <a:t> Online, you lose important information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altLang="en-US" sz="2400">
                <a:latin typeface="Times New Roman" panose="02020603050405020304" pitchFamily="18" charset="0"/>
              </a:rPr>
              <a:t>- body language</a:t>
            </a:r>
            <a:br>
              <a:rPr lang="en-US" altLang="en-US" sz="2400">
                <a:latin typeface="Times New Roman" panose="02020603050405020304" pitchFamily="18" charset="0"/>
              </a:rPr>
            </a:br>
            <a:r>
              <a:rPr lang="en-US" altLang="en-US" sz="2400">
                <a:latin typeface="Times New Roman" panose="02020603050405020304" pitchFamily="18" charset="0"/>
              </a:rPr>
              <a:t>- non-verbal cues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r>
              <a:rPr lang="en-US" altLang="en-US" sz="2400">
                <a:latin typeface="Times New Roman" panose="02020603050405020304" pitchFamily="18" charset="0"/>
              </a:rPr>
              <a:t> It’s easy for people to drop out or stonewall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r>
              <a:rPr lang="en-US" altLang="en-US" sz="2400">
                <a:latin typeface="Times New Roman" panose="02020603050405020304" pitchFamily="18" charset="0"/>
              </a:rPr>
              <a:t> People are more strategic online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altLang="en-US" sz="2400">
                <a:latin typeface="Times New Roman" panose="02020603050405020304" pitchFamily="18" charset="0"/>
              </a:rPr>
              <a:t>- more likely to lie</a:t>
            </a:r>
            <a:br>
              <a:rPr lang="en-US" altLang="en-US" sz="2400">
                <a:latin typeface="Times New Roman" panose="02020603050405020304" pitchFamily="18" charset="0"/>
              </a:rPr>
            </a:br>
            <a:r>
              <a:rPr lang="en-US" altLang="en-US" sz="2400">
                <a:latin typeface="Times New Roman" panose="02020603050405020304" pitchFamily="18" charset="0"/>
              </a:rPr>
              <a:t>- less trusting of information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r>
              <a:rPr lang="en-US" altLang="en-US" sz="2400">
                <a:latin typeface="Times New Roman" panose="02020603050405020304" pitchFamily="18" charset="0"/>
              </a:rPr>
              <a:t> Privacy and confidentiality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2400" i="1">
                <a:latin typeface="Times New Roman" panose="02020603050405020304" pitchFamily="18" charset="0"/>
              </a:rPr>
              <a:t> </a:t>
            </a:r>
            <a:br>
              <a:rPr lang="en-US" altLang="en-US" sz="2400">
                <a:latin typeface="Times New Roman" panose="02020603050405020304" pitchFamily="18" charset="0"/>
              </a:rPr>
            </a:br>
            <a:endParaRPr lang="en-US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89718-CDEE-44B1-9E2B-D8B513FB9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Mediator Scenario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8B17E-6AFC-4A39-B512-515165B85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Pretend you are an online mediator for OnlineMediators.com. You receive a case assignment and when you log in to the thread to get started to see the following chain of messages. What would your first posting be in this situation?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Complainant</a:t>
            </a:r>
          </a:p>
          <a:p>
            <a:pPr marL="0" indent="0">
              <a:buNone/>
            </a:pPr>
            <a:r>
              <a:rPr lang="en-US" dirty="0"/>
              <a:t>Hello. My name is Charles Lim. I was given the login to this web page by the case administrator at OnlineMediators.com. I worked as an book keeper for Peter Chua but never received payment for the services I rendered. I am eager to get this issue resolved as quickly as possible.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D69CED-8951-4ACB-90DB-6B81F2AD75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2008 UN ODR WORKING GROUP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EEDF0E-4D72-498B-A657-6F980D2714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E619C2A-E876-4380-8E89-279AFDEE496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63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89718-CDEE-44B1-9E2B-D8B513FB9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Mediator Scenario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8B17E-6AFC-4A39-B512-515165B85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Respondent</a:t>
            </a:r>
          </a:p>
          <a:p>
            <a:pPr marL="0" indent="0">
              <a:buNone/>
            </a:pPr>
            <a:r>
              <a:rPr lang="en-US" sz="2000" dirty="0"/>
              <a:t>My name is Peter Chua. I just received an email that I've been asked to participate in this online mediation -- I was surprised. I clicked the link in the email and it brought me here. I've never been in a mediation before. I did employ Charles Lim, but the work he did was not acceptable, that was why he was not paid. I've never been in a process like this before. How is this supposed to work?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Complainant</a:t>
            </a:r>
          </a:p>
          <a:p>
            <a:pPr marL="0" indent="0">
              <a:buNone/>
            </a:pPr>
            <a:r>
              <a:rPr lang="en-US" sz="2000" dirty="0"/>
              <a:t>Peter, it is not true that my work was substandard. As I explained to you, I followed all of the best practice accounting standards. Please do not present that false information to the mediator.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Respondent</a:t>
            </a:r>
          </a:p>
          <a:p>
            <a:pPr marL="0" indent="0">
              <a:buNone/>
            </a:pPr>
            <a:r>
              <a:rPr lang="en-US" sz="2000" dirty="0"/>
              <a:t>If the mediator does even a cursory investigation she will quickly see that the work was in fact not acceptable, and she will decide in my favor.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D69CED-8951-4ACB-90DB-6B81F2AD75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2008 UN ODR WORKING GROUP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EEDF0E-4D72-498B-A657-6F980D2714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E619C2A-E876-4380-8E89-279AFDEE496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324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 idx="4294967295"/>
          </p:nvPr>
        </p:nvSpPr>
        <p:spPr>
          <a:xfrm>
            <a:off x="133350" y="204788"/>
            <a:ext cx="8991600" cy="595312"/>
          </a:xfrm>
        </p:spPr>
        <p:txBody>
          <a:bodyPr/>
          <a:lstStyle/>
          <a:p>
            <a:r>
              <a:rPr lang="en-US" altLang="en-US" dirty="0"/>
              <a:t>Agenda / Overview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28625" y="831850"/>
            <a:ext cx="8229600" cy="5267325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 Introduction to ODR</a:t>
            </a:r>
          </a:p>
          <a:p>
            <a:r>
              <a:rPr lang="en-US" altLang="en-US"/>
              <a:t> Advantages / Disadvantages</a:t>
            </a:r>
          </a:p>
          <a:p>
            <a:r>
              <a:rPr lang="en-US" altLang="en-US"/>
              <a:t> Where we’ve come from</a:t>
            </a:r>
          </a:p>
          <a:p>
            <a:r>
              <a:rPr lang="en-US" altLang="en-US"/>
              <a:t> Where we’re going</a:t>
            </a:r>
          </a:p>
          <a:p>
            <a:r>
              <a:rPr lang="en-US" altLang="en-US"/>
              <a:t> Simulation: you be the online mediator</a:t>
            </a:r>
          </a:p>
          <a:p>
            <a:r>
              <a:rPr lang="en-US" altLang="en-US"/>
              <a:t> Current providers</a:t>
            </a:r>
          </a:p>
          <a:p>
            <a:r>
              <a:rPr lang="en-US" altLang="en-US"/>
              <a:t> Discuss Systems Design Project/Paper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 idx="4294967295"/>
          </p:nvPr>
        </p:nvSpPr>
        <p:spPr>
          <a:xfrm>
            <a:off x="674688" y="336550"/>
            <a:ext cx="8469312" cy="595313"/>
          </a:xfrm>
        </p:spPr>
        <p:txBody>
          <a:bodyPr/>
          <a:lstStyle/>
          <a:p>
            <a:r>
              <a:rPr lang="en-US" altLang="en-US"/>
              <a:t>Acronyms</a:t>
            </a:r>
          </a:p>
        </p:txBody>
      </p:sp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496888" y="1100138"/>
            <a:ext cx="6934200" cy="466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r>
              <a:rPr lang="en-US" altLang="en-US" sz="2400">
                <a:latin typeface="Times New Roman" panose="02020603050405020304" pitchFamily="18" charset="0"/>
              </a:rPr>
              <a:t> Dispute Resolution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altLang="en-US" sz="2400">
                <a:latin typeface="Times New Roman" panose="02020603050405020304" pitchFamily="18" charset="0"/>
              </a:rPr>
              <a:t>ADR, AAA, ABA, ACR, CPR, etc.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r>
              <a:rPr lang="en-US" altLang="en-US" sz="2400">
                <a:latin typeface="Times New Roman" panose="02020603050405020304" pitchFamily="18" charset="0"/>
              </a:rPr>
              <a:t> Technology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altLang="en-US" sz="2400">
                <a:latin typeface="Times New Roman" panose="02020603050405020304" pitchFamily="18" charset="0"/>
              </a:rPr>
              <a:t>ODR, UI, HTML, PHP, etc.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r>
              <a:rPr lang="en-US" altLang="en-US" sz="2400">
                <a:latin typeface="Times New Roman" panose="02020603050405020304" pitchFamily="18" charset="0"/>
              </a:rPr>
              <a:t> International Organizations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altLang="en-US" sz="2400">
                <a:latin typeface="Times New Roman" panose="02020603050405020304" pitchFamily="18" charset="0"/>
              </a:rPr>
              <a:t>WIPO, ICANN, UNECE, BBB, etc.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r>
              <a:rPr lang="en-US" altLang="en-US" sz="2400">
                <a:latin typeface="Times New Roman" panose="02020603050405020304" pitchFamily="18" charset="0"/>
              </a:rPr>
              <a:t> If you don’t know what something is,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altLang="en-US" sz="2400">
                <a:latin typeface="Times New Roman" panose="02020603050405020304" pitchFamily="18" charset="0"/>
              </a:rPr>
              <a:t>please don’t hesitate to ask!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2200" i="1">
                <a:latin typeface="Times New Roman" panose="02020603050405020304" pitchFamily="18" charset="0"/>
              </a:rPr>
              <a:t> </a:t>
            </a:r>
            <a:br>
              <a:rPr lang="en-US" altLang="en-US" sz="2200">
                <a:latin typeface="Times New Roman" panose="02020603050405020304" pitchFamily="18" charset="0"/>
              </a:rPr>
            </a:br>
            <a:endParaRPr lang="en-US" altLang="en-US" sz="2000">
              <a:latin typeface="Times New Roman" panose="02020603050405020304" pitchFamily="18" charset="0"/>
            </a:endParaRPr>
          </a:p>
        </p:txBody>
      </p:sp>
      <p:pic>
        <p:nvPicPr>
          <p:cNvPr id="1126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143000"/>
            <a:ext cx="155575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363" y="0"/>
            <a:ext cx="3576637" cy="461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3"/>
          <p:cNvSpPr>
            <a:spLocks noGrp="1"/>
          </p:cNvSpPr>
          <p:nvPr>
            <p:ph type="title" idx="4294967295"/>
          </p:nvPr>
        </p:nvSpPr>
        <p:spPr>
          <a:xfrm>
            <a:off x="420688" y="361950"/>
            <a:ext cx="4795837" cy="687388"/>
          </a:xfrm>
        </p:spPr>
        <p:txBody>
          <a:bodyPr/>
          <a:lstStyle/>
          <a:p>
            <a:pPr algn="ctr"/>
            <a:r>
              <a:rPr lang="en-US" altLang="en-US" sz="3600"/>
              <a:t>What is ODR?</a:t>
            </a:r>
          </a:p>
        </p:txBody>
      </p:sp>
      <p:sp>
        <p:nvSpPr>
          <p:cNvPr id="16388" name="Slide Number Placeholder 5"/>
          <p:cNvSpPr txBox="1">
            <a:spLocks noGrp="1"/>
          </p:cNvSpPr>
          <p:nvPr/>
        </p:nvSpPr>
        <p:spPr bwMode="auto">
          <a:xfrm>
            <a:off x="8534400" y="6400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13C1D248-A6AB-4073-9F18-CC84F7E4276D}" type="slidenum">
              <a:rPr lang="en-US" altLang="en-US" sz="1200" b="1">
                <a:solidFill>
                  <a:schemeClr val="bg1"/>
                </a:solidFill>
                <a:latin typeface="Calibri" panose="020F0502020204030204" pitchFamily="34" charset="0"/>
              </a:rPr>
              <a:pPr algn="ctr" eaLnBrk="1" hangingPunct="1"/>
              <a:t>4</a:t>
            </a:fld>
            <a:endParaRPr lang="en-US" altLang="en-US" sz="12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6389" name="Footer Placeholder 6"/>
          <p:cNvSpPr txBox="1">
            <a:spLocks noGrp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200" b="1" dirty="0">
              <a:solidFill>
                <a:schemeClr val="bg1"/>
              </a:solidFill>
              <a:latin typeface="Calibri" panose="020F0502020204030204" pitchFamily="34" charset="0"/>
              <a:ea typeface="ヒラギノ角ゴ Pro W3" pitchFamily="48" charset="-128"/>
            </a:endParaRPr>
          </a:p>
        </p:txBody>
      </p:sp>
      <p:pic>
        <p:nvPicPr>
          <p:cNvPr id="1639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363" y="636588"/>
            <a:ext cx="3576637" cy="461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1"/>
          <a:stretch>
            <a:fillRect/>
          </a:stretch>
        </p:blipFill>
        <p:spPr bwMode="auto">
          <a:xfrm>
            <a:off x="5567363" y="4429125"/>
            <a:ext cx="3576637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Rectangle 10"/>
          <p:cNvSpPr>
            <a:spLocks noChangeArrowheads="1"/>
          </p:cNvSpPr>
          <p:nvPr/>
        </p:nvSpPr>
        <p:spPr bwMode="auto">
          <a:xfrm>
            <a:off x="728663" y="1677988"/>
            <a:ext cx="4222750" cy="308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800" dirty="0"/>
              <a:t>Online Dispute Resolution (ODR) is the use of information and communications technology to help disputants find resolution to their disputes.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363" y="0"/>
            <a:ext cx="3576637" cy="461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le 3"/>
          <p:cNvSpPr>
            <a:spLocks noGrp="1"/>
          </p:cNvSpPr>
          <p:nvPr>
            <p:ph type="title" idx="4294967295"/>
          </p:nvPr>
        </p:nvSpPr>
        <p:spPr>
          <a:xfrm>
            <a:off x="420688" y="361950"/>
            <a:ext cx="4795837" cy="687388"/>
          </a:xfrm>
        </p:spPr>
        <p:txBody>
          <a:bodyPr/>
          <a:lstStyle/>
          <a:p>
            <a:pPr algn="ctr"/>
            <a:r>
              <a:rPr lang="en-US" altLang="en-US" sz="3600"/>
              <a:t>What is ODR?</a:t>
            </a:r>
          </a:p>
        </p:txBody>
      </p:sp>
      <p:sp>
        <p:nvSpPr>
          <p:cNvPr id="18436" name="Slide Number Placeholder 5"/>
          <p:cNvSpPr txBox="1">
            <a:spLocks noGrp="1"/>
          </p:cNvSpPr>
          <p:nvPr/>
        </p:nvSpPr>
        <p:spPr bwMode="auto">
          <a:xfrm>
            <a:off x="8534400" y="6400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1CDD3EF0-3635-4BD6-96F0-860C6A455689}" type="slidenum">
              <a:rPr lang="en-US" altLang="en-US" sz="1200" b="1">
                <a:solidFill>
                  <a:schemeClr val="bg1"/>
                </a:solidFill>
                <a:latin typeface="Calibri" panose="020F0502020204030204" pitchFamily="34" charset="0"/>
              </a:rPr>
              <a:pPr algn="ctr" eaLnBrk="1" hangingPunct="1"/>
              <a:t>5</a:t>
            </a:fld>
            <a:endParaRPr lang="en-US" altLang="en-US" sz="12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8437" name="Footer Placeholder 6"/>
          <p:cNvSpPr txBox="1">
            <a:spLocks noGrp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200" b="1" dirty="0">
              <a:solidFill>
                <a:schemeClr val="bg1"/>
              </a:solidFill>
              <a:latin typeface="Calibri" panose="020F0502020204030204" pitchFamily="34" charset="0"/>
              <a:ea typeface="ヒラギノ角ゴ Pro W3" pitchFamily="48" charset="-128"/>
            </a:endParaRPr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363" y="636588"/>
            <a:ext cx="3576637" cy="461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1"/>
          <a:stretch>
            <a:fillRect/>
          </a:stretch>
        </p:blipFill>
        <p:spPr bwMode="auto">
          <a:xfrm>
            <a:off x="5567363" y="4429125"/>
            <a:ext cx="3576637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728663" y="1677988"/>
            <a:ext cx="4222750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800"/>
              <a:t>Online Dispute Resolution (ODR) is the use of information and communications technology to help </a:t>
            </a:r>
            <a:r>
              <a:rPr lang="en-US" altLang="en-US" sz="2800" b="1"/>
              <a:t>parties manage, transform, and resolve their conflicts.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363" y="0"/>
            <a:ext cx="3576637" cy="461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le 3"/>
          <p:cNvSpPr>
            <a:spLocks noGrp="1"/>
          </p:cNvSpPr>
          <p:nvPr>
            <p:ph type="title" idx="4294967295"/>
          </p:nvPr>
        </p:nvSpPr>
        <p:spPr>
          <a:xfrm>
            <a:off x="420688" y="361950"/>
            <a:ext cx="4795837" cy="687388"/>
          </a:xfrm>
        </p:spPr>
        <p:txBody>
          <a:bodyPr/>
          <a:lstStyle/>
          <a:p>
            <a:pPr algn="ctr"/>
            <a:r>
              <a:rPr lang="en-US" altLang="en-US" sz="3600"/>
              <a:t>What is ODR?</a:t>
            </a:r>
          </a:p>
        </p:txBody>
      </p:sp>
      <p:sp>
        <p:nvSpPr>
          <p:cNvPr id="18436" name="Slide Number Placeholder 5"/>
          <p:cNvSpPr txBox="1">
            <a:spLocks noGrp="1"/>
          </p:cNvSpPr>
          <p:nvPr/>
        </p:nvSpPr>
        <p:spPr bwMode="auto">
          <a:xfrm>
            <a:off x="8534400" y="6400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1CDD3EF0-3635-4BD6-96F0-860C6A455689}" type="slidenum">
              <a:rPr lang="en-US" altLang="en-US" sz="1200" b="1">
                <a:solidFill>
                  <a:schemeClr val="bg1"/>
                </a:solidFill>
                <a:latin typeface="Calibri" panose="020F0502020204030204" pitchFamily="34" charset="0"/>
              </a:rPr>
              <a:pPr algn="ctr" eaLnBrk="1" hangingPunct="1"/>
              <a:t>6</a:t>
            </a:fld>
            <a:endParaRPr lang="en-US" altLang="en-US" sz="12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8437" name="Footer Placeholder 6"/>
          <p:cNvSpPr txBox="1">
            <a:spLocks noGrp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200" b="1" dirty="0">
              <a:solidFill>
                <a:schemeClr val="bg1"/>
              </a:solidFill>
              <a:latin typeface="Calibri" panose="020F0502020204030204" pitchFamily="34" charset="0"/>
              <a:ea typeface="ヒラギノ角ゴ Pro W3" pitchFamily="48" charset="-128"/>
            </a:endParaRPr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363" y="636588"/>
            <a:ext cx="3576637" cy="461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1"/>
          <a:stretch>
            <a:fillRect/>
          </a:stretch>
        </p:blipFill>
        <p:spPr bwMode="auto">
          <a:xfrm>
            <a:off x="5567363" y="4429125"/>
            <a:ext cx="3576637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728663" y="1677988"/>
            <a:ext cx="422275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 algn="ctr">
              <a:lnSpc>
                <a:spcPct val="100000"/>
              </a:lnSpc>
              <a:buNone/>
              <a:defRPr/>
            </a:pPr>
            <a:r>
              <a:rPr lang="en-US" altLang="en-US" sz="2800" dirty="0"/>
              <a:t>Online Dispute Resolution (ODR) is </a:t>
            </a:r>
            <a:r>
              <a:rPr lang="en-US" altLang="en-US" sz="2800" dirty="0">
                <a:solidFill>
                  <a:srgbClr val="1F497D"/>
                </a:solidFill>
                <a:latin typeface="Tahoma" charset="0"/>
                <a:ea typeface="Tahoma" charset="0"/>
                <a:cs typeface="Tahoma" charset="0"/>
              </a:rPr>
              <a:t>“a public-facing digital space in which parties can convene to resolve their dispute or case.”</a:t>
            </a:r>
          </a:p>
          <a:p>
            <a:pPr marL="0" indent="0" algn="ctr">
              <a:lnSpc>
                <a:spcPct val="100000"/>
              </a:lnSpc>
              <a:buNone/>
              <a:defRPr/>
            </a:pPr>
            <a:r>
              <a:rPr lang="en-US" altLang="en-US" sz="2800" b="1" dirty="0">
                <a:solidFill>
                  <a:srgbClr val="4BACC6"/>
                </a:solidFill>
                <a:latin typeface="Tahoma" charset="0"/>
                <a:ea typeface="Tahoma" charset="0"/>
                <a:cs typeface="Tahoma" charset="0"/>
              </a:rPr>
              <a:t>- National Center for State Courts</a:t>
            </a:r>
            <a:endParaRPr lang="en-US" sz="2800" b="1" dirty="0">
              <a:solidFill>
                <a:srgbClr val="4BACC6"/>
              </a:solidFill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934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22829" y="35165"/>
            <a:ext cx="8405884" cy="8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News Gothic MT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News Gothic MT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News Gothic MT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News Gothic MT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rPr>
              <a:t>The Changing Environment for ADR</a:t>
            </a:r>
          </a:p>
        </p:txBody>
      </p:sp>
      <p:sp>
        <p:nvSpPr>
          <p:cNvPr id="8" name="Rectangle 7"/>
          <p:cNvSpPr/>
          <p:nvPr/>
        </p:nvSpPr>
        <p:spPr>
          <a:xfrm>
            <a:off x="114300" y="6572131"/>
            <a:ext cx="35623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ヒラギノ角ゴ Pro W3"/>
                <a:cs typeface="Calibri" pitchFamily="34" charset="0"/>
              </a:rPr>
              <a:t>MODRIA INC. PROPRIETARY &amp; CONFIDENTIAL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5" t="9462" r="30893" b="16667"/>
          <a:stretch>
            <a:fillRect/>
          </a:stretch>
        </p:blipFill>
        <p:spPr bwMode="auto">
          <a:xfrm>
            <a:off x="5244766" y="1101827"/>
            <a:ext cx="3283947" cy="3659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72955" y="1101827"/>
            <a:ext cx="82557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Society is Networking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Broadband internet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Mobile devices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Social networks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If you’re not online, you’re at risk</a:t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of increasing irrelevance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2955" y="3807264"/>
            <a:ext cx="82557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Evolution of ADR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line between ODR/ADR is blurry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Mediators are doing ODR now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Tech is changing every industry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law is not immune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pace of change is accelerating</a:t>
            </a:r>
          </a:p>
        </p:txBody>
      </p:sp>
    </p:spTree>
    <p:extLst>
      <p:ext uri="{BB962C8B-B14F-4D97-AF65-F5344CB8AC3E}">
        <p14:creationId xmlns:p14="http://schemas.microsoft.com/office/powerpoint/2010/main" val="957586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547688" y="133350"/>
            <a:ext cx="7613650" cy="1058863"/>
          </a:xfrm>
        </p:spPr>
        <p:txBody>
          <a:bodyPr/>
          <a:lstStyle/>
          <a:p>
            <a:r>
              <a:rPr lang="en-US" altLang="en-US" sz="3600"/>
              <a:t>Resolution Matrix</a:t>
            </a: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0" y="6400800"/>
            <a:ext cx="9144000" cy="457200"/>
          </a:xfrm>
          <a:prstGeom prst="rect">
            <a:avLst/>
          </a:prstGeom>
          <a:noFill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bg1"/>
              </a:solidFill>
              <a:latin typeface="+mn-lt"/>
              <a:ea typeface="ヒラギノ角ゴ Pro W3"/>
              <a:cs typeface="ヒラギノ角ゴ Pro W3"/>
            </a:endParaRPr>
          </a:p>
        </p:txBody>
      </p:sp>
      <p:sp>
        <p:nvSpPr>
          <p:cNvPr id="20484" name="Slide Number Placeholder 4"/>
          <p:cNvSpPr txBox="1">
            <a:spLocks noGrp="1"/>
          </p:cNvSpPr>
          <p:nvPr/>
        </p:nvSpPr>
        <p:spPr bwMode="auto">
          <a:xfrm>
            <a:off x="8534400" y="6400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200" b="1">
              <a:solidFill>
                <a:schemeClr val="bg1"/>
              </a:solidFill>
              <a:latin typeface="Calibri" panose="020F0502020204030204" pitchFamily="34" charset="0"/>
              <a:ea typeface="ヒラギノ角ゴ Pro W3" pitchFamily="48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828800" y="3429000"/>
            <a:ext cx="2743200" cy="182880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2700000" scaled="1"/>
            <a:tileRect/>
          </a:gradFill>
          <a:ln w="12700" algn="ctr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en-US" sz="1100" b="1" dirty="0">
              <a:latin typeface="+mj-lt"/>
              <a:ea typeface="ヒラギノ角ゴ Pro W3" pitchFamily="48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828800" y="1600200"/>
            <a:ext cx="2743200" cy="1828800"/>
          </a:xfrm>
          <a:prstGeom prst="rect">
            <a:avLst/>
          </a:prstGeom>
          <a:gradFill flip="none" rotWithShape="1">
            <a:gsLst>
              <a:gs pos="0">
                <a:srgbClr val="99CC00">
                  <a:tint val="66000"/>
                  <a:satMod val="160000"/>
                </a:srgbClr>
              </a:gs>
              <a:gs pos="50000">
                <a:srgbClr val="99CC00">
                  <a:tint val="44500"/>
                  <a:satMod val="160000"/>
                </a:srgbClr>
              </a:gs>
              <a:gs pos="100000">
                <a:srgbClr val="99CC00">
                  <a:tint val="23500"/>
                  <a:satMod val="160000"/>
                </a:srgbClr>
              </a:gs>
            </a:gsLst>
            <a:lin ang="2700000" scaled="1"/>
            <a:tileRect/>
          </a:gradFill>
          <a:ln w="12700" algn="ctr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en-US" sz="1100" b="1" dirty="0">
              <a:latin typeface="+mj-lt"/>
              <a:ea typeface="ヒラギノ角ゴ Pro W3" pitchFamily="48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572000" y="3429000"/>
            <a:ext cx="2743200" cy="1828800"/>
          </a:xfrm>
          <a:prstGeom prst="rect">
            <a:avLst/>
          </a:prstGeom>
          <a:gradFill flip="none" rotWithShape="1">
            <a:gsLst>
              <a:gs pos="0">
                <a:srgbClr val="FFCC00">
                  <a:tint val="66000"/>
                  <a:satMod val="160000"/>
                </a:srgbClr>
              </a:gs>
              <a:gs pos="50000">
                <a:srgbClr val="FFCC00">
                  <a:tint val="44500"/>
                  <a:satMod val="160000"/>
                </a:srgbClr>
              </a:gs>
              <a:gs pos="100000">
                <a:srgbClr val="FFCC00">
                  <a:tint val="23500"/>
                  <a:satMod val="160000"/>
                </a:srgbClr>
              </a:gs>
            </a:gsLst>
            <a:lin ang="2700000" scaled="1"/>
            <a:tileRect/>
          </a:gradFill>
          <a:ln w="12700" algn="ctr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en-US" sz="1100" b="1" dirty="0">
              <a:latin typeface="+mj-lt"/>
              <a:ea typeface="ヒラギノ角ゴ Pro W3" pitchFamily="48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572000" y="1600200"/>
            <a:ext cx="2743200" cy="18288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2700000" scaled="1"/>
            <a:tileRect/>
          </a:gradFill>
          <a:ln w="12700" algn="ctr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en-US" sz="1100" b="1" dirty="0">
              <a:latin typeface="+mj-lt"/>
              <a:ea typeface="ヒラギノ角ゴ Pro W3" pitchFamily="48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914400" y="2362200"/>
            <a:ext cx="762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algn="ctr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1600" b="1" dirty="0">
                <a:latin typeface="+mj-lt"/>
                <a:ea typeface="ヒラギノ角ゴ Pro W3" pitchFamily="48" charset="-128"/>
              </a:rPr>
              <a:t>HIGH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914400" y="4191000"/>
            <a:ext cx="762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algn="ctr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1600" b="1" dirty="0">
                <a:latin typeface="+mj-lt"/>
                <a:ea typeface="ヒラギノ角ゴ Pro W3" pitchFamily="48" charset="-128"/>
              </a:rPr>
              <a:t>LOW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819400" y="5410200"/>
            <a:ext cx="762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algn="ctr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600" b="1">
                <a:latin typeface="Calibri" panose="020F0502020204030204" pitchFamily="34" charset="0"/>
                <a:ea typeface="ヒラギノ角ゴ Pro W3" pitchFamily="48" charset="-128"/>
              </a:rPr>
              <a:t>HIGH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5562600" y="5410200"/>
            <a:ext cx="762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algn="ctr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600" b="1">
                <a:latin typeface="Calibri" panose="020F0502020204030204" pitchFamily="34" charset="0"/>
                <a:ea typeface="ヒラギノ角ゴ Pro W3" pitchFamily="48" charset="-128"/>
              </a:rPr>
              <a:t>LOW</a:t>
            </a:r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3657600" y="5715000"/>
            <a:ext cx="1828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>
                <a:latin typeface="Calibri" panose="020F0502020204030204" pitchFamily="34" charset="0"/>
                <a:ea typeface="ヒラギノ角ゴ Pro W3" pitchFamily="48" charset="-128"/>
              </a:rPr>
              <a:t>OUTCOME CONTROL</a:t>
            </a:r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0" y="3276600"/>
            <a:ext cx="1828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>
                <a:latin typeface="Calibri" panose="020F0502020204030204" pitchFamily="34" charset="0"/>
                <a:ea typeface="ヒラギノ角ゴ Pro W3" pitchFamily="48" charset="-128"/>
              </a:rPr>
              <a:t>PROCESS</a:t>
            </a:r>
            <a:br>
              <a:rPr lang="en-US" altLang="en-US" sz="2000" b="1">
                <a:latin typeface="Calibri" panose="020F0502020204030204" pitchFamily="34" charset="0"/>
                <a:ea typeface="ヒラギノ角ゴ Pro W3" pitchFamily="48" charset="-128"/>
              </a:rPr>
            </a:br>
            <a:r>
              <a:rPr lang="en-US" altLang="en-US" sz="2000" b="1">
                <a:latin typeface="Calibri" panose="020F0502020204030204" pitchFamily="34" charset="0"/>
                <a:ea typeface="ヒラギノ角ゴ Pro W3" pitchFamily="48" charset="-128"/>
              </a:rPr>
              <a:t>CONTROL</a:t>
            </a:r>
            <a:endParaRPr lang="en-US" altLang="en-US" sz="1400" b="1">
              <a:latin typeface="Calibri" panose="020F0502020204030204" pitchFamily="34" charset="0"/>
              <a:ea typeface="ヒラギノ角ゴ Pro W3" pitchFamily="48" charset="-128"/>
            </a:endParaRPr>
          </a:p>
        </p:txBody>
      </p:sp>
      <p:sp>
        <p:nvSpPr>
          <p:cNvPr id="2" name="Rectangle 11"/>
          <p:cNvSpPr/>
          <p:nvPr/>
        </p:nvSpPr>
        <p:spPr bwMode="auto">
          <a:xfrm>
            <a:off x="2522538" y="2806700"/>
            <a:ext cx="1014412" cy="5159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algn="ctr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 dirty="0">
                <a:latin typeface="Calibri" panose="020F0502020204030204" pitchFamily="34" charset="0"/>
                <a:ea typeface="ヒラギノ角ゴ Pro W3" pitchFamily="48" charset="-128"/>
              </a:rPr>
              <a:t>FACILITATIVE MEDIATION</a:t>
            </a:r>
          </a:p>
        </p:txBody>
      </p:sp>
      <p:sp>
        <p:nvSpPr>
          <p:cNvPr id="3" name="Rectangle 11"/>
          <p:cNvSpPr/>
          <p:nvPr/>
        </p:nvSpPr>
        <p:spPr bwMode="auto">
          <a:xfrm>
            <a:off x="3167063" y="3621088"/>
            <a:ext cx="1014412" cy="5159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algn="ctr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 dirty="0">
                <a:latin typeface="Calibri" panose="020F0502020204030204" pitchFamily="34" charset="0"/>
                <a:ea typeface="ヒラギノ角ゴ Pro W3" pitchFamily="48" charset="-128"/>
              </a:rPr>
              <a:t>EVALUATIVE MEDIATION</a:t>
            </a:r>
          </a:p>
        </p:txBody>
      </p:sp>
      <p:sp>
        <p:nvSpPr>
          <p:cNvPr id="16" name="Rectangle 11"/>
          <p:cNvSpPr/>
          <p:nvPr/>
        </p:nvSpPr>
        <p:spPr bwMode="auto">
          <a:xfrm>
            <a:off x="4010025" y="4391025"/>
            <a:ext cx="1014413" cy="5159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algn="ctr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latin typeface="Calibri" panose="020F0502020204030204" pitchFamily="34" charset="0"/>
                <a:ea typeface="ヒラギノ角ゴ Pro W3" pitchFamily="48" charset="-128"/>
              </a:rPr>
              <a:t>MED/ARB</a:t>
            </a:r>
          </a:p>
        </p:txBody>
      </p:sp>
      <p:sp>
        <p:nvSpPr>
          <p:cNvPr id="17" name="Rectangle 11"/>
          <p:cNvSpPr/>
          <p:nvPr/>
        </p:nvSpPr>
        <p:spPr bwMode="auto">
          <a:xfrm>
            <a:off x="2098675" y="1974850"/>
            <a:ext cx="1014413" cy="5159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algn="ctr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latin typeface="Calibri" panose="020F0502020204030204" pitchFamily="34" charset="0"/>
                <a:ea typeface="ヒラギノ角ゴ Pro W3" pitchFamily="48" charset="-128"/>
              </a:rPr>
              <a:t>DIRECT</a:t>
            </a:r>
          </a:p>
          <a:p>
            <a:pPr algn="ctr" eaLnBrk="1" hangingPunct="1">
              <a:defRPr/>
            </a:pPr>
            <a:r>
              <a:rPr lang="en-US" sz="1000" b="1">
                <a:latin typeface="Calibri" panose="020F0502020204030204" pitchFamily="34" charset="0"/>
                <a:ea typeface="ヒラギノ角ゴ Pro W3" pitchFamily="48" charset="-128"/>
              </a:rPr>
              <a:t>NEGOTIATION</a:t>
            </a:r>
          </a:p>
        </p:txBody>
      </p:sp>
      <p:sp>
        <p:nvSpPr>
          <p:cNvPr id="18" name="Rectangle 11"/>
          <p:cNvSpPr/>
          <p:nvPr/>
        </p:nvSpPr>
        <p:spPr bwMode="auto">
          <a:xfrm>
            <a:off x="4895850" y="3648075"/>
            <a:ext cx="1014413" cy="5159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algn="ctr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latin typeface="Calibri" panose="020F0502020204030204" pitchFamily="34" charset="0"/>
                <a:ea typeface="ヒラギノ角ゴ Pro W3" pitchFamily="48" charset="-128"/>
              </a:rPr>
              <a:t>FINAL OFFER</a:t>
            </a:r>
          </a:p>
          <a:p>
            <a:pPr algn="ctr" eaLnBrk="1" hangingPunct="1">
              <a:defRPr/>
            </a:pPr>
            <a:r>
              <a:rPr lang="en-US" sz="1000" b="1">
                <a:latin typeface="Calibri" panose="020F0502020204030204" pitchFamily="34" charset="0"/>
                <a:ea typeface="ヒラギノ角ゴ Pro W3" pitchFamily="48" charset="-128"/>
              </a:rPr>
              <a:t>ARBITRATION</a:t>
            </a:r>
          </a:p>
        </p:txBody>
      </p:sp>
      <p:sp>
        <p:nvSpPr>
          <p:cNvPr id="19" name="Rectangle 11"/>
          <p:cNvSpPr/>
          <p:nvPr/>
        </p:nvSpPr>
        <p:spPr bwMode="auto">
          <a:xfrm>
            <a:off x="5543550" y="2817813"/>
            <a:ext cx="1014413" cy="5159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algn="ctr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latin typeface="Calibri" panose="020F0502020204030204" pitchFamily="34" charset="0"/>
                <a:ea typeface="ヒラギノ角ゴ Pro W3" pitchFamily="48" charset="-128"/>
              </a:rPr>
              <a:t>ARBITRATION</a:t>
            </a:r>
          </a:p>
        </p:txBody>
      </p:sp>
      <p:sp>
        <p:nvSpPr>
          <p:cNvPr id="20" name="Rectangle 11"/>
          <p:cNvSpPr/>
          <p:nvPr/>
        </p:nvSpPr>
        <p:spPr bwMode="auto">
          <a:xfrm>
            <a:off x="6005513" y="1973263"/>
            <a:ext cx="1014412" cy="5159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algn="ctr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latin typeface="Calibri" panose="020F0502020204030204" pitchFamily="34" charset="0"/>
                <a:ea typeface="ヒラギノ角ゴ Pro W3" pitchFamily="48" charset="-128"/>
              </a:rPr>
              <a:t>PRIVATE</a:t>
            </a:r>
          </a:p>
          <a:p>
            <a:pPr algn="ctr" eaLnBrk="1" hangingPunct="1">
              <a:defRPr/>
            </a:pPr>
            <a:r>
              <a:rPr lang="en-US" sz="1000" b="1">
                <a:latin typeface="Calibri" panose="020F0502020204030204" pitchFamily="34" charset="0"/>
                <a:ea typeface="ヒラギノ角ゴ Pro W3" pitchFamily="48" charset="-128"/>
              </a:rPr>
              <a:t>JUDGING</a:t>
            </a:r>
          </a:p>
        </p:txBody>
      </p:sp>
      <p:sp>
        <p:nvSpPr>
          <p:cNvPr id="20502" name="Rectangle 14"/>
          <p:cNvSpPr>
            <a:spLocks noChangeArrowheads="1"/>
          </p:cNvSpPr>
          <p:nvPr/>
        </p:nvSpPr>
        <p:spPr bwMode="auto">
          <a:xfrm>
            <a:off x="4237038" y="1306513"/>
            <a:ext cx="1828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>
                <a:latin typeface="Calibri" panose="020F0502020204030204" pitchFamily="34" charset="0"/>
                <a:ea typeface="ヒラギノ角ゴ Pro W3" pitchFamily="48" charset="-128"/>
              </a:rPr>
              <a:t>BINDING</a:t>
            </a:r>
          </a:p>
        </p:txBody>
      </p:sp>
      <p:sp>
        <p:nvSpPr>
          <p:cNvPr id="20503" name="Rectangle 14"/>
          <p:cNvSpPr>
            <a:spLocks noChangeArrowheads="1"/>
          </p:cNvSpPr>
          <p:nvPr/>
        </p:nvSpPr>
        <p:spPr bwMode="auto">
          <a:xfrm>
            <a:off x="3082925" y="1303338"/>
            <a:ext cx="1828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>
                <a:latin typeface="Calibri" panose="020F0502020204030204" pitchFamily="34" charset="0"/>
                <a:ea typeface="ヒラギノ角ゴ Pro W3" pitchFamily="48" charset="-128"/>
              </a:rPr>
              <a:t>NON-BINDING</a:t>
            </a:r>
          </a:p>
        </p:txBody>
      </p:sp>
      <p:sp>
        <p:nvSpPr>
          <p:cNvPr id="20504" name="Line 24"/>
          <p:cNvSpPr>
            <a:spLocks noChangeShapeType="1"/>
          </p:cNvSpPr>
          <p:nvPr/>
        </p:nvSpPr>
        <p:spPr bwMode="auto">
          <a:xfrm flipH="1">
            <a:off x="3194050" y="1463675"/>
            <a:ext cx="2809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5" name="Line 25"/>
          <p:cNvSpPr>
            <a:spLocks noChangeShapeType="1"/>
          </p:cNvSpPr>
          <p:nvPr/>
        </p:nvSpPr>
        <p:spPr bwMode="auto">
          <a:xfrm>
            <a:off x="5500688" y="1449388"/>
            <a:ext cx="266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55600" y="431800"/>
            <a:ext cx="6997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Futura Md BT" pitchFamily="34" charset="0"/>
                <a:ea typeface="ヒラギノ角ゴ Pro W3" pitchFamily="48" charset="-128"/>
              </a:rPr>
              <a:t>Online communication types</a:t>
            </a:r>
            <a:endParaRPr lang="en-US" altLang="en-US" sz="2400" dirty="0">
              <a:latin typeface="Times New Roman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479800" y="1422400"/>
            <a:ext cx="3873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Futura Md BT" pitchFamily="34" charset="0"/>
                <a:ea typeface="ヒラギノ角ゴ Pro W3" pitchFamily="48" charset="-128"/>
              </a:rPr>
              <a:t>ASYNCHRONOUS</a:t>
            </a:r>
            <a:endParaRPr lang="en-US" altLang="en-US">
              <a:latin typeface="Times New Roman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568700" y="5270500"/>
            <a:ext cx="3873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Futura Md BT" pitchFamily="34" charset="0"/>
                <a:ea typeface="ヒラギノ角ゴ Pro W3" pitchFamily="48" charset="-128"/>
              </a:rPr>
              <a:t>SYNCHRONOUS</a:t>
            </a:r>
            <a:endParaRPr lang="en-US" altLang="en-US">
              <a:latin typeface="Times New Roman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4229100" y="1930400"/>
            <a:ext cx="596900" cy="3200400"/>
          </a:xfrm>
          <a:prstGeom prst="upDownArrow">
            <a:avLst>
              <a:gd name="adj1" fmla="val 50000"/>
              <a:gd name="adj2" fmla="val 107234"/>
            </a:avLst>
          </a:prstGeom>
          <a:solidFill>
            <a:schemeClr val="accent2"/>
          </a:solidFill>
          <a:ln w="22225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943100" y="1879600"/>
            <a:ext cx="5232400" cy="3289300"/>
          </a:xfrm>
          <a:prstGeom prst="rect">
            <a:avLst/>
          </a:prstGeom>
          <a:solidFill>
            <a:schemeClr val="bg1">
              <a:alpha val="78038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en-US" altLang="en-US" sz="2800">
                <a:ea typeface="ヒラギノ角ゴ Pro W3" pitchFamily="48" charset="-128"/>
              </a:rPr>
              <a:t> </a:t>
            </a:r>
            <a:r>
              <a:rPr lang="en-US" altLang="ja-JP" sz="2800">
                <a:ea typeface="ヒラギノ角ゴ Pro W3" pitchFamily="48" charset="-128"/>
              </a:rPr>
              <a:t>emails</a:t>
            </a:r>
          </a:p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en-US" altLang="ja-JP" sz="2800">
                <a:ea typeface="ヒラギノ角ゴ Pro W3" pitchFamily="48" charset="-128"/>
              </a:rPr>
              <a:t> discussion boards</a:t>
            </a:r>
          </a:p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en-US" altLang="ja-JP" sz="2800">
                <a:ea typeface="ヒラギノ角ゴ Pro W3" pitchFamily="48" charset="-128"/>
              </a:rPr>
              <a:t> chats</a:t>
            </a:r>
          </a:p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en-US" altLang="ja-JP" sz="2800">
                <a:ea typeface="ヒラギノ角ゴ Pro W3" pitchFamily="48" charset="-128"/>
              </a:rPr>
              <a:t> instant messaging</a:t>
            </a:r>
          </a:p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en-US" altLang="ja-JP" sz="2800">
                <a:ea typeface="ヒラギノ角ゴ Pro W3" pitchFamily="48" charset="-128"/>
              </a:rPr>
              <a:t> audio conferencing</a:t>
            </a:r>
          </a:p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en-US" altLang="ja-JP" sz="2800">
                <a:ea typeface="ヒラギノ角ゴ Pro W3" pitchFamily="48" charset="-128"/>
              </a:rPr>
              <a:t> video conferencing</a:t>
            </a:r>
            <a:endParaRPr lang="en-US" altLang="en-US" sz="2800">
              <a:ea typeface="ヒラギノ角ゴ Pro W3" pitchFamily="48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Custom 1">
      <a:dk1>
        <a:srgbClr val="000000"/>
      </a:dk1>
      <a:lt1>
        <a:srgbClr val="FFFFFF"/>
      </a:lt1>
      <a:dk2>
        <a:srgbClr val="4D4D4D"/>
      </a:dk2>
      <a:lt2>
        <a:srgbClr val="969696"/>
      </a:lt2>
      <a:accent1>
        <a:srgbClr val="336699"/>
      </a:accent1>
      <a:accent2>
        <a:srgbClr val="FDBB33"/>
      </a:accent2>
      <a:accent3>
        <a:srgbClr val="003366"/>
      </a:accent3>
      <a:accent4>
        <a:srgbClr val="BAC7D7"/>
      </a:accent4>
      <a:accent5>
        <a:srgbClr val="00B8FF"/>
      </a:accent5>
      <a:accent6>
        <a:srgbClr val="FF6600"/>
      </a:accent6>
      <a:hlink>
        <a:srgbClr val="0A84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algn="ctr">
          <a:solidFill>
            <a:schemeClr val="bg1">
              <a:lumMod val="85000"/>
            </a:schemeClr>
          </a:solidFill>
          <a:round/>
          <a:headEnd/>
          <a:tailEnd/>
        </a:ln>
        <a:effectLst/>
      </a:spPr>
      <a:bodyPr/>
      <a:lstStyle>
        <a:defPPr algn="ctr">
          <a:defRPr sz="1100" b="1" dirty="0">
            <a:latin typeface="+mj-lt"/>
            <a:ea typeface="ヒラギノ角ゴ Pro W3" pitchFamily="48" charset="-128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2015_PPT Temp W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7_PPT Temp WIDE v3.potx" id="{63A59DC0-2D35-BF45-9F1C-2215B611504D}" vid="{50B50A36-2822-314E-B59A-DEB6014686F5}"/>
    </a:ext>
  </a:extLst>
</a:theme>
</file>

<file path=ppt/theme/theme3.xml><?xml version="1.0" encoding="utf-8"?>
<a:theme xmlns:a="http://schemas.openxmlformats.org/drawingml/2006/main" name="Echo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Echo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10934</TotalTime>
  <Words>807</Words>
  <Application>Microsoft Office PowerPoint</Application>
  <PresentationFormat>On-screen Show (4:3)</PresentationFormat>
  <Paragraphs>116</Paragraphs>
  <Slides>14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Arial</vt:lpstr>
      <vt:lpstr>Calibri</vt:lpstr>
      <vt:lpstr>Futura Md BT</vt:lpstr>
      <vt:lpstr>News Gothic MT</vt:lpstr>
      <vt:lpstr>Tahoma</vt:lpstr>
      <vt:lpstr>Times</vt:lpstr>
      <vt:lpstr>Times New Roman</vt:lpstr>
      <vt:lpstr>Wingdings</vt:lpstr>
      <vt:lpstr>3_Office Theme</vt:lpstr>
      <vt:lpstr>2015_PPT Temp WIDE</vt:lpstr>
      <vt:lpstr>Echo</vt:lpstr>
      <vt:lpstr>1_Echo</vt:lpstr>
      <vt:lpstr>Image</vt:lpstr>
      <vt:lpstr>PowerPoint Presentation</vt:lpstr>
      <vt:lpstr>Agenda / Overview</vt:lpstr>
      <vt:lpstr>Acronyms</vt:lpstr>
      <vt:lpstr>What is ODR?</vt:lpstr>
      <vt:lpstr>What is ODR?</vt:lpstr>
      <vt:lpstr>What is ODR?</vt:lpstr>
      <vt:lpstr>PowerPoint Presentation</vt:lpstr>
      <vt:lpstr>Resolution Matrix</vt:lpstr>
      <vt:lpstr>PowerPoint Presentation</vt:lpstr>
      <vt:lpstr>Common (but not all) ODR Types</vt:lpstr>
      <vt:lpstr>PowerPoint Presentation</vt:lpstr>
      <vt:lpstr>PowerPoint Presentation</vt:lpstr>
      <vt:lpstr>Online Mediator Scenario</vt:lpstr>
      <vt:lpstr>Online Mediator Scenario (2)</vt:lpstr>
    </vt:vector>
  </TitlesOfParts>
  <Company>PayPal,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jlangenfeld</dc:creator>
  <cp:lastModifiedBy>Colin Rule</cp:lastModifiedBy>
  <cp:revision>273</cp:revision>
  <dcterms:created xsi:type="dcterms:W3CDTF">2008-04-01T19:57:56Z</dcterms:created>
  <dcterms:modified xsi:type="dcterms:W3CDTF">2023-06-02T22:01:41Z</dcterms:modified>
</cp:coreProperties>
</file>