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6" r:id="rId2"/>
  </p:sldMasterIdLst>
  <p:notesMasterIdLst>
    <p:notesMasterId r:id="rId30"/>
  </p:notesMasterIdLst>
  <p:sldIdLst>
    <p:sldId id="266" r:id="rId3"/>
    <p:sldId id="333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01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51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F0F4AAE-8B44-49B3-AE13-6F6771F61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535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B38903-B57C-4DB9-A2B0-69234D5B838D}" type="slidenum">
              <a:rPr lang="en-US" smtClean="0"/>
              <a:pPr>
                <a:spcBef>
                  <a:spcPct val="0"/>
                </a:spcBef>
              </a:pPr>
              <a:t>1</a:t>
            </a:fld>
            <a:endParaRPr 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122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D4420-C1D3-4D4C-9583-0CDC4BBD5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0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17F36-13A9-47F6-8B14-A627DFD52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64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04632-4B10-4430-890B-66E2A545F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69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1971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iil_ppt_main_a.jpg" descr="hiil_ppt_main_a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440611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-7938" y="4857750"/>
            <a:ext cx="9151938" cy="1196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i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13" descr="modria_logo_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967288"/>
            <a:ext cx="426085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modria_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325438"/>
            <a:ext cx="2770188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103188"/>
          </a:xfrm>
          <a:prstGeom prst="rect">
            <a:avLst/>
          </a:prstGeom>
          <a:gradFill flip="none" rotWithShape="1">
            <a:gsLst>
              <a:gs pos="10000">
                <a:srgbClr val="FF6600"/>
              </a:gs>
              <a:gs pos="100000">
                <a:srgbClr val="FF000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i="1">
              <a:solidFill>
                <a:prstClr val="white"/>
              </a:solidFill>
            </a:endParaRP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/>
          </p:nvPr>
        </p:nvSpPr>
        <p:spPr>
          <a:xfrm>
            <a:off x="2602651" y="6300739"/>
            <a:ext cx="3961024" cy="4324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8035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7010400" cy="411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511996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434975" y="369888"/>
            <a:ext cx="7010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sz="3200" b="1">
                <a:solidFill>
                  <a:srgbClr val="FFFFFF"/>
                </a:solidFill>
                <a:latin typeface="News Gothic MT"/>
              </a:rPr>
              <a:t>Click to edit Master 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196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89560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77196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478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2400" y="1447800"/>
            <a:ext cx="3429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479964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0104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724400" y="6477000"/>
            <a:ext cx="3733800" cy="30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  <a:endParaRPr lang="en-US">
              <a:solidFill>
                <a:srgbClr val="2A7F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1275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0"/>
          </p:nvPr>
        </p:nvSpPr>
        <p:spPr>
          <a:xfrm>
            <a:off x="4724400" y="6477000"/>
            <a:ext cx="3733800" cy="30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6490542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94C87-7D4B-4FDB-8A36-F3CFD2DA2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77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0104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837523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95400"/>
            <a:ext cx="5111750" cy="48307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611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4724400" y="6477000"/>
            <a:ext cx="3733800" cy="30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4543921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5E90-49FC-47F5-9376-9D60ABC7F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0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3BDFD-1D29-49C4-A198-86CBC8DC2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8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6471D-0849-467F-AE0C-7392FE75E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09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2ABC2-10C9-4C7F-BDD7-254828A7F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6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E77B9-401C-4A01-AD77-3F60DAF27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4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99924-BD22-4539-A152-482FD6AC97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8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02AB-A8D0-491B-9640-CCDDEC8D4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7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2287A62-2144-4D4C-82E3-E98BE9441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63" r:id="rId12"/>
    <p:sldLayoutId id="21474837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8739188" y="0"/>
            <a:ext cx="414337" cy="6867525"/>
          </a:xfrm>
          <a:prstGeom prst="rect">
            <a:avLst/>
          </a:prstGeom>
          <a:gradFill flip="none" rotWithShape="1">
            <a:gsLst>
              <a:gs pos="0">
                <a:srgbClr val="737D80"/>
              </a:gs>
              <a:gs pos="100000">
                <a:schemeClr val="bg1">
                  <a:lumMod val="85000"/>
                </a:schemeClr>
              </a:gs>
            </a:gsLst>
            <a:lin ang="1602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 i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-4763"/>
            <a:ext cx="9155113" cy="852488"/>
          </a:xfrm>
          <a:prstGeom prst="rect">
            <a:avLst/>
          </a:prstGeom>
          <a:solidFill>
            <a:srgbClr val="BAAD8D"/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endParaRPr lang="en-US" i="1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85738"/>
            <a:ext cx="7010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19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3825" y="6537325"/>
            <a:ext cx="6273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80000"/>
              </a:lnSpc>
              <a:defRPr sz="1200" i="0">
                <a:solidFill>
                  <a:srgbClr val="E3DED1">
                    <a:lumMod val="50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3079" name="Text Box 18"/>
          <p:cNvSpPr txBox="1">
            <a:spLocks noChangeArrowheads="1"/>
          </p:cNvSpPr>
          <p:nvPr userDrawn="1"/>
        </p:nvSpPr>
        <p:spPr bwMode="auto">
          <a:xfrm>
            <a:off x="8750300" y="6419850"/>
            <a:ext cx="3810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20000"/>
              </a:spcBef>
              <a:defRPr/>
            </a:pPr>
            <a:fld id="{842CC91F-D42C-42FE-A06D-421FB82A2006}" type="slidenum">
              <a:rPr 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 algn="ctr" eaLnBrk="1" hangingPunct="1">
                <a:lnSpc>
                  <a:spcPct val="140000"/>
                </a:lnSpc>
                <a:spcBef>
                  <a:spcPct val="20000"/>
                </a:spcBef>
                <a:defRPr/>
              </a:pPr>
              <a:t>‹#›</a:t>
            </a:fld>
            <a:endParaRPr lang="en-US" sz="1200">
              <a:solidFill>
                <a:srgbClr val="FFFFFF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 rot="10800000">
            <a:off x="222250" y="6540500"/>
            <a:ext cx="688975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81" name="Picture 14" descr="modria_logo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6415088"/>
            <a:ext cx="11842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9" descr="logo_no_cir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87313"/>
            <a:ext cx="5492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</p:sldLayoutIdLst>
  <p:transition spd="med">
    <p:fade/>
  </p:transition>
  <p:hf sldNum="0"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News Gothic MT" charset="0"/>
          <a:ea typeface="MS PGothic" panose="020B0600070205080204" pitchFamily="34" charset="-128"/>
          <a:cs typeface="ＭＳ Ｐゴシック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News Gothic MT" charset="0"/>
          <a:ea typeface="MS PGothic" panose="020B0600070205080204" pitchFamily="34" charset="-128"/>
          <a:cs typeface="ＭＳ Ｐゴシック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News Gothic MT" charset="0"/>
          <a:ea typeface="MS PGothic" panose="020B0600070205080204" pitchFamily="34" charset="-128"/>
          <a:cs typeface="ＭＳ Ｐゴシック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News Gothic MT" charset="0"/>
          <a:ea typeface="MS PGothic" panose="020B0600070205080204" pitchFamily="34" charset="-128"/>
          <a:cs typeface="ＭＳ Ｐゴシック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3200">
          <a:solidFill>
            <a:srgbClr val="000000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400">
          <a:solidFill>
            <a:srgbClr val="000000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400">
          <a:solidFill>
            <a:srgbClr val="000000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000000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000000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charset="0"/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chtwijzer.modria.com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2438400" y="228600"/>
            <a:ext cx="4343400" cy="640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1295400" y="457200"/>
            <a:ext cx="6553200" cy="1981200"/>
          </a:xfrm>
          <a:prstGeom prst="rect">
            <a:avLst/>
          </a:prstGeom>
          <a:solidFill>
            <a:srgbClr val="A7980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b="1">
              <a:solidFill>
                <a:srgbClr val="0033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1524000" y="609600"/>
            <a:ext cx="6096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3600" b="1">
                <a:latin typeface="Arial Black" panose="020B0A04020102020204" pitchFamily="34" charset="0"/>
              </a:rPr>
              <a:t>Online Dispute</a:t>
            </a:r>
            <a:br>
              <a:rPr lang="en-US" sz="3600" b="1">
                <a:latin typeface="Arial Black" panose="020B0A04020102020204" pitchFamily="34" charset="0"/>
              </a:rPr>
            </a:br>
            <a:r>
              <a:rPr lang="en-US" sz="3600" b="1">
                <a:latin typeface="Arial Black" panose="020B0A04020102020204" pitchFamily="34" charset="0"/>
              </a:rPr>
              <a:t>Resolution:</a:t>
            </a:r>
            <a:br>
              <a:rPr lang="en-US" sz="3600" b="1">
                <a:latin typeface="Arial Black" panose="020B0A04020102020204" pitchFamily="34" charset="0"/>
              </a:rPr>
            </a:br>
            <a:r>
              <a:rPr lang="en-US" sz="3600" b="1">
                <a:latin typeface="Arial Black" panose="020B0A04020102020204" pitchFamily="34" charset="0"/>
              </a:rPr>
              <a:t>The State of the Art</a:t>
            </a:r>
            <a:endParaRPr lang="en-US" b="1">
              <a:latin typeface="Times New Roman" panose="02020603050405020304" pitchFamily="18" charset="0"/>
            </a:endParaRP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1524000" y="579438"/>
            <a:ext cx="6096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3600" b="1">
                <a:solidFill>
                  <a:schemeClr val="bg1"/>
                </a:solidFill>
                <a:latin typeface="Arial Black" panose="020B0A04020102020204" pitchFamily="34" charset="0"/>
              </a:rPr>
              <a:t>Online Dispute</a:t>
            </a:r>
            <a:br>
              <a:rPr lang="en-US" sz="3600" b="1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>
                <a:solidFill>
                  <a:schemeClr val="bg1"/>
                </a:solidFill>
                <a:latin typeface="Arial Black" panose="020B0A04020102020204" pitchFamily="34" charset="0"/>
              </a:rPr>
              <a:t>Resolution:</a:t>
            </a:r>
            <a:br>
              <a:rPr lang="en-US" sz="3600" b="1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>
                <a:solidFill>
                  <a:schemeClr val="bg1"/>
                </a:solidFill>
                <a:latin typeface="Arial Black" panose="020B0A04020102020204" pitchFamily="34" charset="0"/>
              </a:rPr>
              <a:t>The State of the Art</a:t>
            </a:r>
            <a:endParaRPr lang="en-US" b="1">
              <a:latin typeface="Times New Roman" panose="02020603050405020304" pitchFamily="18" charset="0"/>
            </a:endParaRPr>
          </a:p>
        </p:txBody>
      </p:sp>
      <p:graphicFrame>
        <p:nvGraphicFramePr>
          <p:cNvPr id="13318" name="Object 8"/>
          <p:cNvGraphicFramePr>
            <a:graphicFrameLocks noChangeAspect="1"/>
          </p:cNvGraphicFramePr>
          <p:nvPr/>
        </p:nvGraphicFramePr>
        <p:xfrm>
          <a:off x="3657600" y="2819400"/>
          <a:ext cx="1936750" cy="192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Image" r:id="rId4" imgW="3263492" imgH="3250794" progId="Photoshop.Image.6">
                  <p:embed/>
                </p:oleObj>
              </mc:Choice>
              <mc:Fallback>
                <p:oleObj name="Image" r:id="rId4" imgW="3263492" imgH="3250794" progId="Photoshop.Image.6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819400"/>
                        <a:ext cx="1936750" cy="1928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3765170" y="4716007"/>
            <a:ext cx="185178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sz="1800" b="1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dirty="0"/>
              <a:t>Colin Rule</a:t>
            </a:r>
            <a:br>
              <a:rPr lang="en-US" sz="1800" b="1" dirty="0"/>
            </a:br>
            <a:r>
              <a:rPr lang="en-US" sz="1800" b="1" dirty="0"/>
              <a:t>SCU Law</a:t>
            </a:r>
            <a:endParaRPr 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Santa Clara, CA</a:t>
            </a:r>
            <a:endParaRPr lang="en-US" sz="18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US" sz="1800" b="1"/>
            </a:br>
            <a:endParaRPr lang="en-US" sz="1800" b="1" dirty="0"/>
          </a:p>
          <a:p>
            <a:pPr algn="ctr">
              <a:spcBef>
                <a:spcPct val="0"/>
              </a:spcBef>
              <a:buFontTx/>
              <a:buNone/>
            </a:pPr>
            <a:endParaRPr lang="en-US" sz="1800" b="1" dirty="0"/>
          </a:p>
        </p:txBody>
      </p:sp>
    </p:spTree>
  </p:cSld>
  <p:clrMapOvr>
    <a:masterClrMapping/>
  </p:clrMapOvr>
  <p:transition advTm="1097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171" name="01_Rechtwijzer-Intake_JvD01_008 Intake 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569" y="-13891"/>
            <a:ext cx="9140862" cy="95336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570307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/>
          </a:lstStyle>
          <a:p>
            <a:pPr lvl="0">
              <a:defRPr sz="1800"/>
            </a:pPr>
            <a:r>
              <a:rPr sz="4400"/>
              <a:t> 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183" name="01_Rechtwijzer-Intake_JvD01_012-Intake-I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569" y="4068"/>
            <a:ext cx="9140862" cy="95336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87980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187" name="01_Rechtwijzer-Intake_JvD01_013 Intake J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569" y="-10617"/>
            <a:ext cx="9140862" cy="95336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210957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195" name="00_Rechtwijzer-homepage-fiets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457" y="-6478153"/>
            <a:ext cx="9117086" cy="14316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icture 195"/>
          <p:cNvPicPr/>
          <p:nvPr/>
        </p:nvPicPr>
        <p:blipFill>
          <a:blip r:embed="rId3"/>
          <a:stretch>
            <a:fillRect/>
          </a:stretch>
        </p:blipFill>
        <p:spPr>
          <a:xfrm>
            <a:off x="117921" y="1701998"/>
            <a:ext cx="2337396" cy="162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9042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/>
          </a:lstStyle>
          <a:p>
            <a:pPr lvl="0">
              <a:defRPr sz="1800"/>
            </a:pPr>
            <a:r>
              <a:rPr sz="4400"/>
              <a:t> </a:t>
            </a:r>
          </a:p>
        </p:txBody>
      </p:sp>
      <p:sp>
        <p:nvSpPr>
          <p:cNvPr id="203" name="Shape 203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204" name="02_Rechtwijzer-Dialoog_JvD01_002 Dialogue B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11940" y="-8197"/>
            <a:ext cx="9167880" cy="107650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144035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208" name="02_Rechtwijzer-Dialoog_JvD01_003 Dialogue B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11940" y="-8195"/>
            <a:ext cx="9167880" cy="107650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7211859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211" name="Shape 211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212" name="02_Rechtwijzer-Dialoog_JvD01_004-Dialogue-C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4737" y="537"/>
            <a:ext cx="9153474" cy="125216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538513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244" name="02_Rechtwijzer-Dialoog_JvD01_008 Dialogue Tool A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34439" y="-11749"/>
            <a:ext cx="9187478" cy="125466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224414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268" name="Picture 267"/>
          <p:cNvPicPr/>
          <p:nvPr/>
        </p:nvPicPr>
        <p:blipFill>
          <a:blip r:embed="rId2"/>
          <a:stretch>
            <a:fillRect/>
          </a:stretch>
        </p:blipFill>
        <p:spPr>
          <a:xfrm>
            <a:off x="4537521" y="1701998"/>
            <a:ext cx="2337396" cy="1627387"/>
          </a:xfrm>
          <a:prstGeom prst="rect">
            <a:avLst/>
          </a:prstGeom>
        </p:spPr>
      </p:pic>
      <p:pic>
        <p:nvPicPr>
          <p:cNvPr id="270" name="00_Rechtwijzer-homepage-fiets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3457" y="-6478153"/>
            <a:ext cx="9117086" cy="14316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Picture 270"/>
          <p:cNvPicPr/>
          <p:nvPr/>
        </p:nvPicPr>
        <p:blipFill>
          <a:blip r:embed="rId2"/>
          <a:stretch>
            <a:fillRect/>
          </a:stretch>
        </p:blipFill>
        <p:spPr>
          <a:xfrm>
            <a:off x="4397821" y="1701998"/>
            <a:ext cx="2337396" cy="162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9328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279" name="02_Rechtwijzer-Dialoog_JvD01_004-Dialogue-C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4737" y="537"/>
            <a:ext cx="9153474" cy="12521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icture 279"/>
          <p:cNvPicPr/>
          <p:nvPr/>
        </p:nvPicPr>
        <p:blipFill>
          <a:blip r:embed="rId3"/>
          <a:stretch>
            <a:fillRect/>
          </a:stretch>
        </p:blipFill>
        <p:spPr>
          <a:xfrm>
            <a:off x="2931963" y="4660900"/>
            <a:ext cx="2062461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9372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Aid Resolution Center</a:t>
            </a:r>
          </a:p>
        </p:txBody>
      </p:sp>
      <p:sp>
        <p:nvSpPr>
          <p:cNvPr id="5" name="Shape 59"/>
          <p:cNvSpPr>
            <a:spLocks noGrp="1"/>
          </p:cNvSpPr>
          <p:nvPr>
            <p:ph type="body" idx="4294967295"/>
          </p:nvPr>
        </p:nvSpPr>
        <p:spPr>
          <a:xfrm>
            <a:off x="457200" y="1495325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2325" lvl="0" indent="-322325" defTabSz="859536">
              <a:lnSpc>
                <a:spcPts val="2700"/>
              </a:lnSpc>
              <a:spcBef>
                <a:spcPts val="500"/>
              </a:spcBef>
              <a:buSzTx/>
              <a:buFontTx/>
              <a:buNone/>
              <a:defRPr sz="1800"/>
            </a:pPr>
            <a:r>
              <a:rPr sz="2256" dirty="0">
                <a:solidFill>
                  <a:srgbClr val="2A285F"/>
                </a:solidFill>
              </a:rPr>
              <a:t>Diagnosis, triage, </a:t>
            </a:r>
            <a:r>
              <a:rPr lang="en-US" sz="2256" dirty="0">
                <a:solidFill>
                  <a:srgbClr val="2A285F"/>
                </a:solidFill>
              </a:rPr>
              <a:t>legal </a:t>
            </a:r>
            <a:r>
              <a:rPr sz="2256" dirty="0">
                <a:solidFill>
                  <a:srgbClr val="2A285F"/>
                </a:solidFill>
              </a:rPr>
              <a:t>self-help, online support for dialogue, mediation, neutral decision</a:t>
            </a:r>
            <a:r>
              <a:rPr lang="en-US" sz="2256" dirty="0">
                <a:solidFill>
                  <a:srgbClr val="2A285F"/>
                </a:solidFill>
              </a:rPr>
              <a:t>s</a:t>
            </a:r>
            <a:r>
              <a:rPr sz="2256" dirty="0">
                <a:solidFill>
                  <a:srgbClr val="2A285F"/>
                </a:solidFill>
              </a:rPr>
              <a:t> and beyond</a:t>
            </a:r>
          </a:p>
          <a:p>
            <a:pPr marL="322325" lvl="0" indent="-322325" defTabSz="859536">
              <a:lnSpc>
                <a:spcPts val="2700"/>
              </a:lnSpc>
              <a:spcBef>
                <a:spcPts val="500"/>
              </a:spcBef>
              <a:buSzTx/>
              <a:buFontTx/>
              <a:buNone/>
              <a:defRPr sz="1800"/>
            </a:pPr>
            <a:endParaRPr sz="2256" dirty="0">
              <a:solidFill>
                <a:srgbClr val="2A285F"/>
              </a:solidFill>
            </a:endParaRPr>
          </a:p>
          <a:p>
            <a:pPr marL="322325" lvl="0" indent="-322325" defTabSz="859536">
              <a:lnSpc>
                <a:spcPts val="2700"/>
              </a:lnSpc>
              <a:spcBef>
                <a:spcPts val="500"/>
              </a:spcBef>
              <a:buSzTx/>
              <a:buFontTx/>
              <a:buNone/>
              <a:defRPr sz="1800"/>
            </a:pPr>
            <a:r>
              <a:rPr sz="2256" dirty="0">
                <a:solidFill>
                  <a:srgbClr val="2A285F"/>
                </a:solidFill>
              </a:rPr>
              <a:t>Start</a:t>
            </a:r>
            <a:r>
              <a:rPr lang="en-US" sz="2256" dirty="0">
                <a:solidFill>
                  <a:srgbClr val="2A285F"/>
                </a:solidFill>
              </a:rPr>
              <a:t>ed</a:t>
            </a:r>
            <a:r>
              <a:rPr sz="2256" dirty="0">
                <a:solidFill>
                  <a:srgbClr val="2A285F"/>
                </a:solidFill>
              </a:rPr>
              <a:t> with separation and divorce in The Netherlands</a:t>
            </a:r>
            <a:r>
              <a:rPr lang="en-US" sz="2256" dirty="0">
                <a:solidFill>
                  <a:srgbClr val="2A285F"/>
                </a:solidFill>
              </a:rPr>
              <a:t>, </a:t>
            </a:r>
            <a:br>
              <a:rPr lang="en-US" sz="2256" dirty="0">
                <a:solidFill>
                  <a:srgbClr val="2A285F"/>
                </a:solidFill>
              </a:rPr>
            </a:br>
            <a:r>
              <a:rPr lang="en-US" sz="2256" dirty="0">
                <a:solidFill>
                  <a:srgbClr val="2A285F"/>
                </a:solidFill>
              </a:rPr>
              <a:t>now expanding to the UK and Canada</a:t>
            </a:r>
            <a:endParaRPr sz="2256" dirty="0">
              <a:solidFill>
                <a:srgbClr val="2A285F"/>
              </a:solidFill>
            </a:endParaRPr>
          </a:p>
          <a:p>
            <a:pPr marL="322325" lvl="0" indent="-322325" defTabSz="859536">
              <a:lnSpc>
                <a:spcPts val="2700"/>
              </a:lnSpc>
              <a:spcBef>
                <a:spcPts val="500"/>
              </a:spcBef>
              <a:buSzTx/>
              <a:buFontTx/>
              <a:buNone/>
              <a:defRPr sz="1800"/>
            </a:pPr>
            <a:endParaRPr sz="2256" dirty="0">
              <a:solidFill>
                <a:srgbClr val="2A285F"/>
              </a:solidFill>
            </a:endParaRPr>
          </a:p>
          <a:p>
            <a:pPr marL="322325" lvl="0" indent="-322325" defTabSz="859536">
              <a:lnSpc>
                <a:spcPts val="2700"/>
              </a:lnSpc>
              <a:spcBef>
                <a:spcPts val="500"/>
              </a:spcBef>
              <a:buSzTx/>
              <a:buFontTx/>
              <a:buNone/>
              <a:defRPr sz="1800"/>
            </a:pPr>
            <a:r>
              <a:rPr sz="2256" dirty="0">
                <a:solidFill>
                  <a:srgbClr val="2A285F"/>
                </a:solidFill>
              </a:rPr>
              <a:t>Partnership: </a:t>
            </a:r>
          </a:p>
          <a:p>
            <a:pPr marL="226193" lvl="0" indent="-226193" defTabSz="859536">
              <a:lnSpc>
                <a:spcPts val="2700"/>
              </a:lnSpc>
              <a:spcBef>
                <a:spcPts val="500"/>
              </a:spcBef>
              <a:buFontTx/>
              <a:buChar char="•"/>
              <a:defRPr sz="1800"/>
            </a:pPr>
            <a:r>
              <a:rPr sz="2256" dirty="0">
                <a:solidFill>
                  <a:srgbClr val="2A285F"/>
                </a:solidFill>
              </a:rPr>
              <a:t>Dutch Legal Aid Board</a:t>
            </a:r>
          </a:p>
          <a:p>
            <a:pPr marL="226193" lvl="0" indent="-226193" defTabSz="859536">
              <a:lnSpc>
                <a:spcPts val="2700"/>
              </a:lnSpc>
              <a:spcBef>
                <a:spcPts val="500"/>
              </a:spcBef>
              <a:buFontTx/>
              <a:buChar char="•"/>
              <a:defRPr sz="1800"/>
            </a:pPr>
            <a:r>
              <a:rPr lang="en-US" sz="2256" dirty="0">
                <a:solidFill>
                  <a:srgbClr val="2A285F"/>
                </a:solidFill>
              </a:rPr>
              <a:t>The Hague Institute for Innovations in Law</a:t>
            </a:r>
            <a:endParaRPr sz="2256" dirty="0">
              <a:solidFill>
                <a:srgbClr val="2A285F"/>
              </a:solidFill>
            </a:endParaRPr>
          </a:p>
          <a:p>
            <a:pPr marL="226193" lvl="0" indent="-226193" defTabSz="859536">
              <a:lnSpc>
                <a:spcPts val="2700"/>
              </a:lnSpc>
              <a:spcBef>
                <a:spcPts val="500"/>
              </a:spcBef>
              <a:buFontTx/>
              <a:buChar char="•"/>
              <a:defRPr sz="1800"/>
            </a:pPr>
            <a:r>
              <a:rPr sz="2256" dirty="0">
                <a:solidFill>
                  <a:srgbClr val="2A285F"/>
                </a:solidFill>
              </a:rPr>
              <a:t>Modria</a:t>
            </a:r>
            <a:endParaRPr lang="en-US" sz="2256" dirty="0">
              <a:solidFill>
                <a:srgbClr val="2A285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373216"/>
            <a:ext cx="3293244" cy="10022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576" y="5737250"/>
            <a:ext cx="3693640" cy="848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defTabSz="859536">
              <a:lnSpc>
                <a:spcPts val="2700"/>
              </a:lnSpc>
              <a:spcBef>
                <a:spcPts val="500"/>
              </a:spcBef>
              <a:buNone/>
              <a:defRPr sz="1800"/>
            </a:pPr>
            <a:r>
              <a:rPr lang="en-US" dirty="0">
                <a:solidFill>
                  <a:srgbClr val="2A285F"/>
                </a:solidFill>
                <a:hlinkClick r:id="rId3"/>
              </a:rPr>
              <a:t>http://rechtwijzer.modria.com</a:t>
            </a:r>
            <a:endParaRPr lang="en-US" dirty="0">
              <a:solidFill>
                <a:srgbClr val="2A285F"/>
              </a:solidFill>
            </a:endParaRPr>
          </a:p>
          <a:p>
            <a:pPr marL="0" lvl="0" indent="0" defTabSz="859536">
              <a:lnSpc>
                <a:spcPts val="2700"/>
              </a:lnSpc>
              <a:spcBef>
                <a:spcPts val="500"/>
              </a:spcBef>
              <a:buNone/>
              <a:defRPr sz="1800"/>
            </a:pPr>
            <a:r>
              <a:rPr lang="en-US" sz="1600" dirty="0">
                <a:solidFill>
                  <a:srgbClr val="2A285F"/>
                </a:solidFill>
              </a:rPr>
              <a:t>(</a:t>
            </a:r>
            <a:r>
              <a:rPr lang="en-US" sz="1600" i="1" dirty="0" err="1">
                <a:solidFill>
                  <a:srgbClr val="2A285F"/>
                </a:solidFill>
              </a:rPr>
              <a:t>Rechtwijzer</a:t>
            </a:r>
            <a:r>
              <a:rPr lang="en-US" sz="1600" dirty="0">
                <a:solidFill>
                  <a:srgbClr val="2A285F"/>
                </a:solidFill>
              </a:rPr>
              <a:t> means “Signposts to justice”)</a:t>
            </a:r>
          </a:p>
        </p:txBody>
      </p:sp>
    </p:spTree>
    <p:extLst>
      <p:ext uri="{BB962C8B-B14F-4D97-AF65-F5344CB8AC3E}">
        <p14:creationId xmlns:p14="http://schemas.microsoft.com/office/powerpoint/2010/main" val="78415249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285" name="03_Rechtwijzer-Mediation_JvD01_001 Mediation A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47139" y="-17623"/>
            <a:ext cx="9238278" cy="126160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825433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288" name="Shape 288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289" name="03_Rechtwijzer-Mediation_JvD01_003 Mediation C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34439" y="-8334"/>
            <a:ext cx="9212878" cy="125813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512656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345" name="Shape 345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346" name="00_Rechtwijzer-homepage-fiets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457" y="-6478153"/>
            <a:ext cx="9117086" cy="14316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Picture 346"/>
          <p:cNvPicPr/>
          <p:nvPr/>
        </p:nvPicPr>
        <p:blipFill>
          <a:blip r:embed="rId3"/>
          <a:stretch>
            <a:fillRect/>
          </a:stretch>
        </p:blipFill>
        <p:spPr>
          <a:xfrm>
            <a:off x="143321" y="3200598"/>
            <a:ext cx="2337396" cy="162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34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362" name="Shape 362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363" name="04_Rechtwijzer-Review_JvD01_001 Review A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3220" y="-12304"/>
            <a:ext cx="9150440" cy="152269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041449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376" name="00_Rechtwijzer-homepage-fiets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457" y="-6478153"/>
            <a:ext cx="9117086" cy="14316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Picture 376"/>
          <p:cNvPicPr/>
          <p:nvPr/>
        </p:nvPicPr>
        <p:blipFill>
          <a:blip r:embed="rId3"/>
          <a:stretch>
            <a:fillRect/>
          </a:stretch>
        </p:blipFill>
        <p:spPr>
          <a:xfrm>
            <a:off x="4397821" y="3187898"/>
            <a:ext cx="2337396" cy="162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5004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>
              <a:defRPr sz="1800"/>
            </a:pPr>
            <a:endParaRPr/>
          </a:p>
        </p:txBody>
      </p:sp>
      <p:sp>
        <p:nvSpPr>
          <p:cNvPr id="397" name="Shape 397"/>
          <p:cNvSpPr>
            <a:spLocks noGrp="1"/>
          </p:cNvSpPr>
          <p:nvPr>
            <p:ph type="body" idx="4294967295"/>
          </p:nvPr>
        </p:nvSpPr>
        <p:spPr>
          <a:xfrm>
            <a:off x="457200" y="19304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1" lvl="0" indent="-320841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398" name="02_MyLawBC-Dialogue_004 Dialogue C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-4552" y="-25282"/>
            <a:ext cx="9153104" cy="125220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840242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defRPr sz="3800" b="1">
                <a:solidFill>
                  <a:srgbClr val="2A285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800" b="1">
                <a:solidFill>
                  <a:srgbClr val="2A285F"/>
                </a:solidFill>
              </a:rPr>
              <a:t>	</a:t>
            </a:r>
          </a:p>
        </p:txBody>
      </p:sp>
      <p:sp>
        <p:nvSpPr>
          <p:cNvPr id="401" name="Shape 401"/>
          <p:cNvSpPr>
            <a:spLocks noGrp="1"/>
          </p:cNvSpPr>
          <p:nvPr>
            <p:ph type="body" idx="4294967295"/>
          </p:nvPr>
        </p:nvSpPr>
        <p:spPr>
          <a:xfrm>
            <a:off x="457200" y="19304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402" name="02_Rechtwijzer-Dialoog_004 Dialogue C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43" y="53458"/>
            <a:ext cx="9143314" cy="142721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866769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-288926" y="26988"/>
            <a:ext cx="9737725" cy="89058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ODR Platforms for Family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41" t="9670" r="2007" b="4863"/>
          <a:stretch/>
        </p:blipFill>
        <p:spPr>
          <a:xfrm>
            <a:off x="950496" y="1331399"/>
            <a:ext cx="7507705" cy="4439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95" t="12372" r="2030" b="8477"/>
          <a:stretch/>
        </p:blipFill>
        <p:spPr>
          <a:xfrm>
            <a:off x="1034716" y="1535055"/>
            <a:ext cx="7423485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76" t="12696" r="2693" b="5673"/>
          <a:stretch/>
        </p:blipFill>
        <p:spPr>
          <a:xfrm>
            <a:off x="1245268" y="1535055"/>
            <a:ext cx="7002379" cy="3814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10158" b="11023"/>
          <a:stretch/>
        </p:blipFill>
        <p:spPr>
          <a:xfrm>
            <a:off x="980206" y="1738711"/>
            <a:ext cx="7578653" cy="39822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53" t="20012" r="3638" b="11541"/>
          <a:stretch/>
        </p:blipFill>
        <p:spPr>
          <a:xfrm>
            <a:off x="914400" y="1752600"/>
            <a:ext cx="7579895" cy="362150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742950" lvl="1" indent="-285750">
              <a:lnSpc>
                <a:spcPts val="2900"/>
              </a:lnSpc>
              <a:spcBef>
                <a:spcPts val="600"/>
              </a:spcBef>
              <a:buClr>
                <a:srgbClr val="084F9E"/>
              </a:buClr>
              <a:defRPr sz="2800"/>
            </a:pPr>
            <a:endParaRPr/>
          </a:p>
        </p:txBody>
      </p:sp>
      <p:pic>
        <p:nvPicPr>
          <p:cNvPr id="116" name="00_Rechtwijzer-homepage-fiets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457" y="11547"/>
            <a:ext cx="9117086" cy="143166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7697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119" name="Shape 119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120" name="00_Rechtwijzer-homepage-fiets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457" y="-6706753"/>
            <a:ext cx="9117086" cy="14316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icture 120"/>
          <p:cNvPicPr/>
          <p:nvPr/>
        </p:nvPicPr>
        <p:blipFill>
          <a:blip r:embed="rId3"/>
          <a:stretch>
            <a:fillRect/>
          </a:stretch>
        </p:blipFill>
        <p:spPr>
          <a:xfrm>
            <a:off x="61763" y="-25400"/>
            <a:ext cx="2760416" cy="16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79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129" name="04_Rechtwijzer-Review_JvD01_006 Review F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13493"/>
            <a:ext cx="9144001" cy="14566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06_Rechtwijzer-Diagnose-JvD01_01_Dialogue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0715"/>
            <a:ext cx="9144000" cy="68365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251075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742950" lvl="1" indent="-285750">
              <a:lnSpc>
                <a:spcPts val="2900"/>
              </a:lnSpc>
              <a:spcBef>
                <a:spcPts val="600"/>
              </a:spcBef>
              <a:buClr>
                <a:srgbClr val="084F9E"/>
              </a:buClr>
              <a:defRPr sz="2800"/>
            </a:pPr>
            <a:endParaRPr/>
          </a:p>
        </p:txBody>
      </p:sp>
      <p:pic>
        <p:nvPicPr>
          <p:cNvPr id="134" name="06_Rechtwijzer-Diagnose-JvD01_01_Dialogue copy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901" y="29252"/>
            <a:ext cx="9116198" cy="856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00776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154" name="00_Rechtwijzer-homepage-fiets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3457" y="-6478153"/>
            <a:ext cx="9117086" cy="14316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icture 154"/>
          <p:cNvPicPr/>
          <p:nvPr/>
        </p:nvPicPr>
        <p:blipFill>
          <a:blip r:embed="rId3"/>
          <a:stretch>
            <a:fillRect/>
          </a:stretch>
        </p:blipFill>
        <p:spPr>
          <a:xfrm>
            <a:off x="4118421" y="207912"/>
            <a:ext cx="3209777" cy="165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7619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/>
          </a:lstStyle>
          <a:p>
            <a:pPr lvl="0">
              <a:defRPr sz="1800"/>
            </a:pPr>
            <a:r>
              <a:rPr sz="4400"/>
              <a:t> 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742950" lvl="1" indent="-285750">
              <a:lnSpc>
                <a:spcPts val="2900"/>
              </a:lnSpc>
              <a:spcBef>
                <a:spcPts val="600"/>
              </a:spcBef>
              <a:buClr>
                <a:srgbClr val="084F9E"/>
              </a:buClr>
              <a:defRPr sz="2800"/>
            </a:pPr>
            <a:endParaRPr/>
          </a:p>
        </p:txBody>
      </p:sp>
      <p:pic>
        <p:nvPicPr>
          <p:cNvPr id="163" name="01_Rechtwijzer-Intake_JvD01_001 Intake A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192"/>
            <a:ext cx="9144001" cy="95369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270196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 idx="4294967295"/>
          </p:nvPr>
        </p:nvSpPr>
        <p:spPr>
          <a:xfrm>
            <a:off x="914400" y="1000125"/>
            <a:ext cx="8229600" cy="114300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algn="l"/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idx="4294967295"/>
          </p:nvPr>
        </p:nvSpPr>
        <p:spPr>
          <a:xfrm>
            <a:off x="457200" y="2273300"/>
            <a:ext cx="8229600" cy="45259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320842" lvl="0" indent="-320842">
              <a:lnSpc>
                <a:spcPts val="2900"/>
              </a:lnSpc>
              <a:spcBef>
                <a:spcPts val="500"/>
              </a:spcBef>
              <a:buFontTx/>
              <a:buChar char="•"/>
            </a:pPr>
            <a:endParaRPr/>
          </a:p>
        </p:txBody>
      </p:sp>
      <p:pic>
        <p:nvPicPr>
          <p:cNvPr id="167" name="01_Rechtwijzer-Intake_JvD01_004 Intake C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2477" y="389"/>
            <a:ext cx="9148954" cy="95420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187347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cho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E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4206</TotalTime>
  <Words>111</Words>
  <Application>Microsoft Office PowerPoint</Application>
  <PresentationFormat>On-screen Show (4:3)</PresentationFormat>
  <Paragraphs>23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Black</vt:lpstr>
      <vt:lpstr>Calibri</vt:lpstr>
      <vt:lpstr>News Gothic MT</vt:lpstr>
      <vt:lpstr>Times</vt:lpstr>
      <vt:lpstr>Times New Roman</vt:lpstr>
      <vt:lpstr>Wingdings</vt:lpstr>
      <vt:lpstr>Custom Design</vt:lpstr>
      <vt:lpstr>Echo</vt:lpstr>
      <vt:lpstr>Image</vt:lpstr>
      <vt:lpstr>PowerPoint Presentation</vt:lpstr>
      <vt:lpstr>Legal Aid Resolution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ODR Platforms for Family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Colin Rule</dc:creator>
  <cp:lastModifiedBy>Colin Rule</cp:lastModifiedBy>
  <cp:revision>32</cp:revision>
  <dcterms:created xsi:type="dcterms:W3CDTF">2004-01-24T11:56:54Z</dcterms:created>
  <dcterms:modified xsi:type="dcterms:W3CDTF">2020-09-19T16:41:32Z</dcterms:modified>
</cp:coreProperties>
</file>