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5.jpg" ContentType="image/jpg"/>
  <Override PartName="/ppt/media/image56.jpg" ContentType="image/jpg"/>
  <Override PartName="/ppt/media/image57.jpg" ContentType="image/jpg"/>
  <Override PartName="/ppt/media/image58.jpg" ContentType="image/jpg"/>
  <Override PartName="/ppt/media/image60.jpg" ContentType="image/jpg"/>
  <Override PartName="/ppt/media/image62.jpg" ContentType="image/jpg"/>
  <Override PartName="/ppt/notesSlides/notesSlide9.xml" ContentType="application/vnd.openxmlformats-officedocument.presentationml.notesSlide+xml"/>
  <Override PartName="/ppt/media/image64.jpg" ContentType="image/jpg"/>
  <Override PartName="/ppt/media/image65.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4"/>
    <p:sldMasterId id="2147483818" r:id="rId5"/>
    <p:sldMasterId id="2147483844" r:id="rId6"/>
    <p:sldMasterId id="2147483870" r:id="rId7"/>
    <p:sldMasterId id="2147483879" r:id="rId8"/>
    <p:sldMasterId id="2147483897" r:id="rId9"/>
  </p:sldMasterIdLst>
  <p:notesMasterIdLst>
    <p:notesMasterId r:id="rId76"/>
  </p:notesMasterIdLst>
  <p:handoutMasterIdLst>
    <p:handoutMasterId r:id="rId77"/>
  </p:handoutMasterIdLst>
  <p:sldIdLst>
    <p:sldId id="282" r:id="rId10"/>
    <p:sldId id="421" r:id="rId11"/>
    <p:sldId id="422" r:id="rId12"/>
    <p:sldId id="423" r:id="rId13"/>
    <p:sldId id="314" r:id="rId14"/>
    <p:sldId id="317" r:id="rId15"/>
    <p:sldId id="382" r:id="rId16"/>
    <p:sldId id="383" r:id="rId17"/>
    <p:sldId id="384" r:id="rId18"/>
    <p:sldId id="385" r:id="rId19"/>
    <p:sldId id="353" r:id="rId20"/>
    <p:sldId id="354" r:id="rId21"/>
    <p:sldId id="355" r:id="rId22"/>
    <p:sldId id="356" r:id="rId23"/>
    <p:sldId id="389" r:id="rId24"/>
    <p:sldId id="357" r:id="rId25"/>
    <p:sldId id="358" r:id="rId26"/>
    <p:sldId id="390" r:id="rId27"/>
    <p:sldId id="39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18" r:id="rId55"/>
    <p:sldId id="419" r:id="rId56"/>
    <p:sldId id="42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9" r:id="rId73"/>
    <p:sldId id="380" r:id="rId74"/>
    <p:sldId id="381" r:id="rId7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
          <p15:clr>
            <a:srgbClr val="A4A3A4"/>
          </p15:clr>
        </p15:guide>
        <p15:guide id="2" orient="horz" pos="579">
          <p15:clr>
            <a:srgbClr val="A4A3A4"/>
          </p15:clr>
        </p15:guide>
        <p15:guide id="3" orient="horz" pos="1620">
          <p15:clr>
            <a:srgbClr val="A4A3A4"/>
          </p15:clr>
        </p15:guide>
        <p15:guide id="4" pos="2880">
          <p15:clr>
            <a:srgbClr val="A4A3A4"/>
          </p15:clr>
        </p15:guide>
        <p15:guide id="5" pos="21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Roscove" initials="SR" lastIdx="1" clrIdx="0"/>
  <p:cmAuthor id="2" name="Stuart Roscove" initials="SR [2]" lastIdx="1" clrIdx="1"/>
  <p:cmAuthor id="3" name="Larry Friedberg" initials="" lastIdx="44" clrIdx="2"/>
  <p:cmAuthor id="4" name="Stuart Roscove" initials="SR [3]" lastIdx="1" clrIdx="3"/>
  <p:cmAuthor id="5" name="Susan Yates" initials="SY" lastIdx="23" clrIdx="4">
    <p:extLst>
      <p:ext uri="{19B8F6BF-5375-455C-9EA6-DF929625EA0E}">
        <p15:presenceInfo xmlns:p15="http://schemas.microsoft.com/office/powerpoint/2012/main" userId="S-1-12-1-2333843540-1115534141-4175001480-41219268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B9B9B9"/>
    <a:srgbClr val="40528F"/>
    <a:srgbClr val="8F9B49"/>
    <a:srgbClr val="FCFAFD"/>
    <a:srgbClr val="A1A858"/>
    <a:srgbClr val="9DAD25"/>
    <a:srgbClr val="234A1D"/>
    <a:srgbClr val="B2C42A"/>
    <a:srgbClr val="275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38" autoAdjust="0"/>
    <p:restoredTop sz="92430" autoAdjust="0"/>
  </p:normalViewPr>
  <p:slideViewPr>
    <p:cSldViewPr snapToGrid="0">
      <p:cViewPr varScale="1">
        <p:scale>
          <a:sx n="121" d="100"/>
          <a:sy n="121" d="100"/>
        </p:scale>
        <p:origin x="255" y="54"/>
      </p:cViewPr>
      <p:guideLst>
        <p:guide orient="horz" pos="101"/>
        <p:guide orient="horz" pos="579"/>
        <p:guide orient="horz" pos="1620"/>
        <p:guide pos="2880"/>
        <p:guide pos="21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Participation</c:v>
                </c:pt>
              </c:strCache>
            </c:strRef>
          </c:tx>
          <c:spPr>
            <a:ln>
              <a:noFill/>
            </a:ln>
            <a:effectLst/>
          </c:spPr>
          <c:dPt>
            <c:idx val="0"/>
            <c:bubble3D val="0"/>
            <c:spPr>
              <a:solidFill>
                <a:schemeClr val="accent1"/>
              </a:solidFill>
              <a:ln w="19050">
                <a:noFill/>
              </a:ln>
              <a:effectLst/>
            </c:spPr>
            <c:extLst>
              <c:ext xmlns:c16="http://schemas.microsoft.com/office/drawing/2014/chart" uri="{C3380CC4-5D6E-409C-BE32-E72D297353CC}">
                <c16:uniqueId val="{00000001-F79D-7048-8939-CE8FD494940A}"/>
              </c:ext>
            </c:extLst>
          </c:dPt>
          <c:dPt>
            <c:idx val="1"/>
            <c:bubble3D val="0"/>
            <c:spPr>
              <a:solidFill>
                <a:schemeClr val="accent1">
                  <a:lumMod val="20000"/>
                  <a:lumOff val="80000"/>
                </a:schemeClr>
              </a:solidFill>
              <a:ln w="19050">
                <a:noFill/>
              </a:ln>
              <a:effectLst/>
            </c:spPr>
            <c:extLst>
              <c:ext xmlns:c16="http://schemas.microsoft.com/office/drawing/2014/chart" uri="{C3380CC4-5D6E-409C-BE32-E72D297353CC}">
                <c16:uniqueId val="{00000003-F79D-7048-8939-CE8FD494940A}"/>
              </c:ext>
            </c:extLst>
          </c:dPt>
          <c:dPt>
            <c:idx val="2"/>
            <c:bubble3D val="0"/>
            <c:spPr>
              <a:solidFill>
                <a:schemeClr val="accent5">
                  <a:lumMod val="75000"/>
                </a:schemeClr>
              </a:solidFill>
              <a:ln w="19050">
                <a:noFill/>
              </a:ln>
              <a:effectLst/>
            </c:spPr>
            <c:extLst>
              <c:ext xmlns:c16="http://schemas.microsoft.com/office/drawing/2014/chart" uri="{C3380CC4-5D6E-409C-BE32-E72D297353CC}">
                <c16:uniqueId val="{00000005-F79D-7048-8939-CE8FD494940A}"/>
              </c:ext>
            </c:extLst>
          </c:dPt>
          <c:cat>
            <c:strRef>
              <c:f>Sheet1!$A$2:$A$3</c:f>
              <c:strCache>
                <c:ptCount val="2"/>
                <c:pt idx="0">
                  <c:v>Participation</c:v>
                </c:pt>
                <c:pt idx="1">
                  <c:v>Total</c:v>
                </c:pt>
              </c:strCache>
            </c:strRef>
          </c:cat>
          <c:val>
            <c:numRef>
              <c:f>Sheet1!$B$2:$B$3</c:f>
              <c:numCache>
                <c:formatCode>General</c:formatCode>
                <c:ptCount val="2"/>
                <c:pt idx="0">
                  <c:v>36</c:v>
                </c:pt>
                <c:pt idx="1">
                  <c:v>64</c:v>
                </c:pt>
              </c:numCache>
            </c:numRef>
          </c:val>
          <c:extLst>
            <c:ext xmlns:c16="http://schemas.microsoft.com/office/drawing/2014/chart" uri="{C3380CC4-5D6E-409C-BE32-E72D297353CC}">
              <c16:uniqueId val="{00000006-F79D-7048-8939-CE8FD494940A}"/>
            </c:ext>
          </c:extLst>
        </c:ser>
        <c:dLbls>
          <c:showLegendKey val="0"/>
          <c:showVal val="0"/>
          <c:showCatName val="0"/>
          <c:showSerName val="0"/>
          <c:showPercent val="0"/>
          <c:showBubbleSize val="0"/>
          <c:showLeaderLines val="1"/>
        </c:dLbls>
        <c:firstSliceAng val="47"/>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47"/>
        <c:holeSize val="60"/>
      </c:doughnutChart>
      <c:spPr>
        <a:noFill/>
        <a:ln w="25400">
          <a:noFill/>
        </a:ln>
        <a:effectLst/>
      </c:spPr>
    </c:plotArea>
    <c:plotVisOnly val="1"/>
    <c:dispBlanksAs val="gap"/>
    <c:showDLblsOverMax val="0"/>
  </c:chart>
  <c:spPr>
    <a:noFill/>
    <a:ln>
      <a:noFill/>
    </a:ln>
    <a:effectLst/>
  </c:spPr>
  <c:txPr>
    <a:bodyPr/>
    <a:lstStyle/>
    <a:p>
      <a:pPr>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Participation</c:v>
                </c:pt>
              </c:strCache>
            </c:strRef>
          </c:tx>
          <c:spPr>
            <a:ln>
              <a:noFill/>
            </a:ln>
            <a:effectLst/>
          </c:spPr>
          <c:dPt>
            <c:idx val="0"/>
            <c:bubble3D val="0"/>
            <c:spPr>
              <a:solidFill>
                <a:schemeClr val="accent3">
                  <a:lumMod val="50000"/>
                </a:schemeClr>
              </a:solidFill>
              <a:ln w="19050">
                <a:noFill/>
              </a:ln>
              <a:effectLst/>
            </c:spPr>
            <c:extLst>
              <c:ext xmlns:c16="http://schemas.microsoft.com/office/drawing/2014/chart" uri="{C3380CC4-5D6E-409C-BE32-E72D297353CC}">
                <c16:uniqueId val="{00000001-2572-4F69-A716-5878A579D9F4}"/>
              </c:ext>
            </c:extLst>
          </c:dPt>
          <c:dPt>
            <c:idx val="1"/>
            <c:bubble3D val="0"/>
            <c:spPr>
              <a:solidFill>
                <a:schemeClr val="accent3"/>
              </a:solidFill>
              <a:ln w="19050">
                <a:noFill/>
              </a:ln>
              <a:effectLst/>
            </c:spPr>
            <c:extLst>
              <c:ext xmlns:c16="http://schemas.microsoft.com/office/drawing/2014/chart" uri="{C3380CC4-5D6E-409C-BE32-E72D297353CC}">
                <c16:uniqueId val="{00000003-2572-4F69-A716-5878A579D9F4}"/>
              </c:ext>
            </c:extLst>
          </c:dPt>
          <c:dPt>
            <c:idx val="2"/>
            <c:bubble3D val="0"/>
            <c:spPr>
              <a:solidFill>
                <a:schemeClr val="accent5">
                  <a:lumMod val="75000"/>
                </a:schemeClr>
              </a:solidFill>
              <a:ln w="19050">
                <a:noFill/>
              </a:ln>
              <a:effectLst/>
            </c:spPr>
            <c:extLst>
              <c:ext xmlns:c16="http://schemas.microsoft.com/office/drawing/2014/chart" uri="{C3380CC4-5D6E-409C-BE32-E72D297353CC}">
                <c16:uniqueId val="{00000005-2572-4F69-A716-5878A579D9F4}"/>
              </c:ext>
            </c:extLst>
          </c:dPt>
          <c:cat>
            <c:strRef>
              <c:f>Sheet1!$A$2:$A$4</c:f>
              <c:strCache>
                <c:ptCount val="3"/>
                <c:pt idx="0">
                  <c:v>Partial Settlement</c:v>
                </c:pt>
                <c:pt idx="1">
                  <c:v>Non-Agreement</c:v>
                </c:pt>
                <c:pt idx="2">
                  <c:v>Full Agreement</c:v>
                </c:pt>
              </c:strCache>
            </c:strRef>
          </c:cat>
          <c:val>
            <c:numRef>
              <c:f>Sheet1!$B$2:$B$4</c:f>
              <c:numCache>
                <c:formatCode>General</c:formatCode>
                <c:ptCount val="3"/>
                <c:pt idx="0">
                  <c:v>75</c:v>
                </c:pt>
                <c:pt idx="1">
                  <c:v>2</c:v>
                </c:pt>
                <c:pt idx="2">
                  <c:v>23</c:v>
                </c:pt>
              </c:numCache>
            </c:numRef>
          </c:val>
          <c:extLst>
            <c:ext xmlns:c16="http://schemas.microsoft.com/office/drawing/2014/chart" uri="{C3380CC4-5D6E-409C-BE32-E72D297353CC}">
              <c16:uniqueId val="{00000006-2572-4F69-A716-5878A579D9F4}"/>
            </c:ext>
          </c:extLst>
        </c:ser>
        <c:dLbls>
          <c:showLegendKey val="0"/>
          <c:showVal val="0"/>
          <c:showCatName val="0"/>
          <c:showSerName val="0"/>
          <c:showPercent val="0"/>
          <c:showBubbleSize val="0"/>
          <c:showLeaderLines val="1"/>
        </c:dLbls>
        <c:firstSliceAng val="47"/>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Participation</c:v>
                </c:pt>
              </c:strCache>
            </c:strRef>
          </c:tx>
          <c:spPr>
            <a:ln>
              <a:noFill/>
            </a:ln>
            <a:effectLst/>
          </c:spPr>
          <c:dPt>
            <c:idx val="0"/>
            <c:bubble3D val="0"/>
            <c:spPr>
              <a:solidFill>
                <a:schemeClr val="accent1"/>
              </a:solidFill>
              <a:ln w="19050">
                <a:noFill/>
              </a:ln>
              <a:effectLst/>
            </c:spPr>
            <c:extLst>
              <c:ext xmlns:c16="http://schemas.microsoft.com/office/drawing/2014/chart" uri="{C3380CC4-5D6E-409C-BE32-E72D297353CC}">
                <c16:uniqueId val="{00000001-F79D-7048-8939-CE8FD494940A}"/>
              </c:ext>
            </c:extLst>
          </c:dPt>
          <c:dPt>
            <c:idx val="1"/>
            <c:bubble3D val="0"/>
            <c:spPr>
              <a:solidFill>
                <a:schemeClr val="accent1">
                  <a:lumMod val="20000"/>
                  <a:lumOff val="80000"/>
                </a:schemeClr>
              </a:solidFill>
              <a:ln w="19050">
                <a:noFill/>
              </a:ln>
              <a:effectLst/>
            </c:spPr>
            <c:extLst>
              <c:ext xmlns:c16="http://schemas.microsoft.com/office/drawing/2014/chart" uri="{C3380CC4-5D6E-409C-BE32-E72D297353CC}">
                <c16:uniqueId val="{00000003-F79D-7048-8939-CE8FD494940A}"/>
              </c:ext>
            </c:extLst>
          </c:dPt>
          <c:dPt>
            <c:idx val="2"/>
            <c:bubble3D val="0"/>
            <c:spPr>
              <a:solidFill>
                <a:schemeClr val="accent5">
                  <a:lumMod val="75000"/>
                </a:schemeClr>
              </a:solidFill>
              <a:ln w="19050">
                <a:noFill/>
              </a:ln>
              <a:effectLst/>
            </c:spPr>
            <c:extLst>
              <c:ext xmlns:c16="http://schemas.microsoft.com/office/drawing/2014/chart" uri="{C3380CC4-5D6E-409C-BE32-E72D297353CC}">
                <c16:uniqueId val="{00000005-F79D-7048-8939-CE8FD494940A}"/>
              </c:ext>
            </c:extLst>
          </c:dPt>
          <c:cat>
            <c:strRef>
              <c:f>Sheet1!$A$2:$A$3</c:f>
              <c:strCache>
                <c:ptCount val="2"/>
                <c:pt idx="0">
                  <c:v>Participation</c:v>
                </c:pt>
                <c:pt idx="1">
                  <c:v>Non-Participation</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6-F79D-7048-8939-CE8FD494940A}"/>
            </c:ext>
          </c:extLst>
        </c:ser>
        <c:dLbls>
          <c:showLegendKey val="0"/>
          <c:showVal val="0"/>
          <c:showCatName val="0"/>
          <c:showSerName val="0"/>
          <c:showPercent val="0"/>
          <c:showBubbleSize val="0"/>
          <c:showLeaderLines val="1"/>
        </c:dLbls>
        <c:firstSliceAng val="47"/>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A14C55-E12A-45E6-87F3-7EAADE4C1D12}" type="datetimeFigureOut">
              <a:rPr lang="en-US" smtClean="0"/>
              <a:pPr/>
              <a:t>2/8/2020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9800986-36CF-41DA-8955-9695234E1142}" type="slidenum">
              <a:rPr lang="en-US" smtClean="0"/>
              <a:pPr/>
              <a:t>‹#›</a:t>
            </a:fld>
            <a:endParaRPr lang="en-US"/>
          </a:p>
        </p:txBody>
      </p:sp>
    </p:spTree>
    <p:extLst>
      <p:ext uri="{BB962C8B-B14F-4D97-AF65-F5344CB8AC3E}">
        <p14:creationId xmlns:p14="http://schemas.microsoft.com/office/powerpoint/2010/main" val="214336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9CAFB7-E13F-4384-95CE-291BAEA2830B}" type="datetimeFigureOut">
              <a:rPr lang="en-US" smtClean="0"/>
              <a:pPr/>
              <a:t>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FE447-DA53-4191-97C8-F522C13BDE27}" type="slidenum">
              <a:rPr lang="en-US" smtClean="0"/>
              <a:pPr/>
              <a:t>‹#›</a:t>
            </a:fld>
            <a:endParaRPr lang="en-US"/>
          </a:p>
        </p:txBody>
      </p:sp>
    </p:spTree>
    <p:extLst>
      <p:ext uri="{BB962C8B-B14F-4D97-AF65-F5344CB8AC3E}">
        <p14:creationId xmlns:p14="http://schemas.microsoft.com/office/powerpoint/2010/main" val="143360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684213"/>
            <a:ext cx="5132387" cy="2887662"/>
          </a:xfrm>
        </p:spPr>
      </p:sp>
      <p:sp>
        <p:nvSpPr>
          <p:cNvPr id="3" name="Notes Placeholder 2"/>
          <p:cNvSpPr>
            <a:spLocks noGrp="1"/>
          </p:cNvSpPr>
          <p:nvPr>
            <p:ph type="body" idx="1"/>
          </p:nvPr>
        </p:nvSpPr>
        <p:spPr/>
        <p:txBody>
          <a:bodyPr/>
          <a:lstStyle/>
          <a:p>
            <a:endParaRPr lang="en-US" baseline="0" dirty="0">
              <a:solidFill>
                <a:srgbClr val="8F994F"/>
              </a:solidFill>
              <a:latin typeface="Tahoma" charset="0"/>
              <a:ea typeface="Tahoma" charset="0"/>
              <a:cs typeface="Tahoma" charset="0"/>
            </a:endParaRPr>
          </a:p>
          <a:p>
            <a:endParaRPr lang="en-US" dirty="0">
              <a:solidFill>
                <a:srgbClr val="8F994F"/>
              </a:solidFill>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fld id="{A7D91683-B841-D447-8815-7E3141D613FB}" type="slidenum">
              <a:rPr lang="en-US" smtClean="0"/>
              <a:t>1</a:t>
            </a:fld>
            <a:endParaRPr lang="en-US"/>
          </a:p>
        </p:txBody>
      </p:sp>
    </p:spTree>
    <p:extLst>
      <p:ext uri="{BB962C8B-B14F-4D97-AF65-F5344CB8AC3E}">
        <p14:creationId xmlns:p14="http://schemas.microsoft.com/office/powerpoint/2010/main" val="1090046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553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 full-time when fully staffed plus 2 part-time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477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571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684213"/>
            <a:ext cx="5132387" cy="2887662"/>
          </a:xfrm>
        </p:spPr>
      </p:sp>
      <p:sp>
        <p:nvSpPr>
          <p:cNvPr id="3" name="Notes Placeholder 2"/>
          <p:cNvSpPr>
            <a:spLocks noGrp="1"/>
          </p:cNvSpPr>
          <p:nvPr>
            <p:ph type="body" idx="1"/>
          </p:nvPr>
        </p:nvSpPr>
        <p:spPr/>
        <p:txBody>
          <a:bodyPr/>
          <a:lstStyle/>
          <a:p>
            <a:endParaRPr lang="en-US" baseline="0" dirty="0">
              <a:solidFill>
                <a:srgbClr val="8F994F"/>
              </a:solidFill>
              <a:latin typeface="Tahoma" charset="0"/>
              <a:ea typeface="Tahoma" charset="0"/>
              <a:cs typeface="Tahoma" charset="0"/>
            </a:endParaRPr>
          </a:p>
          <a:p>
            <a:endParaRPr lang="en-US" dirty="0">
              <a:solidFill>
                <a:srgbClr val="8F994F"/>
              </a:solidFill>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91683-B841-D447-8815-7E3141D613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768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6612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684213"/>
            <a:ext cx="5132387" cy="2887662"/>
          </a:xfrm>
        </p:spPr>
      </p:sp>
      <p:sp>
        <p:nvSpPr>
          <p:cNvPr id="3" name="Notes Placeholder 2"/>
          <p:cNvSpPr>
            <a:spLocks noGrp="1"/>
          </p:cNvSpPr>
          <p:nvPr>
            <p:ph type="body" idx="1"/>
          </p:nvPr>
        </p:nvSpPr>
        <p:spPr/>
        <p:txBody>
          <a:bodyPr/>
          <a:lstStyle/>
          <a:p>
            <a:endParaRPr lang="en-US" baseline="0" dirty="0">
              <a:solidFill>
                <a:srgbClr val="8F994F"/>
              </a:solidFill>
              <a:latin typeface="Tahoma" charset="0"/>
              <a:ea typeface="Tahoma" charset="0"/>
              <a:cs typeface="Tahoma" charset="0"/>
            </a:endParaRPr>
          </a:p>
          <a:p>
            <a:endParaRPr lang="en-US" dirty="0">
              <a:solidFill>
                <a:srgbClr val="8F994F"/>
              </a:solidFill>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91683-B841-D447-8815-7E3141D613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95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2488" y="684213"/>
            <a:ext cx="5132387" cy="2887662"/>
          </a:xfrm>
        </p:spPr>
      </p:sp>
      <p:sp>
        <p:nvSpPr>
          <p:cNvPr id="3" name="Notes Placeholder 2"/>
          <p:cNvSpPr>
            <a:spLocks noGrp="1"/>
          </p:cNvSpPr>
          <p:nvPr>
            <p:ph type="body" idx="1"/>
          </p:nvPr>
        </p:nvSpPr>
        <p:spPr/>
        <p:txBody>
          <a:bodyPr/>
          <a:lstStyle/>
          <a:p>
            <a:endParaRPr lang="en-US" baseline="0" dirty="0">
              <a:solidFill>
                <a:srgbClr val="8F994F"/>
              </a:solidFill>
              <a:latin typeface="Tahoma" charset="0"/>
              <a:ea typeface="Tahoma" charset="0"/>
              <a:cs typeface="Tahoma" charset="0"/>
            </a:endParaRPr>
          </a:p>
          <a:p>
            <a:endParaRPr lang="en-US" dirty="0">
              <a:solidFill>
                <a:srgbClr val="8F994F"/>
              </a:solidFill>
              <a:latin typeface="Tahoma" charset="0"/>
              <a:ea typeface="Tahoma" charset="0"/>
              <a:cs typeface="Tahoma"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91683-B841-D447-8815-7E3141D613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34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65000"/>
                    <a:lumOff val="35000"/>
                  </a:schemeClr>
                </a:solidFill>
                <a:cs typeface="Tahoma" pitchFamily="34" charset="0"/>
              </a:rPr>
              <a:t>Parties can select multiple reasons for lack of engagement</a:t>
            </a:r>
          </a:p>
          <a:p>
            <a:endParaRPr lang="en-US" sz="1200" dirty="0">
              <a:solidFill>
                <a:schemeClr val="tx1">
                  <a:lumMod val="65000"/>
                  <a:lumOff val="35000"/>
                </a:schemeClr>
              </a:solidFill>
              <a:cs typeface="Tahoma" pitchFamily="34" charset="0"/>
            </a:endParaRPr>
          </a:p>
          <a:p>
            <a:r>
              <a:rPr lang="en-US" sz="1200" dirty="0">
                <a:solidFill>
                  <a:schemeClr val="tx1">
                    <a:lumMod val="65000"/>
                    <a:lumOff val="35000"/>
                  </a:schemeClr>
                </a:solidFill>
                <a:cs typeface="Tahoma" pitchFamily="34" charset="0"/>
              </a:rPr>
              <a:t>Feedback is helping refine the pilot offering (i.e. Mobile site updates and extended deadline)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357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a:t>
            </a:r>
            <a:r>
              <a:rPr lang="en-US" dirty="0" err="1">
                <a:cs typeface="Calibri"/>
              </a:rPr>
              <a:t>lets</a:t>
            </a:r>
            <a:r>
              <a:rPr lang="en-US" dirty="0">
                <a:cs typeface="Calibri"/>
              </a:rPr>
              <a:t> look at the impact on a year of usage for parenting plan disputes.</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90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court – assumed about 60 days for trial scheduling</a:t>
            </a:r>
          </a:p>
          <a:p>
            <a:r>
              <a:rPr lang="en-US" dirty="0"/>
              <a:t>In person mediation – assumed 30 days on average over the last year</a:t>
            </a:r>
          </a:p>
          <a:p>
            <a:r>
              <a:rPr lang="en-US" dirty="0"/>
              <a:t>ODR – averaged 6 days</a:t>
            </a:r>
          </a:p>
          <a:p>
            <a:r>
              <a:rPr lang="en-US" dirty="0"/>
              <a:t>2 days shortest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50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 of you might be wondering why we need to "Reimagine Civil Courts".  </a:t>
            </a:r>
            <a:endParaRPr lang="en-US" dirty="0"/>
          </a:p>
          <a:p>
            <a:endParaRPr lang="en-US" dirty="0">
              <a:cs typeface="Calibri"/>
            </a:endParaRPr>
          </a:p>
          <a:p>
            <a:r>
              <a:rPr lang="en-US" dirty="0">
                <a:cs typeface="Calibri"/>
              </a:rPr>
              <a:t>Think about this perspective</a:t>
            </a:r>
          </a:p>
          <a:p>
            <a:endParaRPr lang="en-US" dirty="0">
              <a:cs typeface="Calibri"/>
            </a:endParaRPr>
          </a:p>
          <a:p>
            <a:r>
              <a:rPr lang="en-US" dirty="0">
                <a:cs typeface="Calibri"/>
              </a:rPr>
              <a:t>The image on the left shows an OR 100 years ago.  Can you imagine a </a:t>
            </a:r>
            <a:r>
              <a:rPr lang="en-US" dirty="0" err="1">
                <a:cs typeface="Calibri"/>
              </a:rPr>
              <a:t>dr</a:t>
            </a:r>
            <a:r>
              <a:rPr lang="en-US" dirty="0">
                <a:cs typeface="Calibri"/>
              </a:rPr>
              <a:t> that practiced back them stepping into an OR today.  They would probably think it was amazing but couldn’t even begin to do what needs to be done.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57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my opinion this number is one of the best measurements to show the need to additional access to justice.  The citizens we are serving are clearly showing their need for things that can happened outside of curt business hours.</a:t>
            </a:r>
          </a:p>
          <a:p>
            <a:endParaRPr lang="en-US"/>
          </a:p>
          <a:p>
            <a:r>
              <a:rPr lang="en-US" dirty="0">
                <a:cs typeface="Calibri"/>
              </a:rPr>
              <a:t>Courts don't have budget or desire to be open 24X7X365 but the litigants are proving the need for this.  </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205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 disputes (low value civil cases: e.g. divorce, tenant)</a:t>
            </a:r>
          </a:p>
          <a:p>
            <a:r>
              <a:rPr lang="en-US" dirty="0"/>
              <a:t>Public disputes (e.g. Property Tax Appeals)</a:t>
            </a:r>
          </a:p>
          <a:p>
            <a:r>
              <a:rPr lang="en-US" dirty="0"/>
              <a:t>Insurance (e.g. AAA NYNF Process)</a:t>
            </a:r>
          </a:p>
          <a:p>
            <a:r>
              <a:rPr lang="en-US" dirty="0"/>
              <a:t>Product liability (e.g. Pharmaceuticals)</a:t>
            </a:r>
          </a:p>
          <a:p>
            <a:r>
              <a:rPr lang="en-US" dirty="0"/>
              <a:t>Consumer (e.g. </a:t>
            </a:r>
            <a:r>
              <a:rPr lang="en-US" dirty="0" err="1"/>
              <a:t>Ombuds</a:t>
            </a:r>
            <a:r>
              <a:rPr lang="en-US" dirty="0"/>
              <a:t> offices, UK CAA)</a:t>
            </a:r>
          </a:p>
          <a:p>
            <a:r>
              <a:rPr lang="en-US" dirty="0" err="1"/>
              <a:t>eCommerce</a:t>
            </a:r>
            <a:r>
              <a:rPr lang="en-US" dirty="0"/>
              <a:t> disputes (payments, marketplaces, merchants)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8404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 attorney from 100 years ago would be able to step into a courtroom and mostly be able to function without issues because the practice of law hasn't changed much over those 100 years. </a:t>
            </a:r>
            <a:endParaRPr lang="en-US" dirty="0" err="1">
              <a:cs typeface="Calibri"/>
            </a:endParaRPr>
          </a:p>
          <a:p>
            <a:endParaRPr lang="en-US" dirty="0">
              <a:cs typeface="Calibri"/>
            </a:endParaRPr>
          </a:p>
          <a:p>
            <a:r>
              <a:rPr lang="en-US" dirty="0">
                <a:cs typeface="Calibri"/>
              </a:rPr>
              <a:t>The time is now to start rethinking how this should work.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1FE447-DA53-4191-97C8-F522C13BDE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773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6</a:t>
            </a:fld>
            <a:endParaRPr lang="en-US"/>
          </a:p>
        </p:txBody>
      </p:sp>
    </p:spTree>
    <p:extLst>
      <p:ext uri="{BB962C8B-B14F-4D97-AF65-F5344CB8AC3E}">
        <p14:creationId xmlns:p14="http://schemas.microsoft.com/office/powerpoint/2010/main" val="1132080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7</a:t>
            </a:fld>
            <a:endParaRPr lang="en-US"/>
          </a:p>
        </p:txBody>
      </p:sp>
    </p:spTree>
    <p:extLst>
      <p:ext uri="{BB962C8B-B14F-4D97-AF65-F5344CB8AC3E}">
        <p14:creationId xmlns:p14="http://schemas.microsoft.com/office/powerpoint/2010/main" val="24001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8</a:t>
            </a:fld>
            <a:endParaRPr lang="en-US"/>
          </a:p>
        </p:txBody>
      </p:sp>
    </p:spTree>
    <p:extLst>
      <p:ext uri="{BB962C8B-B14F-4D97-AF65-F5344CB8AC3E}">
        <p14:creationId xmlns:p14="http://schemas.microsoft.com/office/powerpoint/2010/main" val="402193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process may be different, but this is an example of a</a:t>
            </a:r>
            <a:r>
              <a:rPr lang="en-US" baseline="0" dirty="0"/>
              <a:t> timeline of activity that happens on a small claims case.</a:t>
            </a:r>
            <a:endParaRPr lang="en-US" dirty="0"/>
          </a:p>
          <a:p>
            <a:r>
              <a:rPr lang="en-US" dirty="0"/>
              <a:t>Filings are coming into the Clerk’s office via</a:t>
            </a:r>
            <a:r>
              <a:rPr lang="en-US" baseline="0" dirty="0"/>
              <a:t> paper or through an electronic means, like Guide &amp; File and File &amp; Serve.</a:t>
            </a:r>
          </a:p>
          <a:p>
            <a:r>
              <a:rPr lang="en-US" baseline="0" dirty="0"/>
              <a:t>Once the clerk accepts those documents, the case is filed.</a:t>
            </a:r>
          </a:p>
          <a:p>
            <a:r>
              <a:rPr lang="en-US" baseline="0" dirty="0"/>
              <a:t>The defendant is notified of the filing, files their answer or counterclaim, and a hearing is set for some time in the future.</a:t>
            </a:r>
          </a:p>
          <a:p>
            <a:endParaRPr lang="en-US" baseline="0" dirty="0"/>
          </a:p>
          <a:p>
            <a:r>
              <a:rPr lang="en-US" baseline="0" dirty="0"/>
              <a:t>The wonderful thing about </a:t>
            </a:r>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9</a:t>
            </a:fld>
            <a:endParaRPr lang="en-US"/>
          </a:p>
        </p:txBody>
      </p:sp>
    </p:spTree>
    <p:extLst>
      <p:ext uri="{BB962C8B-B14F-4D97-AF65-F5344CB8AC3E}">
        <p14:creationId xmlns:p14="http://schemas.microsoft.com/office/powerpoint/2010/main" val="636121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process may be different, but this is an example of a</a:t>
            </a:r>
            <a:r>
              <a:rPr lang="en-US" baseline="0" dirty="0"/>
              <a:t> timeline of activity that happens on a small claims case.</a:t>
            </a:r>
            <a:endParaRPr lang="en-US" dirty="0"/>
          </a:p>
          <a:p>
            <a:r>
              <a:rPr lang="en-US" dirty="0"/>
              <a:t>Filings are coming into the Clerk’s office via</a:t>
            </a:r>
            <a:r>
              <a:rPr lang="en-US" baseline="0" dirty="0"/>
              <a:t> paper or through an electronic means, like Guide &amp; File and File &amp; Serve.</a:t>
            </a:r>
          </a:p>
          <a:p>
            <a:r>
              <a:rPr lang="en-US" baseline="0" dirty="0"/>
              <a:t>Once the clerk accepts those documents, the case is filed.</a:t>
            </a:r>
          </a:p>
          <a:p>
            <a:r>
              <a:rPr lang="en-US" baseline="0" dirty="0"/>
              <a:t>The defendant is notified of the filing, files their answer or counterclaim, and a hearing is set for some time in the future.</a:t>
            </a:r>
          </a:p>
          <a:p>
            <a:endParaRPr lang="en-US" baseline="0" dirty="0"/>
          </a:p>
          <a:p>
            <a:r>
              <a:rPr lang="en-US" baseline="0" dirty="0"/>
              <a:t>The wonderful thing about </a:t>
            </a:r>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10</a:t>
            </a:fld>
            <a:endParaRPr lang="en-US"/>
          </a:p>
        </p:txBody>
      </p:sp>
    </p:spTree>
    <p:extLst>
      <p:ext uri="{BB962C8B-B14F-4D97-AF65-F5344CB8AC3E}">
        <p14:creationId xmlns:p14="http://schemas.microsoft.com/office/powerpoint/2010/main" val="317977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1FE447-DA53-4191-97C8-F522C13BDE27}" type="slidenum">
              <a:rPr lang="en-US" smtClean="0"/>
              <a:pPr/>
              <a:t>15</a:t>
            </a:fld>
            <a:endParaRPr lang="en-US"/>
          </a:p>
        </p:txBody>
      </p:sp>
    </p:spTree>
    <p:extLst>
      <p:ext uri="{BB962C8B-B14F-4D97-AF65-F5344CB8AC3E}">
        <p14:creationId xmlns:p14="http://schemas.microsoft.com/office/powerpoint/2010/main" val="47456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jpeg"/><Relationship Id="rId1" Type="http://schemas.openxmlformats.org/officeDocument/2006/relationships/slideMaster" Target="../slideMasters/slideMaster6.xml"/><Relationship Id="rId4" Type="http://schemas.openxmlformats.org/officeDocument/2006/relationships/image" Target="../media/image3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88202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buClr>
                <a:srgbClr val="8F9B49"/>
              </a:buClr>
              <a:defRPr sz="1800">
                <a:latin typeface="Tahoma"/>
                <a:cs typeface="Tahoma"/>
              </a:defRPr>
            </a:lvl1pPr>
            <a:lvl2pPr>
              <a:buClr>
                <a:srgbClr val="8F9B49"/>
              </a:buClr>
              <a:defRPr sz="1600">
                <a:latin typeface="Tahoma"/>
                <a:cs typeface="Tahoma"/>
              </a:defRPr>
            </a:lvl2pPr>
            <a:lvl3pPr>
              <a:buClr>
                <a:srgbClr val="8F9B49"/>
              </a:buClr>
              <a:defRPr sz="1400">
                <a:latin typeface="Tahoma"/>
                <a:cs typeface="Tahoma"/>
              </a:defRPr>
            </a:lvl3pPr>
            <a:lvl4pPr>
              <a:buClr>
                <a:srgbClr val="8F9B49"/>
              </a:buClr>
              <a:defRPr sz="1200">
                <a:latin typeface="Tahoma"/>
                <a:cs typeface="Tahoma"/>
              </a:defRPr>
            </a:lvl4pPr>
            <a:lvl5pPr>
              <a:buClr>
                <a:srgbClr val="8F9B49"/>
              </a:buClr>
              <a:defRPr sz="1200">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7174111"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7033487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reimagine civil cour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50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pic>
        <p:nvPicPr>
          <p:cNvPr id="12"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8" name="Title 1"/>
          <p:cNvSpPr>
            <a:spLocks noGrp="1"/>
          </p:cNvSpPr>
          <p:nvPr>
            <p:ph type="ctrTitle" hasCustomPrompt="1"/>
          </p:nvPr>
        </p:nvSpPr>
        <p:spPr>
          <a:xfrm>
            <a:off x="293914" y="2143125"/>
            <a:ext cx="8556172" cy="857250"/>
          </a:xfrm>
          <a:prstGeom prst="rect">
            <a:avLst/>
          </a:prstGeom>
        </p:spPr>
        <p:txBody>
          <a:bodyPr lIns="0" tIns="0" rIns="0" bIns="0" anchor="ctr" anchorCtr="0">
            <a:normAutofit/>
          </a:bodyPr>
          <a:lstStyle>
            <a:lvl1pPr marL="0" indent="0" algn="ctr" defTabSz="457200" rtl="0" eaLnBrk="1" latinLnBrk="0" hangingPunct="1">
              <a:spcBef>
                <a:spcPct val="0"/>
              </a:spcBef>
              <a:buNone/>
              <a:defRPr lang="en-US" sz="3000" b="1" kern="1200" dirty="0">
                <a:solidFill>
                  <a:schemeClr val="tx2"/>
                </a:solidFill>
                <a:latin typeface="Tahoma" pitchFamily="34" charset="0"/>
                <a:ea typeface="+mj-ea"/>
                <a:cs typeface="Tahoma" pitchFamily="34" charset="0"/>
              </a:defRPr>
            </a:lvl1pPr>
          </a:lstStyle>
          <a:p>
            <a:r>
              <a:rPr lang="en-US" dirty="0"/>
              <a:t>Title Goes Here</a:t>
            </a:r>
          </a:p>
        </p:txBody>
      </p:sp>
      <p:sp>
        <p:nvSpPr>
          <p:cNvPr id="7" name="Text Box 12"/>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a:t>
            </a:r>
            <a:r>
              <a:rPr kumimoji="0" lang="en-US" sz="700" b="0" i="0" u="none" strike="noStrike" kern="1200" cap="none" spc="0" normalizeH="0" baseline="0" noProof="0">
                <a:ln>
                  <a:noFill/>
                </a:ln>
                <a:solidFill>
                  <a:schemeClr val="bg1">
                    <a:lumMod val="75000"/>
                  </a:schemeClr>
                </a:solidFill>
                <a:effectLst/>
                <a:uLnTx/>
                <a:uFillTx/>
                <a:latin typeface="Tahoma"/>
                <a:ea typeface="+mn-ea"/>
                <a:cs typeface="Tahoma"/>
              </a:rPr>
              <a:t>Technologies 2019</a:t>
            </a:r>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spTree>
    <p:extLst>
      <p:ext uri="{BB962C8B-B14F-4D97-AF65-F5344CB8AC3E}">
        <p14:creationId xmlns:p14="http://schemas.microsoft.com/office/powerpoint/2010/main" val="41244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OKEH - Header and Footer Only">
    <p:spTree>
      <p:nvGrpSpPr>
        <p:cNvPr id="1" name=""/>
        <p:cNvGrpSpPr/>
        <p:nvPr/>
      </p:nvGrpSpPr>
      <p:grpSpPr>
        <a:xfrm>
          <a:off x="0" y="0"/>
          <a:ext cx="0" cy="0"/>
          <a:chOff x="0" y="0"/>
          <a:chExt cx="0" cy="0"/>
        </a:xfrm>
      </p:grpSpPr>
      <p:sp>
        <p:nvSpPr>
          <p:cNvPr id="1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3" name="Text Box 12">
            <a:extLst>
              <a:ext uri="{FF2B5EF4-FFF2-40B4-BE49-F238E27FC236}">
                <a16:creationId xmlns:a16="http://schemas.microsoft.com/office/drawing/2014/main" id="{ACC46BE9-8EA1-4B0D-9CFE-A2418A0B81F5}"/>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4" name="Text Box 12">
            <a:extLst>
              <a:ext uri="{FF2B5EF4-FFF2-40B4-BE49-F238E27FC236}">
                <a16:creationId xmlns:a16="http://schemas.microsoft.com/office/drawing/2014/main" id="{EBFE7421-7DB2-40AC-8C06-8E518755E458}"/>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5" name="Picture 3">
            <a:extLst>
              <a:ext uri="{FF2B5EF4-FFF2-40B4-BE49-F238E27FC236}">
                <a16:creationId xmlns:a16="http://schemas.microsoft.com/office/drawing/2014/main" id="{C47905B4-1646-480C-9C38-E73E9EB8DFF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6" name="Picture 5">
            <a:extLst>
              <a:ext uri="{FF2B5EF4-FFF2-40B4-BE49-F238E27FC236}">
                <a16:creationId xmlns:a16="http://schemas.microsoft.com/office/drawing/2014/main" id="{E431ACBB-1408-40CA-9195-06568EA63A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129458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7" name="Text Box 12">
            <a:extLst>
              <a:ext uri="{FF2B5EF4-FFF2-40B4-BE49-F238E27FC236}">
                <a16:creationId xmlns:a16="http://schemas.microsoft.com/office/drawing/2014/main" id="{A792EEA3-C2EE-45F5-AF6E-F066439D70C2}"/>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8" name="Text Box 12">
            <a:extLst>
              <a:ext uri="{FF2B5EF4-FFF2-40B4-BE49-F238E27FC236}">
                <a16:creationId xmlns:a16="http://schemas.microsoft.com/office/drawing/2014/main" id="{D033108F-8DE1-426B-AFF2-4CD03D8B9BCF}"/>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0" name="Picture 3">
            <a:extLst>
              <a:ext uri="{FF2B5EF4-FFF2-40B4-BE49-F238E27FC236}">
                <a16:creationId xmlns:a16="http://schemas.microsoft.com/office/drawing/2014/main" id="{29D69E4A-C451-4BBC-9C9F-0C16527FB3B2}"/>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1" name="Picture 10">
            <a:extLst>
              <a:ext uri="{FF2B5EF4-FFF2-40B4-BE49-F238E27FC236}">
                <a16:creationId xmlns:a16="http://schemas.microsoft.com/office/drawing/2014/main" id="{E4A9A912-C14A-4EEA-BD08-0977FC83A8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130419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BOKEH - 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Rectangle 2"/>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4"/>
          <p:cNvSpPr>
            <a:spLocks noGrp="1"/>
          </p:cNvSpPr>
          <p:nvPr>
            <p:ph type="title"/>
          </p:nvPr>
        </p:nvSpPr>
        <p:spPr>
          <a:xfrm>
            <a:off x="289621" y="-693306"/>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6" name="Text Box 12">
            <a:extLst>
              <a:ext uri="{FF2B5EF4-FFF2-40B4-BE49-F238E27FC236}">
                <a16:creationId xmlns:a16="http://schemas.microsoft.com/office/drawing/2014/main" id="{818A669D-7716-4A44-80F3-08290769036B}"/>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8" name="Text Box 12">
            <a:extLst>
              <a:ext uri="{FF2B5EF4-FFF2-40B4-BE49-F238E27FC236}">
                <a16:creationId xmlns:a16="http://schemas.microsoft.com/office/drawing/2014/main" id="{9AD12C2C-4843-44EB-A538-42DECBBD3EBE}"/>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9" name="Picture 3">
            <a:extLst>
              <a:ext uri="{FF2B5EF4-FFF2-40B4-BE49-F238E27FC236}">
                <a16:creationId xmlns:a16="http://schemas.microsoft.com/office/drawing/2014/main" id="{FB98C3DB-6F1C-4E00-9B7C-E7BDC945BFA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0" name="Picture 9">
            <a:extLst>
              <a:ext uri="{FF2B5EF4-FFF2-40B4-BE49-F238E27FC236}">
                <a16:creationId xmlns:a16="http://schemas.microsoft.com/office/drawing/2014/main" id="{51E8694F-4E8D-489A-8C8E-B4DDEFCEA833}"/>
              </a:ext>
            </a:extLst>
          </p:cNvPr>
          <p:cNvPicPr>
            <a:picLocks noChangeAspect="1"/>
          </p:cNvPicPr>
          <p:nvPr userDrawn="1"/>
        </p:nvPicPr>
        <p:blipFill>
          <a:blip r:embed="rId4" cstate="screen">
            <a:lum bright="70000" contrast="-70000"/>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2843667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pyright &amp; Logo Only">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4"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a:t>
            </a:r>
            <a:r>
              <a:rPr kumimoji="0" lang="en-US" sz="700" b="0" i="0" u="none" strike="noStrike" kern="1200" cap="none" spc="0" normalizeH="0" baseline="0" noProof="0">
                <a:ln>
                  <a:noFill/>
                </a:ln>
                <a:solidFill>
                  <a:schemeClr val="bg1">
                    <a:lumMod val="85000"/>
                  </a:schemeClr>
                </a:solidFill>
                <a:effectLst/>
                <a:uLnTx/>
                <a:uFillTx/>
                <a:latin typeface="Tahoma"/>
                <a:ea typeface="+mn-ea"/>
                <a:cs typeface="Tahoma"/>
              </a:rPr>
              <a:t>Technologies 2019</a:t>
            </a:r>
            <a:endPar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endParaRPr>
          </a:p>
        </p:txBody>
      </p:sp>
    </p:spTree>
    <p:extLst>
      <p:ext uri="{BB962C8B-B14F-4D97-AF65-F5344CB8AC3E}">
        <p14:creationId xmlns:p14="http://schemas.microsoft.com/office/powerpoint/2010/main" val="69028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oli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userDrawn="1"/>
        </p:nvSpPr>
        <p:spPr bwMode="auto">
          <a:xfrm>
            <a:off x="0" y="0"/>
            <a:ext cx="9144000" cy="5143500"/>
          </a:xfrm>
          <a:prstGeom prst="rect">
            <a:avLst/>
          </a:prstGeom>
          <a:solidFill>
            <a:schemeClr val="bg1">
              <a:alpha val="4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pic>
        <p:nvPicPr>
          <p:cNvPr id="9" name="Picture 8"/>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1F497D"/>
                </a:solidFill>
                <a:latin typeface="Tahoma"/>
                <a:cs typeface="Tahoma"/>
              </a:defRPr>
            </a:lvl1pPr>
          </a:lstStyle>
          <a:p>
            <a:r>
              <a:rPr lang="en-US"/>
              <a:t>Click to edit Master title style</a:t>
            </a:r>
            <a:endParaRPr lang="en-US" dirty="0"/>
          </a:p>
        </p:txBody>
      </p:sp>
      <p:sp>
        <p:nvSpPr>
          <p:cNvPr id="15" name="Text Box 12">
            <a:extLst>
              <a:ext uri="{FF2B5EF4-FFF2-40B4-BE49-F238E27FC236}">
                <a16:creationId xmlns:a16="http://schemas.microsoft.com/office/drawing/2014/main" id="{163DBD44-0E80-4B3E-B347-8C3FCB83136E}"/>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16" name="Text Box 12">
            <a:extLst>
              <a:ext uri="{FF2B5EF4-FFF2-40B4-BE49-F238E27FC236}">
                <a16:creationId xmlns:a16="http://schemas.microsoft.com/office/drawing/2014/main" id="{5783CFB2-A049-47CD-A8E8-C0FE9C43140A}"/>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7" name="Picture 3">
            <a:extLst>
              <a:ext uri="{FF2B5EF4-FFF2-40B4-BE49-F238E27FC236}">
                <a16:creationId xmlns:a16="http://schemas.microsoft.com/office/drawing/2014/main" id="{5398008C-91F4-42B0-8CF1-377F585306C2}"/>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8" name="Picture 17">
            <a:extLst>
              <a:ext uri="{FF2B5EF4-FFF2-40B4-BE49-F238E27FC236}">
                <a16:creationId xmlns:a16="http://schemas.microsoft.com/office/drawing/2014/main" id="{E54DC7E1-D2F4-4E6D-9A91-9D3D09D0A7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1057178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2631019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7242691"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349002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Graphic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174111"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784188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246363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677036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Header without Footer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ow2">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7501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6"/>
            <a:ext cx="9144000" cy="757165"/>
          </a:xfrm>
          <a:prstGeom prst="rect">
            <a:avLst/>
          </a:prstGeom>
        </p:spPr>
      </p:pic>
      <p:sp>
        <p:nvSpPr>
          <p:cNvPr id="4" name="Text Placeholder 3"/>
          <p:cNvSpPr>
            <a:spLocks noGrp="1"/>
          </p:cNvSpPr>
          <p:nvPr>
            <p:ph type="body" sz="quarter" idx="10"/>
          </p:nvPr>
        </p:nvSpPr>
        <p:spPr>
          <a:xfrm>
            <a:off x="278803" y="806824"/>
            <a:ext cx="8552291" cy="3570038"/>
          </a:xfrm>
          <a:prstGeom prst="rect">
            <a:avLst/>
          </a:prstGeom>
        </p:spPr>
        <p:txBody>
          <a:bodyPr vert="horz"/>
          <a:lstStyle>
            <a:lvl1pPr marL="257175" indent="-257175">
              <a:buClr>
                <a:srgbClr val="8F9B49"/>
              </a:buClr>
              <a:buFont typeface="Arial"/>
              <a:buChar char="•"/>
              <a:defRPr sz="1800">
                <a:solidFill>
                  <a:schemeClr val="tx1">
                    <a:lumMod val="75000"/>
                    <a:lumOff val="25000"/>
                  </a:schemeClr>
                </a:solidFill>
                <a:latin typeface="Tahoma"/>
                <a:cs typeface="Tahoma"/>
              </a:defRPr>
            </a:lvl1pPr>
            <a:lvl2pPr>
              <a:buClr>
                <a:srgbClr val="8F9B49"/>
              </a:buClr>
              <a:defRPr sz="1500">
                <a:solidFill>
                  <a:schemeClr val="tx1">
                    <a:lumMod val="75000"/>
                    <a:lumOff val="25000"/>
                  </a:schemeClr>
                </a:solidFill>
                <a:latin typeface="Tahoma"/>
                <a:cs typeface="Tahoma"/>
              </a:defRPr>
            </a:lvl2pPr>
            <a:lvl3pPr>
              <a:buClr>
                <a:srgbClr val="8F9B49"/>
              </a:buClr>
              <a:defRPr sz="135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73678" y="194968"/>
            <a:ext cx="8564758" cy="522209"/>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
        <p:nvSpPr>
          <p:cNvPr id="14" name="Rectangle 5"/>
          <p:cNvSpPr txBox="1">
            <a:spLocks noChangeArrowheads="1"/>
          </p:cNvSpPr>
          <p:nvPr userDrawn="1"/>
        </p:nvSpPr>
        <p:spPr bwMode="gray">
          <a:xfrm>
            <a:off x="369941"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564669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102126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line cou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li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4064204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3637975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143564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491607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923383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8265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10723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3807995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 Modria col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313580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3401546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buClr>
                <a:srgbClr val="8F9B49"/>
              </a:buClr>
              <a:defRPr sz="1800">
                <a:latin typeface="Tahoma"/>
                <a:cs typeface="Tahoma"/>
              </a:defRPr>
            </a:lvl1pPr>
            <a:lvl2pPr>
              <a:buClr>
                <a:srgbClr val="8F9B49"/>
              </a:buClr>
              <a:defRPr sz="1600">
                <a:latin typeface="Tahoma"/>
                <a:cs typeface="Tahoma"/>
              </a:defRPr>
            </a:lvl2pPr>
            <a:lvl3pPr>
              <a:buClr>
                <a:srgbClr val="8F9B49"/>
              </a:buClr>
              <a:defRPr sz="1400">
                <a:latin typeface="Tahoma"/>
                <a:cs typeface="Tahoma"/>
              </a:defRPr>
            </a:lvl3pPr>
            <a:lvl4pPr>
              <a:buClr>
                <a:srgbClr val="8F9B49"/>
              </a:buClr>
              <a:defRPr sz="1200">
                <a:latin typeface="Tahoma"/>
                <a:cs typeface="Tahoma"/>
              </a:defRPr>
            </a:lvl4pPr>
            <a:lvl5pPr>
              <a:buClr>
                <a:srgbClr val="8F9B49"/>
              </a:buClr>
              <a:defRPr sz="1200">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7174111"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84401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7242691"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447940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Graphic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174111"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8725387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4034776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060277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Header without Footer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638299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low2">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1082095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861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574534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6"/>
            <a:ext cx="9144000" cy="757165"/>
          </a:xfrm>
          <a:prstGeom prst="rect">
            <a:avLst/>
          </a:prstGeom>
        </p:spPr>
      </p:pic>
      <p:sp>
        <p:nvSpPr>
          <p:cNvPr id="4" name="Text Placeholder 3"/>
          <p:cNvSpPr>
            <a:spLocks noGrp="1"/>
          </p:cNvSpPr>
          <p:nvPr>
            <p:ph type="body" sz="quarter" idx="10"/>
          </p:nvPr>
        </p:nvSpPr>
        <p:spPr>
          <a:xfrm>
            <a:off x="278803" y="806824"/>
            <a:ext cx="8552291" cy="3570038"/>
          </a:xfrm>
          <a:prstGeom prst="rect">
            <a:avLst/>
          </a:prstGeom>
        </p:spPr>
        <p:txBody>
          <a:bodyPr vert="horz"/>
          <a:lstStyle>
            <a:lvl1pPr marL="257175" indent="-257175">
              <a:buClr>
                <a:srgbClr val="8F9B49"/>
              </a:buClr>
              <a:buFont typeface="Arial"/>
              <a:buChar char="•"/>
              <a:defRPr sz="1800">
                <a:solidFill>
                  <a:schemeClr val="tx1">
                    <a:lumMod val="75000"/>
                    <a:lumOff val="25000"/>
                  </a:schemeClr>
                </a:solidFill>
                <a:latin typeface="Tahoma"/>
                <a:cs typeface="Tahoma"/>
              </a:defRPr>
            </a:lvl1pPr>
            <a:lvl2pPr>
              <a:buClr>
                <a:srgbClr val="8F9B49"/>
              </a:buClr>
              <a:defRPr sz="1500">
                <a:solidFill>
                  <a:schemeClr val="tx1">
                    <a:lumMod val="75000"/>
                    <a:lumOff val="25000"/>
                  </a:schemeClr>
                </a:solidFill>
                <a:latin typeface="Tahoma"/>
                <a:cs typeface="Tahoma"/>
              </a:defRPr>
            </a:lvl2pPr>
            <a:lvl3pPr>
              <a:buClr>
                <a:srgbClr val="8F9B49"/>
              </a:buClr>
              <a:defRPr sz="135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73678" y="194968"/>
            <a:ext cx="8564758" cy="522209"/>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
        <p:nvSpPr>
          <p:cNvPr id="14" name="Rectangle 5"/>
          <p:cNvSpPr txBox="1">
            <a:spLocks noChangeArrowheads="1"/>
          </p:cNvSpPr>
          <p:nvPr userDrawn="1"/>
        </p:nvSpPr>
        <p:spPr bwMode="gray">
          <a:xfrm>
            <a:off x="369941"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940484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line cou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358289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017443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li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25779170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684812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odria Intr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41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2084109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Header and footer Exec Forum 2017">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4386336"/>
            <a:ext cx="9144000" cy="757165"/>
          </a:xfrm>
          <a:prstGeom prst="rect">
            <a:avLst/>
          </a:prstGeom>
        </p:spPr>
      </p:pic>
      <p:sp>
        <p:nvSpPr>
          <p:cNvPr id="16" name="Text Box 12"/>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7" name="Rectangle 5"/>
          <p:cNvSpPr txBox="1">
            <a:spLocks noChangeArrowheads="1"/>
          </p:cNvSpPr>
          <p:nvPr userDrawn="1"/>
        </p:nvSpPr>
        <p:spPr bwMode="gray">
          <a:xfrm>
            <a:off x="369940"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18"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1"/>
            <a:ext cx="881688" cy="304384"/>
          </a:xfrm>
          <a:prstGeom prst="rect">
            <a:avLst/>
          </a:prstGeom>
          <a:noFill/>
        </p:spPr>
      </p:pic>
      <p:sp>
        <p:nvSpPr>
          <p:cNvPr id="20" name="Title 4"/>
          <p:cNvSpPr>
            <a:spLocks noGrp="1"/>
          </p:cNvSpPr>
          <p:nvPr>
            <p:ph type="title"/>
          </p:nvPr>
        </p:nvSpPr>
        <p:spPr>
          <a:xfrm>
            <a:off x="273678" y="194968"/>
            <a:ext cx="6267233" cy="536936"/>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790972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sp>
        <p:nvSpPr>
          <p:cNvPr id="6"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27122" y="3072308"/>
            <a:ext cx="1648373" cy="569066"/>
          </a:xfrm>
          <a:prstGeom prst="rect">
            <a:avLst/>
          </a:prstGeom>
          <a:noFill/>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1054882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middle">
    <p:spTree>
      <p:nvGrpSpPr>
        <p:cNvPr id="1" name=""/>
        <p:cNvGrpSpPr/>
        <p:nvPr/>
      </p:nvGrpSpPr>
      <p:grpSpPr>
        <a:xfrm>
          <a:off x="0" y="0"/>
          <a:ext cx="0" cy="0"/>
          <a:chOff x="0" y="0"/>
          <a:chExt cx="0" cy="0"/>
        </a:xfrm>
      </p:grpSpPr>
      <p:pic>
        <p:nvPicPr>
          <p:cNvPr id="10" name="Picture 9"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3793009"/>
            <a:ext cx="9144000" cy="1350491"/>
          </a:xfrm>
          <a:prstGeom prst="rect">
            <a:avLst/>
          </a:prstGeom>
        </p:spPr>
      </p:pic>
      <p:pic>
        <p:nvPicPr>
          <p:cNvPr id="11" name="Picture 10" descr="header.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10800000" flipH="1">
            <a:off x="0" y="0"/>
            <a:ext cx="9144000" cy="1350491"/>
          </a:xfrm>
          <a:prstGeom prst="rect">
            <a:avLst/>
          </a:prstGeom>
        </p:spPr>
      </p:pic>
    </p:spTree>
    <p:extLst>
      <p:ext uri="{BB962C8B-B14F-4D97-AF65-F5344CB8AC3E}">
        <p14:creationId xmlns:p14="http://schemas.microsoft.com/office/powerpoint/2010/main" val="1864448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a:off x="0" y="561560"/>
            <a:ext cx="9144000" cy="1288284"/>
          </a:xfrm>
          <a:prstGeom prst="rect">
            <a:avLst/>
          </a:prstGeom>
        </p:spPr>
      </p:pic>
      <p:sp>
        <p:nvSpPr>
          <p:cNvPr id="5" name="Title 1"/>
          <p:cNvSpPr>
            <a:spLocks noGrp="1"/>
          </p:cNvSpPr>
          <p:nvPr>
            <p:ph type="ctrTitle" hasCustomPrompt="1"/>
          </p:nvPr>
        </p:nvSpPr>
        <p:spPr>
          <a:xfrm>
            <a:off x="715163" y="1562029"/>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Tahoma" pitchFamily="34" charset="0"/>
                <a:ea typeface="+mj-ea"/>
                <a:cs typeface="Tahoma" pitchFamily="34" charset="0"/>
              </a:defRPr>
            </a:lvl1pPr>
          </a:lstStyle>
          <a:p>
            <a:r>
              <a:rPr lang="en-US" dirty="0"/>
              <a:t>Title Goes Here</a:t>
            </a:r>
          </a:p>
        </p:txBody>
      </p:sp>
      <p:pic>
        <p:nvPicPr>
          <p:cNvPr id="12" name="Picture 11" descr="footer.jpg"/>
          <p:cNvPicPr>
            <a:picLocks noChangeAspect="1"/>
          </p:cNvPicPr>
          <p:nvPr userDrawn="1"/>
        </p:nvPicPr>
        <p:blipFill>
          <a:blip r:embed="rId2">
            <a:alphaModFix amt="55000"/>
            <a:extLst>
              <a:ext uri="{28A0092B-C50C-407E-A947-70E740481C1C}">
                <a14:useLocalDpi xmlns:a14="http://schemas.microsoft.com/office/drawing/2010/main" val="0"/>
              </a:ext>
            </a:extLst>
          </a:blip>
          <a:stretch>
            <a:fillRect/>
          </a:stretch>
        </p:blipFill>
        <p:spPr>
          <a:xfrm rot="10800000">
            <a:off x="0" y="2825690"/>
            <a:ext cx="9144000" cy="1288284"/>
          </a:xfrm>
          <a:prstGeom prst="rect">
            <a:avLst/>
          </a:prstGeom>
        </p:spPr>
      </p:pic>
      <p:pic>
        <p:nvPicPr>
          <p:cNvPr id="4"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56486" y="3903636"/>
            <a:ext cx="1648373" cy="569066"/>
          </a:xfrm>
          <a:prstGeom prst="rect">
            <a:avLst/>
          </a:prstGeom>
          <a:noFill/>
        </p:spPr>
      </p:pic>
      <p:sp>
        <p:nvSpPr>
          <p:cNvPr id="6" name="Subtitle 2"/>
          <p:cNvSpPr>
            <a:spLocks noGrp="1"/>
          </p:cNvSpPr>
          <p:nvPr>
            <p:ph type="subTitle" idx="1" hasCustomPrompt="1"/>
          </p:nvPr>
        </p:nvSpPr>
        <p:spPr bwMode="blackGray">
          <a:xfrm>
            <a:off x="715163" y="2505528"/>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Tahoma"/>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 here</a:t>
            </a:r>
          </a:p>
        </p:txBody>
      </p:sp>
    </p:spTree>
    <p:extLst>
      <p:ext uri="{BB962C8B-B14F-4D97-AF65-F5344CB8AC3E}">
        <p14:creationId xmlns:p14="http://schemas.microsoft.com/office/powerpoint/2010/main" val="98160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Modr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958477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478033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389160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6487666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 Modria col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4020672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3579571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line 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30665"/>
            <a:ext cx="8552291" cy="3537410"/>
          </a:xfrm>
          <a:prstGeom prst="rect">
            <a:avLst/>
          </a:prstGeom>
        </p:spPr>
        <p:txBody>
          <a:bodyPr vert="horz"/>
          <a:lstStyle>
            <a:lvl1pPr>
              <a:buClr>
                <a:srgbClr val="8F9B49"/>
              </a:buClr>
              <a:defRPr sz="1800">
                <a:latin typeface="Tahoma"/>
                <a:cs typeface="Tahoma"/>
              </a:defRPr>
            </a:lvl1pPr>
            <a:lvl2pPr>
              <a:buClr>
                <a:srgbClr val="8F9B49"/>
              </a:buClr>
              <a:defRPr sz="1600">
                <a:latin typeface="Tahoma"/>
                <a:cs typeface="Tahoma"/>
              </a:defRPr>
            </a:lvl2pPr>
            <a:lvl3pPr>
              <a:buClr>
                <a:srgbClr val="8F9B49"/>
              </a:buClr>
              <a:defRPr sz="1400">
                <a:latin typeface="Tahoma"/>
                <a:cs typeface="Tahoma"/>
              </a:defRPr>
            </a:lvl3pPr>
            <a:lvl4pPr>
              <a:buClr>
                <a:srgbClr val="8F9B49"/>
              </a:buClr>
              <a:defRPr sz="1200">
                <a:latin typeface="Tahoma"/>
                <a:cs typeface="Tahoma"/>
              </a:defRPr>
            </a:lvl4pPr>
            <a:lvl5pPr>
              <a:buClr>
                <a:srgbClr val="8F9B49"/>
              </a:buClr>
              <a:defRPr sz="1200">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73677" y="120386"/>
            <a:ext cx="7174111" cy="710279"/>
          </a:xfrm>
          <a:prstGeom prst="rect">
            <a:avLst/>
          </a:prstGeom>
        </p:spPr>
        <p:txBody>
          <a:bodyPr vert="horz"/>
          <a:lstStyle>
            <a:lvl1pPr algn="l">
              <a:defRPr sz="2200" b="1">
                <a:solidFill>
                  <a:schemeClr val="tx2"/>
                </a:solidFill>
                <a:latin typeface="Tahoma"/>
                <a:cs typeface="Tahoma"/>
              </a:defRPr>
            </a:lvl1pPr>
          </a:lstStyle>
          <a:p>
            <a:r>
              <a:rPr lang="en-US" dirty="0"/>
              <a:t>Click to edit Master title style</a:t>
            </a:r>
            <a:br>
              <a:rPr lang="en-US" dirty="0"/>
            </a:br>
            <a:r>
              <a:rPr lang="en-US" dirty="0"/>
              <a:t>2line</a:t>
            </a:r>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544428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6" name="Title 4"/>
          <p:cNvSpPr>
            <a:spLocks noGrp="1"/>
          </p:cNvSpPr>
          <p:nvPr>
            <p:ph type="title"/>
          </p:nvPr>
        </p:nvSpPr>
        <p:spPr>
          <a:xfrm>
            <a:off x="273677" y="194967"/>
            <a:ext cx="7242691" cy="547699"/>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3"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3"/>
          <p:cNvSpPr>
            <a:spLocks noGrp="1"/>
          </p:cNvSpPr>
          <p:nvPr>
            <p:ph type="body" sz="quarter" idx="11"/>
          </p:nvPr>
        </p:nvSpPr>
        <p:spPr>
          <a:xfrm>
            <a:off x="4609930" y="823391"/>
            <a:ext cx="4228505" cy="354468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6"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787310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Graphic Background">
    <p:spTree>
      <p:nvGrpSpPr>
        <p:cNvPr id="1" name=""/>
        <p:cNvGrpSpPr/>
        <p:nvPr/>
      </p:nvGrpSpPr>
      <p:grpSpPr>
        <a:xfrm>
          <a:off x="0" y="0"/>
          <a:ext cx="0" cy="0"/>
          <a:chOff x="0" y="0"/>
          <a:chExt cx="0" cy="0"/>
        </a:xfrm>
      </p:grpSpPr>
      <p:pic>
        <p:nvPicPr>
          <p:cNvPr id="2" name="Picture 1" descr="tyler_mark_RGB.png"/>
          <p:cNvPicPr>
            <a:picLocks noChangeAspect="1"/>
          </p:cNvPicPr>
          <p:nvPr userDrawn="1"/>
        </p:nvPicPr>
        <p:blipFill>
          <a:blip r:embed="rId2">
            <a:alphaModFix amt="9000"/>
            <a:extLst>
              <a:ext uri="{28A0092B-C50C-407E-A947-70E740481C1C}">
                <a14:useLocalDpi xmlns:a14="http://schemas.microsoft.com/office/drawing/2010/main" val="0"/>
              </a:ext>
            </a:extLst>
          </a:blip>
          <a:stretch>
            <a:fillRect/>
          </a:stretch>
        </p:blipFill>
        <p:spPr>
          <a:xfrm>
            <a:off x="6859194" y="2114107"/>
            <a:ext cx="2514600" cy="254203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174111"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9" name="Picture 3"/>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3987682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Footer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2"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95044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without Footer Graphic">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6427553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Header without Footer 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2909474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low2">
    <p:spTree>
      <p:nvGrpSpPr>
        <p:cNvPr id="1" name=""/>
        <p:cNvGrpSpPr/>
        <p:nvPr/>
      </p:nvGrpSpPr>
      <p:grpSpPr>
        <a:xfrm>
          <a:off x="0" y="0"/>
          <a:ext cx="0" cy="0"/>
          <a:chOff x="0" y="0"/>
          <a:chExt cx="0" cy="0"/>
        </a:xfrm>
      </p:grpSpPr>
      <p:sp>
        <p:nvSpPr>
          <p:cNvPr id="3" name="Title 4"/>
          <p:cNvSpPr>
            <a:spLocks noGrp="1"/>
          </p:cNvSpPr>
          <p:nvPr>
            <p:ph type="title"/>
          </p:nvPr>
        </p:nvSpPr>
        <p:spPr>
          <a:xfrm>
            <a:off x="273677" y="194967"/>
            <a:ext cx="7201543" cy="460185"/>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
        <p:nvSpPr>
          <p:cNvPr id="8" name="Text Placeholder 3"/>
          <p:cNvSpPr>
            <a:spLocks noGrp="1"/>
          </p:cNvSpPr>
          <p:nvPr>
            <p:ph type="body" sz="quarter" idx="10"/>
          </p:nvPr>
        </p:nvSpPr>
        <p:spPr>
          <a:xfrm>
            <a:off x="278803" y="812627"/>
            <a:ext cx="8552291" cy="3826344"/>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bg1">
                    <a:lumMod val="75000"/>
                  </a:schemeClr>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ext uri="{BB962C8B-B14F-4D97-AF65-F5344CB8AC3E}">
        <p14:creationId xmlns:p14="http://schemas.microsoft.com/office/powerpoint/2010/main" val="908061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89816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eader Footer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6"/>
            <a:ext cx="9144000" cy="757165"/>
          </a:xfrm>
          <a:prstGeom prst="rect">
            <a:avLst/>
          </a:prstGeom>
        </p:spPr>
      </p:pic>
      <p:sp>
        <p:nvSpPr>
          <p:cNvPr id="4" name="Text Placeholder 3"/>
          <p:cNvSpPr>
            <a:spLocks noGrp="1"/>
          </p:cNvSpPr>
          <p:nvPr>
            <p:ph type="body" sz="quarter" idx="10"/>
          </p:nvPr>
        </p:nvSpPr>
        <p:spPr>
          <a:xfrm>
            <a:off x="278803" y="806824"/>
            <a:ext cx="8552291" cy="3570038"/>
          </a:xfrm>
          <a:prstGeom prst="rect">
            <a:avLst/>
          </a:prstGeom>
        </p:spPr>
        <p:txBody>
          <a:bodyPr vert="horz"/>
          <a:lstStyle>
            <a:lvl1pPr marL="257175" indent="-257175">
              <a:buClr>
                <a:srgbClr val="8F9B49"/>
              </a:buClr>
              <a:buFont typeface="Arial"/>
              <a:buChar char="•"/>
              <a:defRPr sz="1800">
                <a:solidFill>
                  <a:schemeClr val="tx1">
                    <a:lumMod val="75000"/>
                    <a:lumOff val="25000"/>
                  </a:schemeClr>
                </a:solidFill>
                <a:latin typeface="Tahoma"/>
                <a:cs typeface="Tahoma"/>
              </a:defRPr>
            </a:lvl1pPr>
            <a:lvl2pPr>
              <a:buClr>
                <a:srgbClr val="8F9B49"/>
              </a:buClr>
              <a:defRPr sz="1500">
                <a:solidFill>
                  <a:schemeClr val="tx1">
                    <a:lumMod val="75000"/>
                    <a:lumOff val="25000"/>
                  </a:schemeClr>
                </a:solidFill>
                <a:latin typeface="Tahoma"/>
                <a:cs typeface="Tahoma"/>
              </a:defRPr>
            </a:lvl2pPr>
            <a:lvl3pPr>
              <a:buClr>
                <a:srgbClr val="8F9B49"/>
              </a:buClr>
              <a:defRPr sz="135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273678" y="194968"/>
            <a:ext cx="8564758" cy="522209"/>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
        <p:nvSpPr>
          <p:cNvPr id="14" name="Rectangle 5"/>
          <p:cNvSpPr txBox="1">
            <a:spLocks noChangeArrowheads="1"/>
          </p:cNvSpPr>
          <p:nvPr userDrawn="1"/>
        </p:nvSpPr>
        <p:spPr bwMode="gray">
          <a:xfrm>
            <a:off x="369941"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pic>
        <p:nvPicPr>
          <p:cNvPr id="10"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31334816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line cou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1594377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2823220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e cli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Tree>
    <p:extLst>
      <p:ext uri="{BB962C8B-B14F-4D97-AF65-F5344CB8AC3E}">
        <p14:creationId xmlns:p14="http://schemas.microsoft.com/office/powerpoint/2010/main" val="377055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14857574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Modria Intr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41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93341" y="1964780"/>
            <a:ext cx="8564758" cy="994736"/>
          </a:xfrm>
          <a:prstGeom prst="rect">
            <a:avLst/>
          </a:prstGeom>
        </p:spPr>
        <p:txBody>
          <a:bodyPr vert="horz"/>
          <a:lstStyle>
            <a:lvl1pPr algn="l">
              <a:defRPr sz="2400" b="1">
                <a:solidFill>
                  <a:srgbClr val="0F5480"/>
                </a:solidFill>
                <a:latin typeface="Tahoma"/>
                <a:cs typeface="Tahoma"/>
              </a:defRPr>
            </a:lvl1pPr>
          </a:lstStyle>
          <a:p>
            <a:r>
              <a:rPr lang="en-US"/>
              <a:t>Click to edit Master title style</a:t>
            </a:r>
            <a:endParaRPr lang="en-US" dirty="0"/>
          </a:p>
        </p:txBody>
      </p:sp>
      <p:sp>
        <p:nvSpPr>
          <p:cNvPr id="7" name="Text Box 12"/>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Tree>
    <p:extLst>
      <p:ext uri="{BB962C8B-B14F-4D97-AF65-F5344CB8AC3E}">
        <p14:creationId xmlns:p14="http://schemas.microsoft.com/office/powerpoint/2010/main" val="192100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cklo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65000"/>
                  </a:schemeClr>
                </a:solidFill>
                <a:effectLst/>
                <a:uLnTx/>
                <a:uFillTx/>
                <a:latin typeface="Tahoma"/>
                <a:ea typeface="+mn-ea"/>
                <a:cs typeface="Tahoma"/>
              </a:rPr>
              <a:t>© Tyler Technologies 2017</a:t>
            </a: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Header and footer Exec Forum 2017">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flipH="1">
            <a:off x="0" y="4386336"/>
            <a:ext cx="9144000" cy="757165"/>
          </a:xfrm>
          <a:prstGeom prst="rect">
            <a:avLst/>
          </a:prstGeom>
        </p:spPr>
      </p:pic>
      <p:sp>
        <p:nvSpPr>
          <p:cNvPr id="16" name="Text Box 12"/>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7" name="Rectangle 5"/>
          <p:cNvSpPr txBox="1">
            <a:spLocks noChangeArrowheads="1"/>
          </p:cNvSpPr>
          <p:nvPr userDrawn="1"/>
        </p:nvSpPr>
        <p:spPr bwMode="gray">
          <a:xfrm>
            <a:off x="369940"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378"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378"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pic>
        <p:nvPicPr>
          <p:cNvPr id="18"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1"/>
            <a:ext cx="881688" cy="304384"/>
          </a:xfrm>
          <a:prstGeom prst="rect">
            <a:avLst/>
          </a:prstGeom>
          <a:noFill/>
        </p:spPr>
      </p:pic>
      <p:sp>
        <p:nvSpPr>
          <p:cNvPr id="20" name="Title 4"/>
          <p:cNvSpPr>
            <a:spLocks noGrp="1"/>
          </p:cNvSpPr>
          <p:nvPr>
            <p:ph type="title"/>
          </p:nvPr>
        </p:nvSpPr>
        <p:spPr>
          <a:xfrm>
            <a:off x="273678" y="194968"/>
            <a:ext cx="6267233" cy="536936"/>
          </a:xfrm>
          <a:prstGeom prst="rect">
            <a:avLst/>
          </a:prstGeom>
        </p:spPr>
        <p:txBody>
          <a:bodyPr vert="horz"/>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47991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sp>
        <p:nvSpPr>
          <p:cNvPr id="6"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mn-lt"/>
                <a:cs typeface="Tahoma"/>
              </a:defRPr>
            </a:lvl1pPr>
          </a:lstStyle>
          <a:p>
            <a:r>
              <a:rPr lang="en-US" dirty="0"/>
              <a:t>Click to edit Master title style</a:t>
            </a:r>
          </a:p>
        </p:txBody>
      </p:sp>
      <p:sp>
        <p:nvSpPr>
          <p:cNvPr id="8" name="Text Placeholder 3"/>
          <p:cNvSpPr>
            <a:spLocks noGrp="1"/>
          </p:cNvSpPr>
          <p:nvPr>
            <p:ph type="body" sz="quarter" idx="10"/>
          </p:nvPr>
        </p:nvSpPr>
        <p:spPr>
          <a:xfrm>
            <a:off x="278803" y="812627"/>
            <a:ext cx="8552291" cy="3555448"/>
          </a:xfrm>
          <a:prstGeom prst="rect">
            <a:avLst/>
          </a:prstGeom>
        </p:spPr>
        <p:txBody>
          <a:bodyPr vert="horz"/>
          <a:lstStyle>
            <a:lvl1pPr marL="0" indent="0">
              <a:buClr>
                <a:srgbClr val="8F9B49"/>
              </a:buClr>
              <a:buNone/>
              <a:defRPr sz="1800">
                <a:solidFill>
                  <a:schemeClr val="tx1">
                    <a:lumMod val="65000"/>
                    <a:lumOff val="35000"/>
                  </a:schemeClr>
                </a:solidFill>
                <a:latin typeface="+mn-lt"/>
                <a:cs typeface="Tahoma"/>
              </a:defRPr>
            </a:lvl1pPr>
            <a:lvl2pPr marL="457200" indent="0">
              <a:buClr>
                <a:srgbClr val="8F9B49"/>
              </a:buClr>
              <a:buNone/>
              <a:defRPr sz="1600">
                <a:solidFill>
                  <a:schemeClr val="tx1">
                    <a:lumMod val="65000"/>
                    <a:lumOff val="35000"/>
                  </a:schemeClr>
                </a:solidFill>
                <a:latin typeface="+mn-lt"/>
                <a:cs typeface="Tahoma"/>
              </a:defRPr>
            </a:lvl2pPr>
            <a:lvl3pPr marL="914400" indent="0">
              <a:buClr>
                <a:srgbClr val="8F9B49"/>
              </a:buClr>
              <a:buNone/>
              <a:defRPr sz="1400">
                <a:solidFill>
                  <a:schemeClr val="tx1">
                    <a:lumMod val="65000"/>
                    <a:lumOff val="35000"/>
                  </a:schemeClr>
                </a:solidFill>
                <a:latin typeface="+mn-lt"/>
                <a:cs typeface="Tahoma"/>
              </a:defRPr>
            </a:lvl3pPr>
            <a:lvl4pPr marL="1371600" indent="0">
              <a:buClr>
                <a:srgbClr val="8F9B49"/>
              </a:buClr>
              <a:buNone/>
              <a:defRPr sz="1200">
                <a:solidFill>
                  <a:schemeClr val="tx1">
                    <a:lumMod val="65000"/>
                    <a:lumOff val="35000"/>
                  </a:schemeClr>
                </a:solidFill>
                <a:latin typeface="+mn-lt"/>
                <a:cs typeface="Tahoma"/>
              </a:defRPr>
            </a:lvl4pPr>
            <a:lvl5pPr marL="1828800" indent="0">
              <a:buClr>
                <a:srgbClr val="8F9B49"/>
              </a:buClr>
              <a:buNone/>
              <a:defRPr sz="1200">
                <a:solidFill>
                  <a:schemeClr val="tx1">
                    <a:lumMod val="65000"/>
                    <a:lumOff val="35000"/>
                  </a:schemeClr>
                </a:solidFill>
                <a:latin typeface="+mn-lt"/>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0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sp>
        <p:nvSpPr>
          <p:cNvPr id="6"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mn-lt"/>
                <a:cs typeface="Tahoma"/>
              </a:defRPr>
            </a:lvl1pPr>
          </a:lstStyle>
          <a:p>
            <a:r>
              <a:rPr lang="en-US" dirty="0"/>
              <a:t>Click to edit Master title style</a:t>
            </a:r>
          </a:p>
        </p:txBody>
      </p:sp>
      <p:sp>
        <p:nvSpPr>
          <p:cNvPr id="8" name="Text Placeholder 3"/>
          <p:cNvSpPr>
            <a:spLocks noGrp="1"/>
          </p:cNvSpPr>
          <p:nvPr>
            <p:ph type="body" sz="quarter" idx="10"/>
          </p:nvPr>
        </p:nvSpPr>
        <p:spPr>
          <a:xfrm>
            <a:off x="278803" y="812627"/>
            <a:ext cx="8552291" cy="3555448"/>
          </a:xfrm>
          <a:prstGeom prst="rect">
            <a:avLst/>
          </a:prstGeom>
        </p:spPr>
        <p:txBody>
          <a:bodyPr vert="horz"/>
          <a:lstStyle>
            <a:lvl1pPr marL="0" indent="0">
              <a:buClr>
                <a:srgbClr val="8F9B49"/>
              </a:buClr>
              <a:buNone/>
              <a:defRPr sz="1800">
                <a:solidFill>
                  <a:schemeClr val="tx1">
                    <a:lumMod val="65000"/>
                    <a:lumOff val="35000"/>
                  </a:schemeClr>
                </a:solidFill>
                <a:latin typeface="+mn-lt"/>
                <a:cs typeface="Tahoma"/>
              </a:defRPr>
            </a:lvl1pPr>
            <a:lvl2pPr marL="457200" indent="0">
              <a:buClr>
                <a:srgbClr val="8F9B49"/>
              </a:buClr>
              <a:buNone/>
              <a:defRPr sz="1600">
                <a:solidFill>
                  <a:schemeClr val="tx1">
                    <a:lumMod val="65000"/>
                    <a:lumOff val="35000"/>
                  </a:schemeClr>
                </a:solidFill>
                <a:latin typeface="+mn-lt"/>
                <a:cs typeface="Tahoma"/>
              </a:defRPr>
            </a:lvl2pPr>
            <a:lvl3pPr marL="914400" indent="0">
              <a:buClr>
                <a:srgbClr val="8F9B49"/>
              </a:buClr>
              <a:buNone/>
              <a:defRPr sz="1400">
                <a:solidFill>
                  <a:schemeClr val="tx1">
                    <a:lumMod val="65000"/>
                    <a:lumOff val="35000"/>
                  </a:schemeClr>
                </a:solidFill>
                <a:latin typeface="+mn-lt"/>
                <a:cs typeface="Tahoma"/>
              </a:defRPr>
            </a:lvl3pPr>
            <a:lvl4pPr marL="1371600" indent="0">
              <a:buClr>
                <a:srgbClr val="8F9B49"/>
              </a:buClr>
              <a:buNone/>
              <a:defRPr sz="1200">
                <a:solidFill>
                  <a:schemeClr val="tx1">
                    <a:lumMod val="65000"/>
                    <a:lumOff val="35000"/>
                  </a:schemeClr>
                </a:solidFill>
                <a:latin typeface="+mn-lt"/>
                <a:cs typeface="Tahoma"/>
              </a:defRPr>
            </a:lvl4pPr>
            <a:lvl5pPr marL="1828800" indent="0">
              <a:buClr>
                <a:srgbClr val="8F9B49"/>
              </a:buClr>
              <a:buNone/>
              <a:defRPr sz="1200">
                <a:solidFill>
                  <a:schemeClr val="tx1">
                    <a:lumMod val="65000"/>
                    <a:lumOff val="35000"/>
                  </a:schemeClr>
                </a:solidFill>
                <a:latin typeface="+mn-lt"/>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93844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sp>
        <p:nvSpPr>
          <p:cNvPr id="6"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mn-lt"/>
                <a:cs typeface="Tahoma"/>
              </a:defRPr>
            </a:lvl1pPr>
          </a:lstStyle>
          <a:p>
            <a:r>
              <a:rPr lang="en-US" dirty="0"/>
              <a:t>Click to edit Master title style</a:t>
            </a:r>
          </a:p>
        </p:txBody>
      </p:sp>
      <p:sp>
        <p:nvSpPr>
          <p:cNvPr id="8" name="Text Placeholder 3"/>
          <p:cNvSpPr>
            <a:spLocks noGrp="1"/>
          </p:cNvSpPr>
          <p:nvPr>
            <p:ph type="body" sz="quarter" idx="10"/>
          </p:nvPr>
        </p:nvSpPr>
        <p:spPr>
          <a:xfrm>
            <a:off x="278803" y="812627"/>
            <a:ext cx="8552291" cy="3555448"/>
          </a:xfrm>
          <a:prstGeom prst="rect">
            <a:avLst/>
          </a:prstGeom>
        </p:spPr>
        <p:txBody>
          <a:bodyPr vert="horz"/>
          <a:lstStyle>
            <a:lvl1pPr marL="0" indent="0">
              <a:buClr>
                <a:srgbClr val="8F9B49"/>
              </a:buClr>
              <a:buNone/>
              <a:defRPr sz="1800">
                <a:solidFill>
                  <a:schemeClr val="tx1">
                    <a:lumMod val="65000"/>
                    <a:lumOff val="35000"/>
                  </a:schemeClr>
                </a:solidFill>
                <a:latin typeface="+mn-lt"/>
                <a:cs typeface="Tahoma"/>
              </a:defRPr>
            </a:lvl1pPr>
            <a:lvl2pPr marL="457200" indent="0">
              <a:buClr>
                <a:srgbClr val="8F9B49"/>
              </a:buClr>
              <a:buNone/>
              <a:defRPr sz="1600">
                <a:solidFill>
                  <a:schemeClr val="tx1">
                    <a:lumMod val="65000"/>
                    <a:lumOff val="35000"/>
                  </a:schemeClr>
                </a:solidFill>
                <a:latin typeface="+mn-lt"/>
                <a:cs typeface="Tahoma"/>
              </a:defRPr>
            </a:lvl2pPr>
            <a:lvl3pPr marL="914400" indent="0">
              <a:buClr>
                <a:srgbClr val="8F9B49"/>
              </a:buClr>
              <a:buNone/>
              <a:defRPr sz="1400">
                <a:solidFill>
                  <a:schemeClr val="tx1">
                    <a:lumMod val="65000"/>
                    <a:lumOff val="35000"/>
                  </a:schemeClr>
                </a:solidFill>
                <a:latin typeface="+mn-lt"/>
                <a:cs typeface="Tahoma"/>
              </a:defRPr>
            </a:lvl3pPr>
            <a:lvl4pPr marL="1371600" indent="0">
              <a:buClr>
                <a:srgbClr val="8F9B49"/>
              </a:buClr>
              <a:buNone/>
              <a:defRPr sz="1200">
                <a:solidFill>
                  <a:schemeClr val="tx1">
                    <a:lumMod val="65000"/>
                    <a:lumOff val="35000"/>
                  </a:schemeClr>
                </a:solidFill>
                <a:latin typeface="+mn-lt"/>
                <a:cs typeface="Tahoma"/>
              </a:defRPr>
            </a:lvl4pPr>
            <a:lvl5pPr marL="1828800" indent="0">
              <a:buClr>
                <a:srgbClr val="8F9B49"/>
              </a:buClr>
              <a:buNone/>
              <a:defRPr sz="1200">
                <a:solidFill>
                  <a:schemeClr val="tx1">
                    <a:lumMod val="65000"/>
                    <a:lumOff val="35000"/>
                  </a:schemeClr>
                </a:solidFill>
                <a:latin typeface="+mn-lt"/>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0229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Modria - Court Columns">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sp>
        <p:nvSpPr>
          <p:cNvPr id="9" name="Title 4"/>
          <p:cNvSpPr>
            <a:spLocks noGrp="1"/>
          </p:cNvSpPr>
          <p:nvPr>
            <p:ph type="title"/>
          </p:nvPr>
        </p:nvSpPr>
        <p:spPr>
          <a:xfrm>
            <a:off x="273677" y="194967"/>
            <a:ext cx="8564758" cy="460185"/>
          </a:xfrm>
          <a:prstGeom prst="rect">
            <a:avLst/>
          </a:prstGeom>
        </p:spPr>
        <p:txBody>
          <a:bodyPr vert="horz"/>
          <a:lstStyle>
            <a:lvl1pPr algn="l">
              <a:defRPr sz="2400" b="1">
                <a:solidFill>
                  <a:schemeClr val="tx2"/>
                </a:solidFill>
                <a:latin typeface="+mn-lt"/>
                <a:cs typeface="Tahoma"/>
              </a:defRPr>
            </a:lvl1pPr>
          </a:lstStyle>
          <a:p>
            <a:r>
              <a:rPr lang="en-US" dirty="0"/>
              <a:t>Click to edit Master title style</a:t>
            </a:r>
          </a:p>
        </p:txBody>
      </p:sp>
      <p:sp>
        <p:nvSpPr>
          <p:cNvPr id="10" name="Text Placeholder 3"/>
          <p:cNvSpPr>
            <a:spLocks noGrp="1"/>
          </p:cNvSpPr>
          <p:nvPr>
            <p:ph type="body" sz="quarter" idx="10"/>
          </p:nvPr>
        </p:nvSpPr>
        <p:spPr>
          <a:xfrm>
            <a:off x="278803" y="812627"/>
            <a:ext cx="8552291" cy="3555448"/>
          </a:xfrm>
          <a:prstGeom prst="rect">
            <a:avLst/>
          </a:prstGeom>
        </p:spPr>
        <p:txBody>
          <a:bodyPr vert="horz"/>
          <a:lstStyle>
            <a:lvl1pPr marL="0" indent="0">
              <a:buClr>
                <a:srgbClr val="8F9B49"/>
              </a:buClr>
              <a:buNone/>
              <a:defRPr sz="1800">
                <a:solidFill>
                  <a:schemeClr val="tx1">
                    <a:lumMod val="65000"/>
                    <a:lumOff val="35000"/>
                  </a:schemeClr>
                </a:solidFill>
                <a:latin typeface="+mn-lt"/>
                <a:cs typeface="Tahoma"/>
              </a:defRPr>
            </a:lvl1pPr>
            <a:lvl2pPr marL="457200" indent="0">
              <a:buClr>
                <a:srgbClr val="8F9B49"/>
              </a:buClr>
              <a:buNone/>
              <a:defRPr sz="1600">
                <a:solidFill>
                  <a:schemeClr val="tx1">
                    <a:lumMod val="65000"/>
                    <a:lumOff val="35000"/>
                  </a:schemeClr>
                </a:solidFill>
                <a:latin typeface="+mn-lt"/>
                <a:cs typeface="Tahoma"/>
              </a:defRPr>
            </a:lvl2pPr>
            <a:lvl3pPr marL="914400" indent="0">
              <a:buClr>
                <a:srgbClr val="8F9B49"/>
              </a:buClr>
              <a:buNone/>
              <a:defRPr sz="1400">
                <a:solidFill>
                  <a:schemeClr val="tx1">
                    <a:lumMod val="65000"/>
                    <a:lumOff val="35000"/>
                  </a:schemeClr>
                </a:solidFill>
                <a:latin typeface="+mn-lt"/>
                <a:cs typeface="Tahoma"/>
              </a:defRPr>
            </a:lvl3pPr>
            <a:lvl4pPr marL="1371600" indent="0">
              <a:buClr>
                <a:srgbClr val="8F9B49"/>
              </a:buClr>
              <a:buNone/>
              <a:defRPr sz="1200">
                <a:solidFill>
                  <a:schemeClr val="tx1">
                    <a:lumMod val="65000"/>
                    <a:lumOff val="35000"/>
                  </a:schemeClr>
                </a:solidFill>
                <a:latin typeface="+mn-lt"/>
                <a:cs typeface="Tahoma"/>
              </a:defRPr>
            </a:lvl4pPr>
            <a:lvl5pPr marL="1828800" indent="0">
              <a:buClr>
                <a:srgbClr val="8F9B49"/>
              </a:buClr>
              <a:buNone/>
              <a:defRPr sz="1200">
                <a:solidFill>
                  <a:schemeClr val="tx1">
                    <a:lumMod val="65000"/>
                    <a:lumOff val="35000"/>
                  </a:schemeClr>
                </a:solidFill>
                <a:latin typeface="+mn-lt"/>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4559920"/>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Raised hand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4"/>
          <p:cNvSpPr>
            <a:spLocks noGrp="1"/>
          </p:cNvSpPr>
          <p:nvPr>
            <p:ph type="title"/>
          </p:nvPr>
        </p:nvSpPr>
        <p:spPr>
          <a:xfrm>
            <a:off x="289622" y="2303283"/>
            <a:ext cx="8564758" cy="536936"/>
          </a:xfrm>
          <a:prstGeom prst="rect">
            <a:avLst/>
          </a:prstGeom>
        </p:spPr>
        <p:txBody>
          <a:bodyPr vert="horz" anchor="ctr"/>
          <a:lstStyle>
            <a:lvl1pPr algn="ctr">
              <a:defRPr sz="3200" b="1">
                <a:solidFill>
                  <a:schemeClr val="tx2"/>
                </a:solidFill>
                <a:latin typeface="+mn-lt"/>
                <a:cs typeface="Tahoma"/>
              </a:defRPr>
            </a:lvl1pPr>
          </a:lstStyle>
          <a:p>
            <a:r>
              <a:rPr lang="en-US"/>
              <a:t>Click to edit Master title style</a:t>
            </a:r>
            <a:endParaRPr lang="en-US" dirty="0"/>
          </a:p>
        </p:txBody>
      </p:sp>
      <p:sp>
        <p:nvSpPr>
          <p:cNvPr id="7"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spTree>
    <p:extLst>
      <p:ext uri="{BB962C8B-B14F-4D97-AF65-F5344CB8AC3E}">
        <p14:creationId xmlns:p14="http://schemas.microsoft.com/office/powerpoint/2010/main" val="3107160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Modria - Happy Resolve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4"/>
          <p:cNvSpPr>
            <a:spLocks noGrp="1"/>
          </p:cNvSpPr>
          <p:nvPr>
            <p:ph type="title"/>
          </p:nvPr>
        </p:nvSpPr>
        <p:spPr>
          <a:xfrm>
            <a:off x="293342" y="1964781"/>
            <a:ext cx="8564758" cy="994736"/>
          </a:xfrm>
          <a:prstGeom prst="rect">
            <a:avLst/>
          </a:prstGeom>
        </p:spPr>
        <p:txBody>
          <a:bodyPr vert="horz"/>
          <a:lstStyle>
            <a:lvl1pPr algn="l">
              <a:defRPr sz="2400" b="1">
                <a:solidFill>
                  <a:srgbClr val="0F5480"/>
                </a:solidFill>
                <a:latin typeface="Tahoma"/>
                <a:cs typeface="Tahoma"/>
              </a:defRPr>
            </a:lvl1pPr>
          </a:lstStyle>
          <a:p>
            <a:r>
              <a:rPr lang="en-US" dirty="0"/>
              <a:t>Click to edit Master title style</a:t>
            </a:r>
          </a:p>
        </p:txBody>
      </p:sp>
      <p:sp>
        <p:nvSpPr>
          <p:cNvPr id="8"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spTree>
    <p:extLst>
      <p:ext uri="{BB962C8B-B14F-4D97-AF65-F5344CB8AC3E}">
        <p14:creationId xmlns:p14="http://schemas.microsoft.com/office/powerpoint/2010/main" val="2140168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Modria - Court Columns">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ext Box 12"/>
          <p:cNvSpPr txBox="1">
            <a:spLocks noChangeArrowheads="1"/>
          </p:cNvSpPr>
          <p:nvPr userDrawn="1"/>
        </p:nvSpPr>
        <p:spPr bwMode="gray">
          <a:xfrm>
            <a:off x="116250" y="4845611"/>
            <a:ext cx="2992710" cy="225028"/>
          </a:xfrm>
          <a:prstGeom prst="rect">
            <a:avLst/>
          </a:prstGeom>
          <a:noFill/>
          <a:ln w="9525" algn="ctr">
            <a:noFill/>
            <a:miter lim="800000"/>
            <a:headEnd/>
            <a:tailEnd/>
          </a:ln>
          <a:effectLst/>
        </p:spPr>
        <p:txBody>
          <a:body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rPr>
              <a:t>© </a:t>
            </a:r>
            <a:r>
              <a:rPr kumimoji="0" lang="en-US" sz="800" b="0" i="0" u="none" strike="noStrike" kern="1200" cap="none" spc="0" normalizeH="0" baseline="0" noProof="0" dirty="0" smtClean="0">
                <a:ln>
                  <a:noFill/>
                </a:ln>
                <a:solidFill>
                  <a:srgbClr val="4472C4"/>
                </a:solidFill>
                <a:effectLst/>
                <a:uLnTx/>
                <a:uFillTx/>
                <a:latin typeface="Calibri Light" panose="020F0302020204030204"/>
                <a:ea typeface="+mn-ea"/>
                <a:cs typeface="Tahoma"/>
              </a:rPr>
              <a:t>Tyler Technologies</a:t>
            </a:r>
            <a:endParaRPr kumimoji="0" lang="en-US" sz="800" b="0" i="0" u="none" strike="noStrike" kern="1200" cap="none" spc="0" normalizeH="0" baseline="0" noProof="0" dirty="0">
              <a:ln>
                <a:noFill/>
              </a:ln>
              <a:solidFill>
                <a:srgbClr val="4472C4"/>
              </a:solidFill>
              <a:effectLst/>
              <a:uLnTx/>
              <a:uFillTx/>
              <a:latin typeface="Calibri Light" panose="020F0302020204030204"/>
              <a:ea typeface="+mn-ea"/>
              <a:cs typeface="Tahoma"/>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0431" y="-1410789"/>
            <a:ext cx="5099684" cy="5143499"/>
          </a:xfrm>
          <a:prstGeom prst="rect">
            <a:avLst/>
          </a:prstGeom>
        </p:spPr>
      </p:pic>
      <p:sp>
        <p:nvSpPr>
          <p:cNvPr id="9" name="Title 1"/>
          <p:cNvSpPr>
            <a:spLocks noGrp="1"/>
          </p:cNvSpPr>
          <p:nvPr>
            <p:ph type="ctrTitle" hasCustomPrompt="1"/>
          </p:nvPr>
        </p:nvSpPr>
        <p:spPr>
          <a:xfrm>
            <a:off x="715163" y="1451934"/>
            <a:ext cx="6425214" cy="857250"/>
          </a:xfrm>
          <a:prstGeom prst="rect">
            <a:avLst/>
          </a:prstGeom>
        </p:spPr>
        <p:txBody>
          <a:bodyPr lIns="0" tIns="0" rIns="0" bIns="0" anchor="ctr" anchorCtr="0">
            <a:normAutofit/>
          </a:bodyPr>
          <a:lstStyle>
            <a:lvl1pPr marL="0" indent="0" algn="l" defTabSz="457200" rtl="0" eaLnBrk="1" latinLnBrk="0" hangingPunct="1">
              <a:spcBef>
                <a:spcPct val="0"/>
              </a:spcBef>
              <a:buNone/>
              <a:defRPr lang="en-US" sz="2400" b="1" kern="1200" dirty="0">
                <a:solidFill>
                  <a:schemeClr val="tx2"/>
                </a:solidFill>
                <a:latin typeface="+mn-lt"/>
                <a:ea typeface="+mj-ea"/>
                <a:cs typeface="Tahoma" pitchFamily="34" charset="0"/>
              </a:defRPr>
            </a:lvl1pPr>
          </a:lstStyle>
          <a:p>
            <a:r>
              <a:rPr lang="en-US" dirty="0"/>
              <a:t>Title Goes Here</a:t>
            </a:r>
          </a:p>
        </p:txBody>
      </p:sp>
      <p:sp>
        <p:nvSpPr>
          <p:cNvPr id="10" name="Subtitle 2"/>
          <p:cNvSpPr>
            <a:spLocks noGrp="1"/>
          </p:cNvSpPr>
          <p:nvPr>
            <p:ph type="subTitle" idx="1" hasCustomPrompt="1"/>
          </p:nvPr>
        </p:nvSpPr>
        <p:spPr bwMode="blackGray">
          <a:xfrm>
            <a:off x="715163" y="2388067"/>
            <a:ext cx="6400800" cy="621410"/>
          </a:xfrm>
          <a:prstGeom prst="rect">
            <a:avLst/>
          </a:prstGeom>
        </p:spPr>
        <p:txBody>
          <a:bodyPr lIns="0" tIns="0" rIns="0" bIns="0" anchor="t" anchorCtr="0">
            <a:normAutofit/>
          </a:bodyPr>
          <a:lstStyle>
            <a:lvl1pPr marL="0" marR="0" indent="0" algn="l" defTabSz="457200" rtl="0" eaLnBrk="1" fontAlgn="auto" latinLnBrk="0" hangingPunct="1">
              <a:lnSpc>
                <a:spcPct val="100000"/>
              </a:lnSpc>
              <a:spcBef>
                <a:spcPts val="1200"/>
              </a:spcBef>
              <a:spcAft>
                <a:spcPts val="0"/>
              </a:spcAft>
              <a:buClr>
                <a:schemeClr val="accent3"/>
              </a:buClr>
              <a:buSzTx/>
              <a:buFont typeface="Arial"/>
              <a:buNone/>
              <a:tabLst/>
              <a:defRPr lang="en-US" sz="1400" kern="1200" baseline="0" dirty="0" smtClean="0">
                <a:solidFill>
                  <a:schemeClr val="tx2"/>
                </a:solidFill>
                <a:latin typeface="+mj-lt"/>
                <a:ea typeface="+mn-e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Title - Date</a:t>
            </a:r>
          </a:p>
        </p:txBody>
      </p:sp>
    </p:spTree>
    <p:extLst>
      <p:ext uri="{BB962C8B-B14F-4D97-AF65-F5344CB8AC3E}">
        <p14:creationId xmlns:p14="http://schemas.microsoft.com/office/powerpoint/2010/main" val="2318462768"/>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95610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9721-1EE5-374B-AE64-65A5608F762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D7E4CCF-2807-0F4D-B573-C7552F780C3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74209E-8245-4F4E-AE99-8D6FC59C25FA}"/>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5" name="Footer Placeholder 4">
            <a:extLst>
              <a:ext uri="{FF2B5EF4-FFF2-40B4-BE49-F238E27FC236}">
                <a16:creationId xmlns:a16="http://schemas.microsoft.com/office/drawing/2014/main" id="{FDDE2AEE-008C-694B-8DFB-2F74FEFBA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FA451-68B3-C643-97D7-933ABDD22EAB}"/>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267354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 Modria col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721068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0233" y="183015"/>
            <a:ext cx="1362502" cy="473834"/>
          </a:xfrm>
          <a:prstGeom prst="rect">
            <a:avLst/>
          </a:prstGeom>
        </p:spPr>
      </p:pic>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8CCA9-96A3-6941-9A8D-78A7F27AF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B3112-263B-1447-AA8D-F869BDC40B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88528-79C1-ED41-9486-C95E89723213}"/>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5" name="Footer Placeholder 4">
            <a:extLst>
              <a:ext uri="{FF2B5EF4-FFF2-40B4-BE49-F238E27FC236}">
                <a16:creationId xmlns:a16="http://schemas.microsoft.com/office/drawing/2014/main" id="{81A55359-7847-194F-9AAC-5E7D31CE4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7A1D6-0AF5-E848-AEA2-6E01266F7083}"/>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31565437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BD10-FB04-974A-909A-6E25BF71F39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966EF68-70F4-CB4F-BF8D-849237EA060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48B4B5-DE76-0049-A092-0214691BFAB7}"/>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5" name="Footer Placeholder 4">
            <a:extLst>
              <a:ext uri="{FF2B5EF4-FFF2-40B4-BE49-F238E27FC236}">
                <a16:creationId xmlns:a16="http://schemas.microsoft.com/office/drawing/2014/main" id="{3A7B1173-6AA8-D141-B330-458D629DB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0A9DF-7291-9C49-B1FE-F3A6CE7A3810}"/>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18253476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C1E21-7789-D540-8FEE-B34E0BA5A6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830EA9-91EF-664E-B442-55C733C6E94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FF0380-2060-DD44-BB02-82117434021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852CA-BDF3-DE4B-AC4E-16C3F089D208}"/>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6" name="Footer Placeholder 5">
            <a:extLst>
              <a:ext uri="{FF2B5EF4-FFF2-40B4-BE49-F238E27FC236}">
                <a16:creationId xmlns:a16="http://schemas.microsoft.com/office/drawing/2014/main" id="{19385573-4FF5-EC40-B44E-75A823862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8EC276-59ED-4D44-8491-0F9CACAA0B34}"/>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19336347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2A7E-76F9-784D-90BB-1D4CF28AD43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438B3-6836-F24F-98D3-F4AF310EF70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ED6367-D443-3C43-BE72-D1E436D2B9E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3787F3-B7BF-9241-9070-C2FE7FA6DE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ECBA4-F79D-7F46-9FF0-678598AAF2D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47D295-3B1E-FC45-9C30-26A30DF897A8}"/>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8" name="Footer Placeholder 7">
            <a:extLst>
              <a:ext uri="{FF2B5EF4-FFF2-40B4-BE49-F238E27FC236}">
                <a16:creationId xmlns:a16="http://schemas.microsoft.com/office/drawing/2014/main" id="{81492866-1727-F142-9D4D-23252B3C83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33660A-1B6E-C842-BEC1-925C046F378F}"/>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17641581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651E-9750-BD41-ADC0-21D962886F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005A89-CF31-B143-8434-D1936BA8B391}"/>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4" name="Footer Placeholder 3">
            <a:extLst>
              <a:ext uri="{FF2B5EF4-FFF2-40B4-BE49-F238E27FC236}">
                <a16:creationId xmlns:a16="http://schemas.microsoft.com/office/drawing/2014/main" id="{8536BD19-FF4B-4049-AD5B-7BD7003992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890000-7E50-0C46-9554-FE7FA244FA3E}"/>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7624106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09F71-C19A-8049-9130-E71CC35858E7}"/>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3" name="Footer Placeholder 2">
            <a:extLst>
              <a:ext uri="{FF2B5EF4-FFF2-40B4-BE49-F238E27FC236}">
                <a16:creationId xmlns:a16="http://schemas.microsoft.com/office/drawing/2014/main" id="{4873F835-3418-EC46-B75A-2F724F23F4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41E41C-CF18-4C42-8A11-62251973B597}"/>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3843869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4058-E86C-7E4B-9440-6B0A5253CC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2809AC-7FE6-804D-B5B7-5260CF7A0DA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25CF63-13C5-1345-9696-B8F803EA381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830A43E-2A38-BC44-B1D7-A24A32C8D017}"/>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6" name="Footer Placeholder 5">
            <a:extLst>
              <a:ext uri="{FF2B5EF4-FFF2-40B4-BE49-F238E27FC236}">
                <a16:creationId xmlns:a16="http://schemas.microsoft.com/office/drawing/2014/main" id="{15D385E5-F04F-C24F-8CBF-C0351FF7B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3D237-AC90-8A44-A6F7-BCAA61653CF8}"/>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1493317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EBF4-6658-A648-9239-F957107B63B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8B438F-4198-D443-B1EC-9D46C1248AB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57EAF4-6A5C-AD49-BDC6-44637B5B27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D5784C7-33B7-B443-B3EF-21CD02E8C3B8}"/>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6" name="Footer Placeholder 5">
            <a:extLst>
              <a:ext uri="{FF2B5EF4-FFF2-40B4-BE49-F238E27FC236}">
                <a16:creationId xmlns:a16="http://schemas.microsoft.com/office/drawing/2014/main" id="{5E9EFCFA-5F63-A242-850D-BD356DBBA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D6B437-21A5-6142-96E2-163C99EE9464}"/>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2629690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D22B-2114-1142-86DF-FA2157528E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817D-6B98-3647-B52B-D5448DF78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88891-9921-4446-9B30-C66F19E9E339}"/>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5" name="Footer Placeholder 4">
            <a:extLst>
              <a:ext uri="{FF2B5EF4-FFF2-40B4-BE49-F238E27FC236}">
                <a16:creationId xmlns:a16="http://schemas.microsoft.com/office/drawing/2014/main" id="{75F7D07C-F662-8E4D-B748-503872D56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E7C5B-1198-6941-ACD8-92AF37A49EB7}"/>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1499821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99D03A-93E4-3641-B3E6-D37FE98E55A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0943F-0E87-3B47-AA18-D03F331D635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75FF6-3C22-3743-B9B3-20744A957559}"/>
              </a:ext>
            </a:extLst>
          </p:cNvPr>
          <p:cNvSpPr>
            <a:spLocks noGrp="1"/>
          </p:cNvSpPr>
          <p:nvPr>
            <p:ph type="dt" sz="half" idx="10"/>
          </p:nvPr>
        </p:nvSpPr>
        <p:spPr/>
        <p:txBody>
          <a:bodyPr/>
          <a:lstStyle/>
          <a:p>
            <a:fld id="{F862B793-67C7-854F-9E2A-DDE8A0271905}" type="datetimeFigureOut">
              <a:rPr lang="en-US" smtClean="0"/>
              <a:t>2/8/2020</a:t>
            </a:fld>
            <a:endParaRPr lang="en-US"/>
          </a:p>
        </p:txBody>
      </p:sp>
      <p:sp>
        <p:nvSpPr>
          <p:cNvPr id="5" name="Footer Placeholder 4">
            <a:extLst>
              <a:ext uri="{FF2B5EF4-FFF2-40B4-BE49-F238E27FC236}">
                <a16:creationId xmlns:a16="http://schemas.microsoft.com/office/drawing/2014/main" id="{0D96E5FF-36BA-2C4B-BE6A-355F62267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4F08E-11BB-7D4E-869D-FBC249262ED3}"/>
              </a:ext>
            </a:extLst>
          </p:cNvPr>
          <p:cNvSpPr>
            <a:spLocks noGrp="1"/>
          </p:cNvSpPr>
          <p:nvPr>
            <p:ph type="sldNum" sz="quarter" idx="12"/>
          </p:nvPr>
        </p:nvSpPr>
        <p:spPr/>
        <p:txBody>
          <a:bodyPr/>
          <a:lstStyle/>
          <a:p>
            <a:fld id="{6A885080-095C-8A48-A60B-8559E3938938}" type="slidenum">
              <a:rPr lang="en-US" smtClean="0"/>
              <a:t>‹#›</a:t>
            </a:fld>
            <a:endParaRPr lang="en-US"/>
          </a:p>
        </p:txBody>
      </p:sp>
    </p:spTree>
    <p:extLst>
      <p:ext uri="{BB962C8B-B14F-4D97-AF65-F5344CB8AC3E}">
        <p14:creationId xmlns:p14="http://schemas.microsoft.com/office/powerpoint/2010/main" val="244079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Lady Justi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8000"/>
            </a:schemeClr>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Tahoma" pitchFamily="34" charset="0"/>
              <a:cs typeface="Tahoma" pitchFamily="34" charset="0"/>
            </a:endParaRPr>
          </a:p>
        </p:txBody>
      </p:sp>
      <p:sp>
        <p:nvSpPr>
          <p:cNvPr id="11" name="Title 4"/>
          <p:cNvSpPr>
            <a:spLocks noGrp="1"/>
          </p:cNvSpPr>
          <p:nvPr>
            <p:ph type="title"/>
          </p:nvPr>
        </p:nvSpPr>
        <p:spPr>
          <a:xfrm>
            <a:off x="273678" y="194968"/>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3" name="Text Placeholder 3"/>
          <p:cNvSpPr>
            <a:spLocks noGrp="1"/>
          </p:cNvSpPr>
          <p:nvPr>
            <p:ph type="body" sz="quarter" idx="10"/>
          </p:nvPr>
        </p:nvSpPr>
        <p:spPr>
          <a:xfrm>
            <a:off x="278805"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13" indent="-285736">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
        <p:nvSpPr>
          <p:cNvPr id="8" name="Text Box 12">
            <a:extLst>
              <a:ext uri="{FF2B5EF4-FFF2-40B4-BE49-F238E27FC236}">
                <a16:creationId xmlns:a16="http://schemas.microsoft.com/office/drawing/2014/main" id="{9CE83D70-4626-4042-99CF-C7D00E1811AE}"/>
              </a:ext>
            </a:extLst>
          </p:cNvPr>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78"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10" name="Text Box 12">
            <a:extLst>
              <a:ext uri="{FF2B5EF4-FFF2-40B4-BE49-F238E27FC236}">
                <a16:creationId xmlns:a16="http://schemas.microsoft.com/office/drawing/2014/main" id="{870358E2-E483-428E-88E6-5067ECA63BAA}"/>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4" name="Picture 3">
            <a:extLst>
              <a:ext uri="{FF2B5EF4-FFF2-40B4-BE49-F238E27FC236}">
                <a16:creationId xmlns:a16="http://schemas.microsoft.com/office/drawing/2014/main" id="{54CEA7F4-A362-44C4-A72E-2230211BCBD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p:spPr>
      </p:pic>
    </p:spTree>
    <p:extLst>
      <p:ext uri="{BB962C8B-B14F-4D97-AF65-F5344CB8AC3E}">
        <p14:creationId xmlns:p14="http://schemas.microsoft.com/office/powerpoint/2010/main" val="308557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Generic Blu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39000"/>
            </a:schemeClr>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Tahoma" pitchFamily="34" charset="0"/>
              <a:cs typeface="Tahoma" pitchFamily="34" charset="0"/>
            </a:endParaRPr>
          </a:p>
        </p:txBody>
      </p:sp>
      <p:sp>
        <p:nvSpPr>
          <p:cNvPr id="5" name="Title 4"/>
          <p:cNvSpPr>
            <a:spLocks noGrp="1"/>
          </p:cNvSpPr>
          <p:nvPr>
            <p:ph type="title"/>
          </p:nvPr>
        </p:nvSpPr>
        <p:spPr>
          <a:xfrm>
            <a:off x="273678" y="194968"/>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sp>
        <p:nvSpPr>
          <p:cNvPr id="10" name="Text Placeholder 3"/>
          <p:cNvSpPr>
            <a:spLocks noGrp="1"/>
          </p:cNvSpPr>
          <p:nvPr>
            <p:ph type="body" sz="quarter" idx="10"/>
          </p:nvPr>
        </p:nvSpPr>
        <p:spPr>
          <a:xfrm>
            <a:off x="278805"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13" indent="-285736">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
        <p:nvSpPr>
          <p:cNvPr id="8" name="Text Box 12">
            <a:extLst>
              <a:ext uri="{FF2B5EF4-FFF2-40B4-BE49-F238E27FC236}">
                <a16:creationId xmlns:a16="http://schemas.microsoft.com/office/drawing/2014/main" id="{73B20BCE-3478-4FC6-AA34-9FDF30FD1EB1}"/>
              </a:ext>
            </a:extLst>
          </p:cNvPr>
          <p:cNvSpPr txBox="1">
            <a:spLocks noChangeArrowheads="1"/>
          </p:cNvSpPr>
          <p:nvPr userDrawn="1"/>
        </p:nvSpPr>
        <p:spPr bwMode="gray">
          <a:xfrm>
            <a:off x="3701991" y="4865205"/>
            <a:ext cx="1713391" cy="225028"/>
          </a:xfrm>
          <a:prstGeom prst="rect">
            <a:avLst/>
          </a:prstGeom>
          <a:noFill/>
          <a:ln w="9525" algn="ctr">
            <a:noFill/>
            <a:miter lim="800000"/>
            <a:headEnd/>
            <a:tailEnd/>
          </a:ln>
          <a:effectLst/>
        </p:spPr>
        <p:txBody>
          <a:bodyPr/>
          <a:lstStyle/>
          <a:p>
            <a:pPr marL="0" marR="0" lvl="0" indent="0" algn="ctr" defTabSz="457178"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11" name="Text Box 12">
            <a:extLst>
              <a:ext uri="{FF2B5EF4-FFF2-40B4-BE49-F238E27FC236}">
                <a16:creationId xmlns:a16="http://schemas.microsoft.com/office/drawing/2014/main" id="{8E63311E-901F-4EB7-8FA3-307529F59939}"/>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3" name="Picture 3">
            <a:extLst>
              <a:ext uri="{FF2B5EF4-FFF2-40B4-BE49-F238E27FC236}">
                <a16:creationId xmlns:a16="http://schemas.microsoft.com/office/drawing/2014/main" id="{B576AE98-44E0-4835-A2D7-587AB3EC085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p:spPr>
      </p:pic>
      <p:pic>
        <p:nvPicPr>
          <p:cNvPr id="14" name="Picture 13">
            <a:extLst>
              <a:ext uri="{FF2B5EF4-FFF2-40B4-BE49-F238E27FC236}">
                <a16:creationId xmlns:a16="http://schemas.microsoft.com/office/drawing/2014/main" id="{DE7D2DF3-9F95-46E5-B16C-43B5AD9E75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9437" y="4609327"/>
            <a:ext cx="1352629" cy="420668"/>
          </a:xfrm>
          <a:prstGeom prst="rect">
            <a:avLst/>
          </a:prstGeom>
        </p:spPr>
      </p:pic>
    </p:spTree>
    <p:extLst>
      <p:ext uri="{BB962C8B-B14F-4D97-AF65-F5344CB8AC3E}">
        <p14:creationId xmlns:p14="http://schemas.microsoft.com/office/powerpoint/2010/main" val="105669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arenting agree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Rectangle 10"/>
          <p:cNvSpPr/>
          <p:nvPr userDrawn="1"/>
        </p:nvSpPr>
        <p:spPr bwMode="auto">
          <a:xfrm>
            <a:off x="0" y="0"/>
            <a:ext cx="9144000" cy="5143500"/>
          </a:xfrm>
          <a:prstGeom prst="rect">
            <a:avLst/>
          </a:prstGeom>
          <a:solidFill>
            <a:schemeClr val="bg1">
              <a:alpha val="47000"/>
            </a:schemeClr>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5" name="Title 4"/>
          <p:cNvSpPr>
            <a:spLocks noGrp="1"/>
          </p:cNvSpPr>
          <p:nvPr>
            <p:ph type="title"/>
          </p:nvPr>
        </p:nvSpPr>
        <p:spPr>
          <a:xfrm>
            <a:off x="273678" y="194968"/>
            <a:ext cx="8564758" cy="536936"/>
          </a:xfrm>
          <a:prstGeom prst="rect">
            <a:avLst/>
          </a:prstGeom>
        </p:spPr>
        <p:txBody>
          <a:bodyPr vert="horz" anchor="ctr"/>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p:spPr>
      </p:pic>
      <p:sp>
        <p:nvSpPr>
          <p:cNvPr id="10" name="Text Placeholder 3"/>
          <p:cNvSpPr>
            <a:spLocks noGrp="1"/>
          </p:cNvSpPr>
          <p:nvPr>
            <p:ph type="body" sz="quarter" idx="10"/>
          </p:nvPr>
        </p:nvSpPr>
        <p:spPr>
          <a:xfrm>
            <a:off x="278804" y="818009"/>
            <a:ext cx="8552291" cy="3550065"/>
          </a:xfrm>
          <a:prstGeom prst="rect">
            <a:avLst/>
          </a:prstGeom>
        </p:spPr>
        <p:txBody>
          <a:bodyPr vert="horz"/>
          <a:lstStyle>
            <a:lvl1pPr marL="0" indent="0">
              <a:lnSpc>
                <a:spcPct val="100000"/>
              </a:lnSpc>
              <a:spcAft>
                <a:spcPts val="600"/>
              </a:spcAft>
              <a:buClr>
                <a:srgbClr val="8F9B49"/>
              </a:buClr>
              <a:buFont typeface="Arial" charset="0"/>
              <a:buNone/>
              <a:defRPr sz="1800">
                <a:solidFill>
                  <a:schemeClr val="tx1">
                    <a:lumMod val="75000"/>
                    <a:lumOff val="25000"/>
                  </a:schemeClr>
                </a:solidFill>
                <a:latin typeface="Tahoma"/>
                <a:cs typeface="Tahoma"/>
              </a:defRPr>
            </a:lvl1pPr>
            <a:lvl2pPr marL="742931" indent="-285743">
              <a:lnSpc>
                <a:spcPct val="100000"/>
              </a:lnSpc>
              <a:spcAft>
                <a:spcPts val="600"/>
              </a:spcAft>
              <a:buClr>
                <a:srgbClr val="8F9B49"/>
              </a:buClr>
              <a:buFont typeface="Arial" charset="0"/>
              <a:buChar char="•"/>
              <a:defRPr sz="1600">
                <a:solidFill>
                  <a:schemeClr val="tx1">
                    <a:lumMod val="75000"/>
                    <a:lumOff val="2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6731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MAGE - Tyler Block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Rectangle 5"/>
          <p:cNvSpPr/>
          <p:nvPr userDrawn="1"/>
        </p:nvSpPr>
        <p:spPr bwMode="auto">
          <a:xfrm>
            <a:off x="0" y="0"/>
            <a:ext cx="9144000" cy="5143500"/>
          </a:xfrm>
          <a:prstGeom prst="rect">
            <a:avLst/>
          </a:prstGeom>
          <a:solidFill>
            <a:schemeClr val="bg1">
              <a:alpha val="41000"/>
            </a:schemeClr>
          </a:solidFill>
          <a:ln w="6350" cap="sq" algn="ctr">
            <a:noFill/>
            <a:miter lim="800000"/>
            <a:headEnd/>
            <a:tailEnd/>
          </a:ln>
          <a:effectLst/>
        </p:spPr>
        <p:txBody>
          <a:bodyPr wrap="none" rtlCol="0" anchor="ctr"/>
          <a:lstStyle/>
          <a:p>
            <a:pPr algn="ctr"/>
            <a:endParaRPr lang="en-US" sz="1800" dirty="0">
              <a:solidFill>
                <a:schemeClr val="tx1">
                  <a:lumMod val="75000"/>
                  <a:lumOff val="25000"/>
                </a:schemeClr>
              </a:solidFill>
              <a:latin typeface="Tahoma" pitchFamily="34" charset="0"/>
              <a:cs typeface="Tahoma" pitchFamily="34" charset="0"/>
            </a:endParaRPr>
          </a:p>
        </p:txBody>
      </p:sp>
      <p:sp>
        <p:nvSpPr>
          <p:cNvPr id="9" name="Text Box 12"/>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2"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9437" y="4609327"/>
            <a:ext cx="1352629" cy="420668"/>
          </a:xfrm>
          <a:prstGeom prst="rect">
            <a:avLst/>
          </a:prstGeom>
        </p:spPr>
      </p:pic>
      <p:sp>
        <p:nvSpPr>
          <p:cNvPr id="15" name="Text Placeholder 3"/>
          <p:cNvSpPr>
            <a:spLocks noGrp="1"/>
          </p:cNvSpPr>
          <p:nvPr>
            <p:ph type="body" sz="quarter" idx="10"/>
          </p:nvPr>
        </p:nvSpPr>
        <p:spPr>
          <a:xfrm>
            <a:off x="444138"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189" indent="-182876"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16" name="Title 4"/>
          <p:cNvSpPr>
            <a:spLocks noGrp="1"/>
          </p:cNvSpPr>
          <p:nvPr>
            <p:ph type="title"/>
          </p:nvPr>
        </p:nvSpPr>
        <p:spPr>
          <a:xfrm>
            <a:off x="289622" y="194968"/>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08713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 - Top Title">
    <p:spTree>
      <p:nvGrpSpPr>
        <p:cNvPr id="1" name=""/>
        <p:cNvGrpSpPr/>
        <p:nvPr/>
      </p:nvGrpSpPr>
      <p:grpSpPr>
        <a:xfrm>
          <a:off x="0" y="0"/>
          <a:ext cx="0" cy="0"/>
          <a:chOff x="0" y="0"/>
          <a:chExt cx="0" cy="0"/>
        </a:xfrm>
      </p:grpSpPr>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2018</a:t>
            </a:r>
          </a:p>
        </p:txBody>
      </p:sp>
      <p:sp>
        <p:nvSpPr>
          <p:cNvPr id="4" name="Text Placeholder 3"/>
          <p:cNvSpPr>
            <a:spLocks noGrp="1"/>
          </p:cNvSpPr>
          <p:nvPr>
            <p:ph type="body" sz="quarter" idx="10"/>
          </p:nvPr>
        </p:nvSpPr>
        <p:spPr>
          <a:xfrm>
            <a:off x="444137" y="818009"/>
            <a:ext cx="8386957" cy="3550065"/>
          </a:xfrm>
          <a:prstGeom prst="rect">
            <a:avLst/>
          </a:prstGeom>
        </p:spPr>
        <p:txBody>
          <a:bodyPr vert="horz" anchor="ctr"/>
          <a:lstStyle>
            <a:lvl1pPr marL="0" indent="0" algn="l">
              <a:lnSpc>
                <a:spcPct val="100000"/>
              </a:lnSpc>
              <a:spcBef>
                <a:spcPts val="0"/>
              </a:spcBef>
              <a:spcAft>
                <a:spcPts val="1200"/>
              </a:spcAft>
              <a:buClr>
                <a:srgbClr val="8F9B49"/>
              </a:buClr>
              <a:buFont typeface="Arial" charset="0"/>
              <a:buNone/>
              <a:defRPr sz="1800">
                <a:solidFill>
                  <a:schemeClr val="tx1">
                    <a:lumMod val="65000"/>
                    <a:lumOff val="35000"/>
                  </a:schemeClr>
                </a:solidFill>
                <a:latin typeface="Tahoma"/>
                <a:cs typeface="Tahoma"/>
              </a:defRPr>
            </a:lvl1pPr>
            <a:lvl2pPr marL="457200" indent="-182880" algn="l">
              <a:lnSpc>
                <a:spcPct val="100000"/>
              </a:lnSpc>
              <a:spcBef>
                <a:spcPts val="0"/>
              </a:spcBef>
              <a:spcAft>
                <a:spcPts val="1200"/>
              </a:spcAft>
              <a:buClr>
                <a:schemeClr val="tx1">
                  <a:lumMod val="75000"/>
                  <a:lumOff val="25000"/>
                </a:schemeClr>
              </a:buClr>
              <a:buFont typeface="Arial" charset="0"/>
              <a:buChar char="•"/>
              <a:defRPr sz="1600">
                <a:solidFill>
                  <a:schemeClr val="tx1">
                    <a:lumMod val="65000"/>
                    <a:lumOff val="35000"/>
                  </a:schemeClr>
                </a:solidFill>
                <a:latin typeface="Tahoma"/>
                <a:cs typeface="Tahoma"/>
              </a:defRPr>
            </a:lvl2pPr>
            <a:lvl3pPr>
              <a:lnSpc>
                <a:spcPct val="100000"/>
              </a:lnSpc>
              <a:buClr>
                <a:srgbClr val="8F9B49"/>
              </a:buClr>
              <a:defRPr sz="1400">
                <a:solidFill>
                  <a:schemeClr val="tx1">
                    <a:lumMod val="75000"/>
                    <a:lumOff val="25000"/>
                  </a:schemeClr>
                </a:solidFill>
                <a:latin typeface="Tahoma"/>
                <a:cs typeface="Tahoma"/>
              </a:defRPr>
            </a:lvl3pPr>
            <a:lvl4pPr>
              <a:lnSpc>
                <a:spcPct val="100000"/>
              </a:lnSpc>
              <a:buClr>
                <a:srgbClr val="8F9B49"/>
              </a:buClr>
              <a:defRPr sz="1200">
                <a:solidFill>
                  <a:schemeClr val="tx1">
                    <a:lumMod val="75000"/>
                    <a:lumOff val="25000"/>
                  </a:schemeClr>
                </a:solidFill>
                <a:latin typeface="Tahoma"/>
                <a:cs typeface="Tahoma"/>
              </a:defRPr>
            </a:lvl4pPr>
            <a:lvl5pPr>
              <a:lnSpc>
                <a:spcPct val="100000"/>
              </a:lnSpc>
              <a:buClr>
                <a:srgbClr val="8F9B49"/>
              </a:buClr>
              <a:defRPr sz="1200">
                <a:solidFill>
                  <a:schemeClr val="tx1">
                    <a:lumMod val="75000"/>
                    <a:lumOff val="25000"/>
                  </a:schemeClr>
                </a:solidFill>
                <a:latin typeface="Tahoma"/>
                <a:cs typeface="Tahoma"/>
              </a:defRPr>
            </a:lvl5pPr>
          </a:lstStyle>
          <a:p>
            <a:pPr lvl="0"/>
            <a:r>
              <a:rPr lang="en-US" dirty="0"/>
              <a:t>Click to edit Master text styles</a:t>
            </a:r>
          </a:p>
          <a:p>
            <a:pPr lvl="1"/>
            <a:r>
              <a:rPr lang="en-US" dirty="0"/>
              <a:t>Second level</a:t>
            </a:r>
          </a:p>
        </p:txBody>
      </p:sp>
      <p:sp>
        <p:nvSpPr>
          <p:cNvPr id="5"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346500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4386335"/>
            <a:ext cx="9144000" cy="757165"/>
          </a:xfrm>
          <a:prstGeom prst="rect">
            <a:avLst/>
          </a:prstGeom>
        </p:spPr>
      </p:pic>
      <p:sp>
        <p:nvSpPr>
          <p:cNvPr id="9"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2"/>
                </a:solidFill>
                <a:effectLst/>
                <a:uLnTx/>
                <a:uFillTx/>
                <a:latin typeface="Tahoma"/>
                <a:ea typeface="+mn-ea"/>
                <a:cs typeface="Tahoma"/>
              </a:rPr>
              <a:t>© Tyler Technologies 2017</a:t>
            </a:r>
          </a:p>
        </p:txBody>
      </p:sp>
      <p:sp>
        <p:nvSpPr>
          <p:cNvPr id="11" name="Rectangle 5"/>
          <p:cNvSpPr txBox="1">
            <a:spLocks noChangeArrowheads="1"/>
          </p:cNvSpPr>
          <p:nvPr userDrawn="1"/>
        </p:nvSpPr>
        <p:spPr bwMode="gray">
          <a:xfrm>
            <a:off x="369939" y="4856850"/>
            <a:ext cx="803275" cy="1678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defRPr sz="1000">
                <a:solidFill>
                  <a:schemeClr val="tx2"/>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C78AFB4-C6FC-46C2-866E-1D035D18C516}" type="slidenum">
              <a:rPr kumimoji="0" lang="en-US" sz="700" b="0" i="0" u="none" strike="noStrike" kern="1200" cap="none" spc="0" normalizeH="0" baseline="0" noProof="0" smtClean="0">
                <a:ln>
                  <a:noFill/>
                </a:ln>
                <a:solidFill>
                  <a:schemeClr val="tx2"/>
                </a:solidFill>
                <a:effectLst/>
                <a:uLnTx/>
                <a:uFillTx/>
                <a:latin typeface="Tahoma"/>
                <a:ea typeface="+mn-ea"/>
                <a:cs typeface="Tahom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700" b="0" i="0" u="none" strike="noStrike" kern="1200" cap="none" spc="0" normalizeH="0" baseline="0" noProof="0" dirty="0">
              <a:ln>
                <a:noFill/>
              </a:ln>
              <a:solidFill>
                <a:schemeClr val="tx2"/>
              </a:solidFill>
              <a:effectLst/>
              <a:uLnTx/>
              <a:uFillTx/>
              <a:latin typeface="Tahoma"/>
              <a:ea typeface="+mn-ea"/>
              <a:cs typeface="Tahoma"/>
            </a:endParaRPr>
          </a:p>
        </p:txBody>
      </p:sp>
      <p:sp>
        <p:nvSpPr>
          <p:cNvPr id="4" name="Text Placeholder 3"/>
          <p:cNvSpPr>
            <a:spLocks noGrp="1"/>
          </p:cNvSpPr>
          <p:nvPr>
            <p:ph type="body" sz="quarter" idx="10"/>
          </p:nvPr>
        </p:nvSpPr>
        <p:spPr>
          <a:xfrm>
            <a:off x="278803" y="818009"/>
            <a:ext cx="8552291" cy="3550065"/>
          </a:xfrm>
          <a:prstGeom prst="rect">
            <a:avLst/>
          </a:prstGeom>
        </p:spPr>
        <p:txBody>
          <a:bodyPr vert="horz"/>
          <a:lstStyle>
            <a:lvl1pPr>
              <a:buClr>
                <a:srgbClr val="8F9B49"/>
              </a:buClr>
              <a:defRPr sz="1800">
                <a:solidFill>
                  <a:schemeClr val="tx1">
                    <a:lumMod val="75000"/>
                    <a:lumOff val="25000"/>
                  </a:schemeClr>
                </a:solidFill>
                <a:latin typeface="Tahoma"/>
                <a:cs typeface="Tahoma"/>
              </a:defRPr>
            </a:lvl1pPr>
            <a:lvl2pPr>
              <a:buClr>
                <a:srgbClr val="8F9B49"/>
              </a:buClr>
              <a:defRPr sz="1600">
                <a:solidFill>
                  <a:schemeClr val="tx1">
                    <a:lumMod val="75000"/>
                    <a:lumOff val="25000"/>
                  </a:schemeClr>
                </a:solidFill>
                <a:latin typeface="Tahoma"/>
                <a:cs typeface="Tahoma"/>
              </a:defRPr>
            </a:lvl2pPr>
            <a:lvl3pPr>
              <a:buClr>
                <a:srgbClr val="8F9B49"/>
              </a:buClr>
              <a:defRPr sz="1400">
                <a:solidFill>
                  <a:schemeClr val="tx1">
                    <a:lumMod val="75000"/>
                    <a:lumOff val="25000"/>
                  </a:schemeClr>
                </a:solidFill>
                <a:latin typeface="Tahoma"/>
                <a:cs typeface="Tahoma"/>
              </a:defRPr>
            </a:lvl3pPr>
            <a:lvl4pPr>
              <a:buClr>
                <a:srgbClr val="8F9B49"/>
              </a:buClr>
              <a:defRPr sz="1200">
                <a:solidFill>
                  <a:schemeClr val="tx1">
                    <a:lumMod val="75000"/>
                    <a:lumOff val="25000"/>
                  </a:schemeClr>
                </a:solidFill>
                <a:latin typeface="Tahoma"/>
                <a:cs typeface="Tahoma"/>
              </a:defRPr>
            </a:lvl4pPr>
            <a:lvl5pPr>
              <a:buClr>
                <a:srgbClr val="8F9B49"/>
              </a:buClr>
              <a:defRPr sz="1200">
                <a:solidFill>
                  <a:schemeClr val="tx1">
                    <a:lumMod val="75000"/>
                    <a:lumOff val="2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273677" y="194967"/>
            <a:ext cx="8557417" cy="536936"/>
          </a:xfrm>
          <a:prstGeom prst="rect">
            <a:avLst/>
          </a:prstGeom>
        </p:spPr>
        <p:txBody>
          <a:bodyPr vert="horz"/>
          <a:lstStyle>
            <a:lvl1pPr algn="l">
              <a:defRPr sz="2400" b="1">
                <a:solidFill>
                  <a:schemeClr val="tx2"/>
                </a:solidFill>
                <a:latin typeface="Tahoma"/>
                <a:cs typeface="Tahoma"/>
              </a:defRPr>
            </a:lvl1pPr>
          </a:lstStyle>
          <a:p>
            <a:r>
              <a:rPr lang="en-US"/>
              <a:t>Click to edit Master title style</a:t>
            </a:r>
            <a:endParaRPr lang="en-US" dirty="0"/>
          </a:p>
        </p:txBody>
      </p:sp>
      <p:pic>
        <p:nvPicPr>
          <p:cNvPr id="12" name="Picture 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098773" y="4689290"/>
            <a:ext cx="881688" cy="304384"/>
          </a:xfrm>
          <a:prstGeom prst="rect">
            <a:avLst/>
          </a:prstGeom>
          <a:noFill/>
        </p:spPr>
      </p:pic>
    </p:spTree>
    <p:extLst>
      <p:ext uri="{BB962C8B-B14F-4D97-AF65-F5344CB8AC3E}">
        <p14:creationId xmlns:p14="http://schemas.microsoft.com/office/powerpoint/2010/main" val="14319646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 Connect 2019 Mesh">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4" name="Rectangle 13"/>
          <p:cNvSpPr/>
          <p:nvPr userDrawn="1"/>
        </p:nvSpPr>
        <p:spPr bwMode="auto">
          <a:xfrm>
            <a:off x="0" y="3392557"/>
            <a:ext cx="9144000" cy="909982"/>
          </a:xfrm>
          <a:prstGeom prst="rect">
            <a:avLst/>
          </a:prstGeom>
          <a:solidFill>
            <a:srgbClr val="002840">
              <a:alpha val="81000"/>
            </a:srgb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
        <p:nvSpPr>
          <p:cNvPr id="5" name="Title 1"/>
          <p:cNvSpPr>
            <a:spLocks noGrp="1"/>
          </p:cNvSpPr>
          <p:nvPr>
            <p:ph type="ctrTitle" hasCustomPrompt="1"/>
          </p:nvPr>
        </p:nvSpPr>
        <p:spPr>
          <a:xfrm>
            <a:off x="257992" y="3528245"/>
            <a:ext cx="8628016" cy="615065"/>
          </a:xfrm>
          <a:prstGeom prst="rect">
            <a:avLst/>
          </a:prstGeom>
        </p:spPr>
        <p:txBody>
          <a:bodyPr lIns="0" tIns="0" rIns="0" bIns="0" anchor="ctr" anchorCtr="0">
            <a:noAutofit/>
          </a:bodyPr>
          <a:lstStyle>
            <a:lvl1pPr marL="0" indent="0" algn="ctr" defTabSz="457200" rtl="0" eaLnBrk="1" latinLnBrk="0" hangingPunct="1">
              <a:spcBef>
                <a:spcPct val="0"/>
              </a:spcBef>
              <a:buNone/>
              <a:defRPr lang="en-US" sz="3200" b="1" kern="1200" baseline="0" dirty="0">
                <a:solidFill>
                  <a:schemeClr val="bg1"/>
                </a:solidFill>
                <a:effectLst>
                  <a:outerShdw blurRad="254000" dist="152400" dir="2700000" algn="tl" rotWithShape="0">
                    <a:prstClr val="black">
                      <a:alpha val="8000"/>
                    </a:prstClr>
                  </a:outerShdw>
                </a:effectLst>
                <a:latin typeface="Tahoma" pitchFamily="34" charset="0"/>
                <a:ea typeface="+mj-ea"/>
                <a:cs typeface="Tahoma" pitchFamily="34" charset="0"/>
              </a:defRPr>
            </a:lvl1pPr>
          </a:lstStyle>
          <a:p>
            <a:r>
              <a:rPr lang="en-US" dirty="0"/>
              <a:t>Title</a:t>
            </a:r>
          </a:p>
        </p:txBody>
      </p:sp>
      <p:sp>
        <p:nvSpPr>
          <p:cNvPr id="11" name="Text Box 12"/>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Tahoma"/>
                <a:ea typeface="+mn-ea"/>
                <a:cs typeface="Tahoma"/>
              </a:rPr>
              <a:t>© Tyler </a:t>
            </a:r>
            <a:r>
              <a:rPr kumimoji="0" lang="en-US" sz="700" b="0" i="0" u="none" strike="noStrike" kern="1200" cap="none" spc="0" normalizeH="0" baseline="0" noProof="0">
                <a:ln>
                  <a:noFill/>
                </a:ln>
                <a:solidFill>
                  <a:schemeClr val="tx1"/>
                </a:solidFill>
                <a:effectLst/>
                <a:uLnTx/>
                <a:uFillTx/>
                <a:latin typeface="Tahoma"/>
                <a:ea typeface="+mn-ea"/>
                <a:cs typeface="Tahoma"/>
              </a:rPr>
              <a:t>Technologies 2019</a:t>
            </a:r>
            <a:endParaRPr kumimoji="0" lang="en-US" sz="700" b="0" i="0" u="none" strike="noStrike" kern="1200" cap="none" spc="0" normalizeH="0" baseline="0" noProof="0" dirty="0">
              <a:ln>
                <a:noFill/>
              </a:ln>
              <a:solidFill>
                <a:schemeClr val="tx1"/>
              </a:solidFill>
              <a:effectLst/>
              <a:uLnTx/>
              <a:uFillTx/>
              <a:latin typeface="Tahoma"/>
              <a:ea typeface="+mn-ea"/>
              <a:cs typeface="Tahoma"/>
            </a:endParaRPr>
          </a:p>
        </p:txBody>
      </p:sp>
      <p:pic>
        <p:nvPicPr>
          <p:cNvPr id="12" name="Picture 3"/>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15055" y="269648"/>
            <a:ext cx="4513891" cy="1403818"/>
          </a:xfrm>
          <a:prstGeom prst="rect">
            <a:avLst/>
          </a:prstGeom>
        </p:spPr>
      </p:pic>
    </p:spTree>
    <p:extLst>
      <p:ext uri="{BB962C8B-B14F-4D97-AF65-F5344CB8AC3E}">
        <p14:creationId xmlns:p14="http://schemas.microsoft.com/office/powerpoint/2010/main" val="135401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4" descr="Image result for The Old Operating Theatre Museum surgery -site:pinterest.*">
            <a:extLst>
              <a:ext uri="{FF2B5EF4-FFF2-40B4-BE49-F238E27FC236}">
                <a16:creationId xmlns:a16="http://schemas.microsoft.com/office/drawing/2014/main" id="{848C906C-3A32-4F61-9924-41E676934365}"/>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4714875" cy="5143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Image result for robot surgeon  -site:pinterest.*">
            <a:extLst>
              <a:ext uri="{FF2B5EF4-FFF2-40B4-BE49-F238E27FC236}">
                <a16:creationId xmlns:a16="http://schemas.microsoft.com/office/drawing/2014/main" id="{CFFFE2A1-D7C9-4AEB-A3B8-C1B08F227125}"/>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571998" y="0"/>
            <a:ext cx="4572002" cy="51435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 Box 12">
            <a:extLst>
              <a:ext uri="{FF2B5EF4-FFF2-40B4-BE49-F238E27FC236}">
                <a16:creationId xmlns:a16="http://schemas.microsoft.com/office/drawing/2014/main" id="{51D3FD51-ACD5-480E-9C4E-A5CAE741F24B}"/>
              </a:ext>
            </a:extLst>
          </p:cNvPr>
          <p:cNvSpPr txBox="1">
            <a:spLocks noChangeArrowheads="1"/>
          </p:cNvSpPr>
          <p:nvPr userDrawn="1"/>
        </p:nvSpPr>
        <p:spPr bwMode="gray">
          <a:xfrm>
            <a:off x="3701991" y="4915323"/>
            <a:ext cx="1766935" cy="232060"/>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6" name="Picture 5">
            <a:extLst>
              <a:ext uri="{FF2B5EF4-FFF2-40B4-BE49-F238E27FC236}">
                <a16:creationId xmlns:a16="http://schemas.microsoft.com/office/drawing/2014/main" id="{A67C1CD5-AE24-42BF-A810-CABED04F3F48}"/>
              </a:ext>
            </a:extLst>
          </p:cNvPr>
          <p:cNvPicPr>
            <a:picLocks noChangeAspect="1" noChangeArrowheads="1"/>
          </p:cNvPicPr>
          <p:nvPr userDrawn="1"/>
        </p:nvPicPr>
        <p:blipFill>
          <a:blip r:embed="rId4" cstate="screen">
            <a:biLevel thresh="25000"/>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a:effectLst/>
        </p:spPr>
      </p:pic>
      <p:sp>
        <p:nvSpPr>
          <p:cNvPr id="8" name="Rectangle 7">
            <a:extLst>
              <a:ext uri="{FF2B5EF4-FFF2-40B4-BE49-F238E27FC236}">
                <a16:creationId xmlns:a16="http://schemas.microsoft.com/office/drawing/2014/main" id="{4D54F75C-C7A4-4E4F-AF45-B1A4EF60F680}"/>
              </a:ext>
            </a:extLst>
          </p:cNvPr>
          <p:cNvSpPr/>
          <p:nvPr userDrawn="1"/>
        </p:nvSpPr>
        <p:spPr bwMode="auto">
          <a:xfrm>
            <a:off x="-2" y="0"/>
            <a:ext cx="9144000" cy="5143500"/>
          </a:xfrm>
          <a:prstGeom prst="rect">
            <a:avLst/>
          </a:prstGeom>
          <a:solidFill>
            <a:schemeClr val="accent5">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Tree>
    <p:extLst>
      <p:ext uri="{BB962C8B-B14F-4D97-AF65-F5344CB8AC3E}">
        <p14:creationId xmlns:p14="http://schemas.microsoft.com/office/powerpoint/2010/main" val="243523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146" name="Picture 2" descr="Image result for law court vintage -site:pinterest.*">
            <a:extLst>
              <a:ext uri="{FF2B5EF4-FFF2-40B4-BE49-F238E27FC236}">
                <a16:creationId xmlns:a16="http://schemas.microsoft.com/office/drawing/2014/main" id="{60838BF5-7BE1-47A5-9CD5-DCF6E24127BD}"/>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 y="0"/>
            <a:ext cx="457200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standing in a room&#10;&#10;Description generated with very high confidence">
            <a:extLst>
              <a:ext uri="{FF2B5EF4-FFF2-40B4-BE49-F238E27FC236}">
                <a16:creationId xmlns:a16="http://schemas.microsoft.com/office/drawing/2014/main" id="{CCD5BF5C-0DF0-4524-84B4-C45A87B852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1998" y="0"/>
            <a:ext cx="4572002" cy="5143500"/>
          </a:xfrm>
          <a:prstGeom prst="rect">
            <a:avLst/>
          </a:prstGeom>
        </p:spPr>
      </p:pic>
      <p:sp>
        <p:nvSpPr>
          <p:cNvPr id="5" name="Text Box 12">
            <a:extLst>
              <a:ext uri="{FF2B5EF4-FFF2-40B4-BE49-F238E27FC236}">
                <a16:creationId xmlns:a16="http://schemas.microsoft.com/office/drawing/2014/main" id="{51D3FD51-ACD5-480E-9C4E-A5CAE741F24B}"/>
              </a:ext>
            </a:extLst>
          </p:cNvPr>
          <p:cNvSpPr txBox="1">
            <a:spLocks noChangeArrowheads="1"/>
          </p:cNvSpPr>
          <p:nvPr userDrawn="1"/>
        </p:nvSpPr>
        <p:spPr bwMode="gray">
          <a:xfrm>
            <a:off x="3701991" y="4915323"/>
            <a:ext cx="1766935" cy="232060"/>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6" name="Picture 5">
            <a:extLst>
              <a:ext uri="{FF2B5EF4-FFF2-40B4-BE49-F238E27FC236}">
                <a16:creationId xmlns:a16="http://schemas.microsoft.com/office/drawing/2014/main" id="{A67C1CD5-AE24-42BF-A810-CABED04F3F48}"/>
              </a:ext>
            </a:extLst>
          </p:cNvPr>
          <p:cNvPicPr>
            <a:picLocks noChangeAspect="1" noChangeArrowheads="1"/>
          </p:cNvPicPr>
          <p:nvPr userDrawn="1"/>
        </p:nvPicPr>
        <p:blipFill>
          <a:blip r:embed="rId4" cstate="screen">
            <a:biLevel thresh="25000"/>
            <a:extLst>
              <a:ext uri="{28A0092B-C50C-407E-A947-70E740481C1C}">
                <a14:useLocalDpi xmlns:a14="http://schemas.microsoft.com/office/drawing/2010/main"/>
              </a:ext>
            </a:extLst>
          </a:blip>
          <a:stretch>
            <a:fillRect/>
          </a:stretch>
        </p:blipFill>
        <p:spPr bwMode="auto">
          <a:xfrm>
            <a:off x="8098773" y="4689291"/>
            <a:ext cx="881688" cy="304384"/>
          </a:xfrm>
          <a:prstGeom prst="rect">
            <a:avLst/>
          </a:prstGeom>
          <a:noFill/>
          <a:effectLst/>
        </p:spPr>
      </p:pic>
      <p:sp>
        <p:nvSpPr>
          <p:cNvPr id="8" name="Rectangle 7">
            <a:extLst>
              <a:ext uri="{FF2B5EF4-FFF2-40B4-BE49-F238E27FC236}">
                <a16:creationId xmlns:a16="http://schemas.microsoft.com/office/drawing/2014/main" id="{4D54F75C-C7A4-4E4F-AF45-B1A4EF60F680}"/>
              </a:ext>
            </a:extLst>
          </p:cNvPr>
          <p:cNvSpPr/>
          <p:nvPr userDrawn="1"/>
        </p:nvSpPr>
        <p:spPr bwMode="auto">
          <a:xfrm>
            <a:off x="-4" y="0"/>
            <a:ext cx="9144000" cy="5143500"/>
          </a:xfrm>
          <a:prstGeom prst="rect">
            <a:avLst/>
          </a:prstGeom>
          <a:solidFill>
            <a:schemeClr val="accent5">
              <a:alpha val="15000"/>
            </a:schemeClr>
          </a:solidFill>
          <a:ln w="6350" cap="sq" algn="ctr">
            <a:noFill/>
            <a:miter lim="800000"/>
            <a:headEnd/>
            <a:tailEnd/>
          </a:ln>
          <a:effectLst/>
        </p:spPr>
        <p:txBody>
          <a:bodyPr wrap="none" rtlCol="0" anchor="ctr"/>
          <a:lstStyle/>
          <a:p>
            <a:pPr algn="ctr"/>
            <a:endParaRPr lang="en-US" dirty="0">
              <a:solidFill>
                <a:schemeClr val="tx1">
                  <a:lumMod val="75000"/>
                  <a:lumOff val="25000"/>
                </a:schemeClr>
              </a:solidFill>
              <a:latin typeface="Tahoma" pitchFamily="34" charset="0"/>
              <a:cs typeface="Tahoma" pitchFamily="34" charset="0"/>
            </a:endParaRPr>
          </a:p>
        </p:txBody>
      </p:sp>
    </p:spTree>
    <p:extLst>
      <p:ext uri="{BB962C8B-B14F-4D97-AF65-F5344CB8AC3E}">
        <p14:creationId xmlns:p14="http://schemas.microsoft.com/office/powerpoint/2010/main" val="427109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Header and footer">
    <p:spTree>
      <p:nvGrpSpPr>
        <p:cNvPr id="1" name=""/>
        <p:cNvGrpSpPr/>
        <p:nvPr/>
      </p:nvGrpSpPr>
      <p:grpSpPr>
        <a:xfrm>
          <a:off x="0" y="0"/>
          <a:ext cx="0" cy="0"/>
          <a:chOff x="0" y="0"/>
          <a:chExt cx="0" cy="0"/>
        </a:xfrm>
      </p:grpSpPr>
      <p:sp>
        <p:nvSpPr>
          <p:cNvPr id="6" name="Title 4"/>
          <p:cNvSpPr>
            <a:spLocks noGrp="1"/>
          </p:cNvSpPr>
          <p:nvPr>
            <p:ph type="title"/>
          </p:nvPr>
        </p:nvSpPr>
        <p:spPr>
          <a:xfrm>
            <a:off x="289621" y="194967"/>
            <a:ext cx="8564758" cy="536936"/>
          </a:xfrm>
          <a:prstGeom prst="rect">
            <a:avLst/>
          </a:prstGeom>
        </p:spPr>
        <p:txBody>
          <a:bodyPr vert="horz" anchor="ctr"/>
          <a:lstStyle>
            <a:lvl1pPr algn="l">
              <a:defRPr sz="2400" b="1">
                <a:solidFill>
                  <a:schemeClr val="tx2"/>
                </a:solidFill>
                <a:latin typeface="Tahoma"/>
                <a:cs typeface="Tahoma"/>
              </a:defRPr>
            </a:lvl1pPr>
          </a:lstStyle>
          <a:p>
            <a:r>
              <a:rPr lang="en-US" dirty="0"/>
              <a:t>Click to edit Master title style</a:t>
            </a:r>
          </a:p>
        </p:txBody>
      </p:sp>
      <p:sp>
        <p:nvSpPr>
          <p:cNvPr id="5" name="Text Box 12">
            <a:extLst>
              <a:ext uri="{FF2B5EF4-FFF2-40B4-BE49-F238E27FC236}">
                <a16:creationId xmlns:a16="http://schemas.microsoft.com/office/drawing/2014/main" id="{4E526A7D-D8B7-46B1-937F-D547A95692D2}"/>
              </a:ext>
            </a:extLst>
          </p:cNvPr>
          <p:cNvSpPr txBox="1">
            <a:spLocks noChangeArrowheads="1"/>
          </p:cNvSpPr>
          <p:nvPr userDrawn="1"/>
        </p:nvSpPr>
        <p:spPr bwMode="gray">
          <a:xfrm>
            <a:off x="3701990" y="4865205"/>
            <a:ext cx="1713391" cy="225028"/>
          </a:xfrm>
          <a:prstGeom prst="rect">
            <a:avLst/>
          </a:prstGeom>
          <a:noFill/>
          <a:ln w="9525" algn="ctr">
            <a:noFill/>
            <a:miter lim="800000"/>
            <a:headEnd/>
            <a:tailEnd/>
          </a:ln>
          <a:effectLst/>
        </p:spPr>
        <p:txBody>
          <a:body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75000"/>
                  </a:schemeClr>
                </a:solidFill>
                <a:effectLst/>
                <a:uLnTx/>
                <a:uFillTx/>
                <a:latin typeface="Tahoma"/>
                <a:ea typeface="+mn-ea"/>
                <a:cs typeface="Tahoma"/>
              </a:rPr>
              <a:t>© Tyler Technologies 2019</a:t>
            </a:r>
          </a:p>
        </p:txBody>
      </p:sp>
      <p:sp>
        <p:nvSpPr>
          <p:cNvPr id="7" name="Text Box 12">
            <a:extLst>
              <a:ext uri="{FF2B5EF4-FFF2-40B4-BE49-F238E27FC236}">
                <a16:creationId xmlns:a16="http://schemas.microsoft.com/office/drawing/2014/main" id="{EBAF8300-B789-4B5D-B5C1-DFBBE050B331}"/>
              </a:ext>
            </a:extLst>
          </p:cNvPr>
          <p:cNvSpPr txBox="1">
            <a:spLocks noChangeArrowheads="1"/>
          </p:cNvSpPr>
          <p:nvPr userDrawn="1"/>
        </p:nvSpPr>
        <p:spPr bwMode="gray">
          <a:xfrm>
            <a:off x="3701989" y="4865205"/>
            <a:ext cx="1713391" cy="225028"/>
          </a:xfrm>
          <a:prstGeom prst="rect">
            <a:avLst/>
          </a:prstGeom>
          <a:noFill/>
          <a:ln w="9525" algn="ctr">
            <a:noFill/>
            <a:miter lim="800000"/>
            <a:headEnd/>
            <a:tailEnd/>
          </a:ln>
          <a:effectLst/>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700" b="0" i="0" u="none" strike="noStrike" kern="1200" cap="none" spc="0" normalizeH="0" baseline="0" noProof="0" dirty="0">
                <a:ln>
                  <a:noFill/>
                </a:ln>
                <a:solidFill>
                  <a:schemeClr val="bg1">
                    <a:lumMod val="85000"/>
                  </a:schemeClr>
                </a:solidFill>
                <a:effectLst/>
                <a:uLnTx/>
                <a:uFillTx/>
                <a:latin typeface="Tahoma"/>
                <a:ea typeface="+mn-ea"/>
                <a:cs typeface="Tahoma"/>
              </a:rPr>
              <a:t>© Tyler Technologies 2019</a:t>
            </a:r>
          </a:p>
        </p:txBody>
      </p:sp>
      <p:pic>
        <p:nvPicPr>
          <p:cNvPr id="10" name="Picture 3">
            <a:extLst>
              <a:ext uri="{FF2B5EF4-FFF2-40B4-BE49-F238E27FC236}">
                <a16:creationId xmlns:a16="http://schemas.microsoft.com/office/drawing/2014/main" id="{576CE1F0-3A05-4931-A428-2E4CC251A56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098773" y="4689290"/>
            <a:ext cx="881688" cy="304384"/>
          </a:xfrm>
          <a:prstGeom prst="rect">
            <a:avLst/>
          </a:prstGeom>
          <a:noFill/>
        </p:spPr>
      </p:pic>
      <p:pic>
        <p:nvPicPr>
          <p:cNvPr id="11" name="Picture 10">
            <a:extLst>
              <a:ext uri="{FF2B5EF4-FFF2-40B4-BE49-F238E27FC236}">
                <a16:creationId xmlns:a16="http://schemas.microsoft.com/office/drawing/2014/main" id="{A4696274-459C-4B1E-937A-577A11FA60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9436" y="4609326"/>
            <a:ext cx="1352629" cy="420668"/>
          </a:xfrm>
          <a:prstGeom prst="rect">
            <a:avLst/>
          </a:prstGeom>
        </p:spPr>
      </p:pic>
    </p:spTree>
    <p:extLst>
      <p:ext uri="{BB962C8B-B14F-4D97-AF65-F5344CB8AC3E}">
        <p14:creationId xmlns:p14="http://schemas.microsoft.com/office/powerpoint/2010/main" val="52576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1.jp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1.jpg"/><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theme" Target="../theme/theme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6.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24">
            <a:alphaModFix amt="58000"/>
            <a:extLst>
              <a:ext uri="{28A0092B-C50C-407E-A947-70E740481C1C}">
                <a14:useLocalDpi xmlns:a14="http://schemas.microsoft.com/office/drawing/2010/main" val="0"/>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2556130822"/>
      </p:ext>
    </p:extLst>
  </p:cSld>
  <p:clrMap bg1="lt1" tx1="dk1" bg2="lt2" tx2="dk2" accent1="accent1" accent2="accent2" accent3="accent3" accent4="accent4" accent5="accent5" accent6="accent6" hlink="hlink" folHlink="folHlink"/>
  <p:sldLayoutIdLst>
    <p:sldLayoutId id="2147483787" r:id="rId1"/>
    <p:sldLayoutId id="2147483808" r:id="rId2"/>
    <p:sldLayoutId id="2147483788" r:id="rId3"/>
    <p:sldLayoutId id="2147483780" r:id="rId4"/>
    <p:sldLayoutId id="2147483814" r:id="rId5"/>
    <p:sldLayoutId id="2147483816" r:id="rId6"/>
    <p:sldLayoutId id="2147483817" r:id="rId7"/>
    <p:sldLayoutId id="2147483813" r:id="rId8"/>
    <p:sldLayoutId id="2147483794" r:id="rId9"/>
    <p:sldLayoutId id="2147483791" r:id="rId10"/>
    <p:sldLayoutId id="2147483781" r:id="rId11"/>
    <p:sldLayoutId id="2147483790" r:id="rId12"/>
    <p:sldLayoutId id="2147483786" r:id="rId13"/>
    <p:sldLayoutId id="2147483789" r:id="rId14"/>
    <p:sldLayoutId id="2147483812" r:id="rId15"/>
    <p:sldLayoutId id="2147483815" r:id="rId16"/>
    <p:sldLayoutId id="2147483776" r:id="rId17"/>
    <p:sldLayoutId id="2147483797" r:id="rId18"/>
    <p:sldLayoutId id="2147483801" r:id="rId19"/>
    <p:sldLayoutId id="2147483805" r:id="rId20"/>
    <p:sldLayoutId id="2147483807" r:id="rId21"/>
    <p:sldLayoutId id="214748380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26">
            <a:alphaModFix amt="58000"/>
            <a:extLst>
              <a:ext uri="{28A0092B-C50C-407E-A947-70E740481C1C}">
                <a14:useLocalDpi xmlns:a14="http://schemas.microsoft.com/office/drawing/2010/main" val="0"/>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375711983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1" r:id="rId22"/>
    <p:sldLayoutId id="2147483842" r:id="rId23"/>
    <p:sldLayoutId id="2147483843"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Picture 18" descr="header.jpg"/>
          <p:cNvPicPr>
            <a:picLocks noChangeAspect="1"/>
          </p:cNvPicPr>
          <p:nvPr/>
        </p:nvPicPr>
        <p:blipFill>
          <a:blip r:embed="rId26">
            <a:alphaModFix amt="58000"/>
            <a:extLst>
              <a:ext uri="{28A0092B-C50C-407E-A947-70E740481C1C}">
                <a14:useLocalDpi xmlns:a14="http://schemas.microsoft.com/office/drawing/2010/main" val="0"/>
              </a:ext>
            </a:extLst>
          </a:blip>
          <a:stretch>
            <a:fillRect/>
          </a:stretch>
        </p:blipFill>
        <p:spPr>
          <a:xfrm flipH="1">
            <a:off x="-1" y="97573"/>
            <a:ext cx="9144000" cy="840693"/>
          </a:xfrm>
          <a:prstGeom prst="rect">
            <a:avLst/>
          </a:prstGeom>
        </p:spPr>
      </p:pic>
    </p:spTree>
    <p:extLst>
      <p:ext uri="{BB962C8B-B14F-4D97-AF65-F5344CB8AC3E}">
        <p14:creationId xmlns:p14="http://schemas.microsoft.com/office/powerpoint/2010/main" val="409404088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7" r:id="rId22"/>
    <p:sldLayoutId id="2147483868" r:id="rId23"/>
    <p:sldLayoutId id="2147483869"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05190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7548EB-2CCF-9A49-A306-0C534683CE6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49EF4-F4C6-0845-9576-7FEC087BB8C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977B0-68B3-F84E-AAB7-0543127A03B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2B793-67C7-854F-9E2A-DDE8A0271905}" type="datetimeFigureOut">
              <a:rPr lang="en-US" smtClean="0"/>
              <a:t>2/8/2020</a:t>
            </a:fld>
            <a:endParaRPr lang="en-US"/>
          </a:p>
        </p:txBody>
      </p:sp>
      <p:sp>
        <p:nvSpPr>
          <p:cNvPr id="5" name="Footer Placeholder 4">
            <a:extLst>
              <a:ext uri="{FF2B5EF4-FFF2-40B4-BE49-F238E27FC236}">
                <a16:creationId xmlns:a16="http://schemas.microsoft.com/office/drawing/2014/main" id="{C3657948-59F6-DB4A-AC0F-447E741D8C4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ACB19D-D779-0844-8659-382DC40412F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885080-095C-8A48-A60B-8559E3938938}" type="slidenum">
              <a:rPr lang="en-US" smtClean="0"/>
              <a:t>‹#›</a:t>
            </a:fld>
            <a:endParaRPr lang="en-US"/>
          </a:p>
        </p:txBody>
      </p:sp>
    </p:spTree>
    <p:extLst>
      <p:ext uri="{BB962C8B-B14F-4D97-AF65-F5344CB8AC3E}">
        <p14:creationId xmlns:p14="http://schemas.microsoft.com/office/powerpoint/2010/main" val="79294223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44965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7.xml"/><Relationship Id="rId4" Type="http://schemas.openxmlformats.org/officeDocument/2006/relationships/image" Target="../media/image57.jp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0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tiff"/></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8.xml"/><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3.xml"/><Relationship Id="rId5" Type="http://schemas.openxmlformats.org/officeDocument/2006/relationships/image" Target="../media/image81.pn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4.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5.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6.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7.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8.png"/><Relationship Id="rId1" Type="http://schemas.openxmlformats.org/officeDocument/2006/relationships/slideLayout" Target="../slideLayouts/slideLayout73.xml"/><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0.png"/><Relationship Id="rId1" Type="http://schemas.openxmlformats.org/officeDocument/2006/relationships/slideLayout" Target="../slideLayouts/slideLayout73.xml"/><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2.png"/><Relationship Id="rId1" Type="http://schemas.openxmlformats.org/officeDocument/2006/relationships/slideLayout" Target="../slideLayouts/slideLayout73.xml"/><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73.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6.png"/><Relationship Id="rId1" Type="http://schemas.openxmlformats.org/officeDocument/2006/relationships/slideLayout" Target="../slideLayouts/slideLayout73.xml"/><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08.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59.png"/><Relationship Id="rId2" Type="http://schemas.openxmlformats.org/officeDocument/2006/relationships/image" Target="../media/image99.jpeg"/><Relationship Id="rId1" Type="http://schemas.openxmlformats.org/officeDocument/2006/relationships/slideLayout" Target="../slideLayouts/slideLayout78.xml"/><Relationship Id="rId6" Type="http://schemas.openxmlformats.org/officeDocument/2006/relationships/image" Target="../media/image103.jpeg"/><Relationship Id="rId11" Type="http://schemas.openxmlformats.org/officeDocument/2006/relationships/image" Target="../media/image107.png"/><Relationship Id="rId5" Type="http://schemas.openxmlformats.org/officeDocument/2006/relationships/image" Target="../media/image102.jpeg"/><Relationship Id="rId10" Type="http://schemas.openxmlformats.org/officeDocument/2006/relationships/image" Target="../media/image106.jpeg"/><Relationship Id="rId4" Type="http://schemas.openxmlformats.org/officeDocument/2006/relationships/image" Target="../media/image101.jpeg"/><Relationship Id="rId9" Type="http://schemas.openxmlformats.org/officeDocument/2006/relationships/image" Target="../media/image76.jpeg"/><Relationship Id="rId14" Type="http://schemas.openxmlformats.org/officeDocument/2006/relationships/image" Target="../media/image109.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0.jpe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90.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0.xml"/><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notesSlide" Target="../notesSlides/notesSlide19.xml"/><Relationship Id="rId4" Type="http://schemas.openxmlformats.org/officeDocument/2006/relationships/tags" Target="../tags/tag4.xml"/><Relationship Id="rId9"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90.xml"/><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4.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cxnSp>
        <p:nvCxnSpPr>
          <p:cNvPr id="18" name="Straight Connector 17"/>
          <p:cNvCxnSpPr/>
          <p:nvPr/>
        </p:nvCxnSpPr>
        <p:spPr>
          <a:xfrm>
            <a:off x="4572000" y="1218120"/>
            <a:ext cx="0" cy="277387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890" y="1312778"/>
            <a:ext cx="3643853" cy="2123658"/>
          </a:xfrm>
          <a:prstGeom prst="rect">
            <a:avLst/>
          </a:prstGeom>
          <a:noFill/>
        </p:spPr>
        <p:txBody>
          <a:bodyPr wrap="square" rtlCol="0">
            <a:spAutoFit/>
          </a:bodyPr>
          <a:lstStyle/>
          <a:p>
            <a:pPr algn="r"/>
            <a:r>
              <a:rPr lang="en-US" sz="4400" dirty="0">
                <a:solidFill>
                  <a:schemeClr val="tx1">
                    <a:lumMod val="65000"/>
                    <a:lumOff val="35000"/>
                  </a:schemeClr>
                </a:solidFill>
                <a:latin typeface="Tahoma" charset="0"/>
                <a:ea typeface="Tahoma" charset="0"/>
                <a:cs typeface="Tahoma" charset="0"/>
              </a:rPr>
              <a:t>Online</a:t>
            </a:r>
          </a:p>
          <a:p>
            <a:pPr algn="r"/>
            <a:r>
              <a:rPr lang="en-US" sz="4400" dirty="0">
                <a:solidFill>
                  <a:schemeClr val="tx1">
                    <a:lumMod val="65000"/>
                    <a:lumOff val="35000"/>
                  </a:schemeClr>
                </a:solidFill>
                <a:latin typeface="Tahoma" charset="0"/>
                <a:ea typeface="Tahoma" charset="0"/>
                <a:cs typeface="Tahoma" charset="0"/>
              </a:rPr>
              <a:t>Dispute</a:t>
            </a:r>
          </a:p>
          <a:p>
            <a:pPr algn="r"/>
            <a:r>
              <a:rPr lang="en-US" sz="4400" dirty="0">
                <a:solidFill>
                  <a:schemeClr val="tx1">
                    <a:lumMod val="65000"/>
                    <a:lumOff val="35000"/>
                  </a:schemeClr>
                </a:solidFill>
                <a:latin typeface="Tahoma" charset="0"/>
                <a:ea typeface="Tahoma" charset="0"/>
                <a:cs typeface="Tahoma" charset="0"/>
              </a:rPr>
              <a:t>Resolution</a:t>
            </a:r>
          </a:p>
        </p:txBody>
      </p:sp>
      <p:sp>
        <p:nvSpPr>
          <p:cNvPr id="7" name="TextBox 6"/>
          <p:cNvSpPr txBox="1"/>
          <p:nvPr/>
        </p:nvSpPr>
        <p:spPr>
          <a:xfrm>
            <a:off x="370636" y="3465806"/>
            <a:ext cx="3720108" cy="400110"/>
          </a:xfrm>
          <a:prstGeom prst="rect">
            <a:avLst/>
          </a:prstGeom>
          <a:noFill/>
        </p:spPr>
        <p:txBody>
          <a:bodyPr wrap="square" rtlCol="0">
            <a:spAutoFit/>
          </a:bodyPr>
          <a:lstStyle/>
          <a:p>
            <a:pPr algn="r"/>
            <a:r>
              <a:rPr lang="en-US" sz="2000" dirty="0">
                <a:solidFill>
                  <a:schemeClr val="tx1">
                    <a:lumMod val="65000"/>
                    <a:lumOff val="35000"/>
                  </a:schemeClr>
                </a:solidFill>
                <a:latin typeface="Tahoma" charset="0"/>
                <a:ea typeface="Tahoma" charset="0"/>
                <a:cs typeface="Tahoma" charset="0"/>
              </a:rPr>
              <a:t>Expanding Access to Justice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905" y="1978871"/>
            <a:ext cx="3075863" cy="1061173"/>
          </a:xfrm>
          <a:prstGeom prst="rect">
            <a:avLst/>
          </a:prstGeom>
        </p:spPr>
      </p:pic>
    </p:spTree>
    <p:extLst>
      <p:ext uri="{BB962C8B-B14F-4D97-AF65-F5344CB8AC3E}">
        <p14:creationId xmlns:p14="http://schemas.microsoft.com/office/powerpoint/2010/main" val="194183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2104550" y="2502778"/>
            <a:ext cx="4241926" cy="704538"/>
          </a:xfrm>
          <a:prstGeom prst="rect">
            <a:avLst/>
          </a:prstGeom>
          <a:solidFill>
            <a:schemeClr val="accent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a:t>Lifecycle of a Case</a:t>
            </a:r>
            <a:r>
              <a:rPr lang="en-US" b="0" dirty="0"/>
              <a:t>*</a:t>
            </a:r>
          </a:p>
        </p:txBody>
      </p:sp>
      <p:sp>
        <p:nvSpPr>
          <p:cNvPr id="3" name="Rectangle 2"/>
          <p:cNvSpPr/>
          <p:nvPr/>
        </p:nvSpPr>
        <p:spPr>
          <a:xfrm>
            <a:off x="2104549" y="2502778"/>
            <a:ext cx="6480141" cy="704538"/>
          </a:xfrm>
          <a:prstGeom prst="rect">
            <a:avLst/>
          </a:prstGeom>
          <a:solidFill>
            <a:schemeClr val="accent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4" name="Group 53"/>
          <p:cNvGrpSpPr/>
          <p:nvPr/>
        </p:nvGrpSpPr>
        <p:grpSpPr>
          <a:xfrm>
            <a:off x="339739" y="2547057"/>
            <a:ext cx="1828800" cy="619901"/>
            <a:chOff x="553990" y="3658319"/>
            <a:chExt cx="1828800" cy="619901"/>
          </a:xfrm>
        </p:grpSpPr>
        <p:sp>
          <p:nvSpPr>
            <p:cNvPr id="15" name="Pentagon 14"/>
            <p:cNvSpPr/>
            <p:nvPr/>
          </p:nvSpPr>
          <p:spPr>
            <a:xfrm>
              <a:off x="553990" y="3660998"/>
              <a:ext cx="1828800" cy="274320"/>
            </a:xfrm>
            <a:prstGeom prst="homePlate">
              <a:avLst/>
            </a:prstGeom>
            <a:solidFill>
              <a:schemeClr val="bg1">
                <a:lumMod val="95000"/>
              </a:scheme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Pentagon 51"/>
            <p:cNvSpPr/>
            <p:nvPr/>
          </p:nvSpPr>
          <p:spPr>
            <a:xfrm>
              <a:off x="553990" y="4003900"/>
              <a:ext cx="1828800" cy="274320"/>
            </a:xfrm>
            <a:prstGeom prst="homePlate">
              <a:avLst/>
            </a:prstGeom>
            <a:solidFill>
              <a:schemeClr val="bg1">
                <a:lumMod val="95000"/>
              </a:scheme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60" y="4059708"/>
              <a:ext cx="1048071" cy="162704"/>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823" y="4023317"/>
              <a:ext cx="235486" cy="235486"/>
            </a:xfrm>
            <a:prstGeom prst="rect">
              <a:avLst/>
            </a:prstGeom>
          </p:spPr>
        </p:pic>
        <p:sp>
          <p:nvSpPr>
            <p:cNvPr id="14" name="TextBox 13"/>
            <p:cNvSpPr txBox="1"/>
            <p:nvPr/>
          </p:nvSpPr>
          <p:spPr>
            <a:xfrm>
              <a:off x="553990" y="3658319"/>
              <a:ext cx="974754" cy="276999"/>
            </a:xfrm>
            <a:prstGeom prst="rect">
              <a:avLst/>
            </a:prstGeom>
            <a:noFill/>
          </p:spPr>
          <p:txBody>
            <a:bodyPr wrap="none" rtlCol="0">
              <a:spAutoFit/>
            </a:bodyPr>
            <a:lstStyle/>
            <a:p>
              <a:r>
                <a:rPr lang="en-US" sz="1200" dirty="0">
                  <a:solidFill>
                    <a:schemeClr val="tx1">
                      <a:lumMod val="75000"/>
                      <a:lumOff val="25000"/>
                    </a:schemeClr>
                  </a:solidFill>
                  <a:latin typeface="Tahoma" charset="0"/>
                  <a:ea typeface="Tahoma" charset="0"/>
                  <a:cs typeface="Tahoma" charset="0"/>
                </a:rPr>
                <a:t>Paper Filing</a:t>
              </a:r>
            </a:p>
          </p:txBody>
        </p:sp>
        <p:sp>
          <p:nvSpPr>
            <p:cNvPr id="53" name="TextBox 52"/>
            <p:cNvSpPr txBox="1"/>
            <p:nvPr/>
          </p:nvSpPr>
          <p:spPr>
            <a:xfrm>
              <a:off x="1634961" y="3988513"/>
              <a:ext cx="288862" cy="276999"/>
            </a:xfrm>
            <a:prstGeom prst="rect">
              <a:avLst/>
            </a:prstGeom>
            <a:noFill/>
          </p:spPr>
          <p:txBody>
            <a:bodyPr wrap="none" rtlCol="0">
              <a:spAutoFit/>
            </a:bodyPr>
            <a:lstStyle/>
            <a:p>
              <a:r>
                <a:rPr lang="en-US" sz="1200">
                  <a:solidFill>
                    <a:schemeClr val="tx1">
                      <a:lumMod val="75000"/>
                      <a:lumOff val="25000"/>
                    </a:schemeClr>
                  </a:solidFill>
                  <a:latin typeface="Tahoma" charset="0"/>
                  <a:ea typeface="Tahoma" charset="0"/>
                  <a:cs typeface="Tahoma" charset="0"/>
                </a:rPr>
                <a:t>&amp;</a:t>
              </a:r>
            </a:p>
          </p:txBody>
        </p:sp>
      </p:grpSp>
      <p:cxnSp>
        <p:nvCxnSpPr>
          <p:cNvPr id="86" name="Straight Connector 85"/>
          <p:cNvCxnSpPr/>
          <p:nvPr/>
        </p:nvCxnSpPr>
        <p:spPr>
          <a:xfrm>
            <a:off x="3255513" y="5324766"/>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520825" y="5324766"/>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388169" y="5324765"/>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321841" y="5324764"/>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54497" y="5324764"/>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189185" y="5324764"/>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587151" y="5324764"/>
            <a:ext cx="0" cy="1280503"/>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2291264" y="1077450"/>
            <a:ext cx="1343848" cy="2129866"/>
            <a:chOff x="2291264" y="1075704"/>
            <a:chExt cx="1343848" cy="2129866"/>
          </a:xfrm>
        </p:grpSpPr>
        <p:sp>
          <p:nvSpPr>
            <p:cNvPr id="85" name="TextBox 84"/>
            <p:cNvSpPr txBox="1"/>
            <p:nvPr/>
          </p:nvSpPr>
          <p:spPr>
            <a:xfrm>
              <a:off x="2381273" y="1075704"/>
              <a:ext cx="1253839" cy="307777"/>
            </a:xfrm>
            <a:prstGeom prst="rect">
              <a:avLst/>
            </a:prstGeom>
            <a:noFill/>
          </p:spPr>
          <p:txBody>
            <a:bodyPr wrap="square" rtlCol="0">
              <a:spAutoFit/>
            </a:bodyPr>
            <a:lstStyle/>
            <a:p>
              <a:r>
                <a:rPr lang="en-US" sz="1400" dirty="0">
                  <a:solidFill>
                    <a:schemeClr val="tx1">
                      <a:lumMod val="75000"/>
                      <a:lumOff val="25000"/>
                    </a:schemeClr>
                  </a:solidFill>
                  <a:latin typeface="Tahoma" charset="0"/>
                  <a:ea typeface="Tahoma" charset="0"/>
                  <a:cs typeface="Tahoma" charset="0"/>
                </a:rPr>
                <a:t>Case Filed</a:t>
              </a:r>
            </a:p>
          </p:txBody>
        </p:sp>
        <p:sp>
          <p:nvSpPr>
            <p:cNvPr id="69" name="Rectangle 68"/>
            <p:cNvSpPr/>
            <p:nvPr/>
          </p:nvSpPr>
          <p:spPr>
            <a:xfrm>
              <a:off x="2291264" y="2501032"/>
              <a:ext cx="173683" cy="704538"/>
            </a:xfrm>
            <a:prstGeom prst="rect">
              <a:avLst/>
            </a:prstGeom>
            <a:solidFill>
              <a:schemeClr val="accent5"/>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Connector 18"/>
            <p:cNvCxnSpPr>
              <a:endCxn id="69" idx="0"/>
            </p:cNvCxnSpPr>
            <p:nvPr/>
          </p:nvCxnSpPr>
          <p:spPr>
            <a:xfrm>
              <a:off x="2378105" y="1234482"/>
              <a:ext cx="1" cy="126655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653562" y="1491166"/>
            <a:ext cx="1289390" cy="1716150"/>
            <a:chOff x="2653562" y="1489420"/>
            <a:chExt cx="1289390" cy="1716150"/>
          </a:xfrm>
        </p:grpSpPr>
        <p:sp>
          <p:nvSpPr>
            <p:cNvPr id="16" name="TextBox 15"/>
            <p:cNvSpPr txBox="1"/>
            <p:nvPr/>
          </p:nvSpPr>
          <p:spPr>
            <a:xfrm>
              <a:off x="2753203" y="1489420"/>
              <a:ext cx="1189749" cy="307777"/>
            </a:xfrm>
            <a:prstGeom prst="rect">
              <a:avLst/>
            </a:prstGeom>
            <a:noFill/>
          </p:spPr>
          <p:txBody>
            <a:bodyPr wrap="none" rtlCol="0">
              <a:spAutoFit/>
            </a:bodyPr>
            <a:lstStyle/>
            <a:p>
              <a:r>
                <a:rPr lang="en-US" sz="1400" dirty="0">
                  <a:solidFill>
                    <a:schemeClr val="tx1">
                      <a:lumMod val="75000"/>
                      <a:lumOff val="25000"/>
                    </a:schemeClr>
                  </a:solidFill>
                  <a:latin typeface="Tahoma" charset="0"/>
                  <a:ea typeface="Tahoma" charset="0"/>
                  <a:cs typeface="Tahoma" charset="0"/>
                </a:rPr>
                <a:t>Answer Filed</a:t>
              </a:r>
            </a:p>
          </p:txBody>
        </p:sp>
        <p:sp>
          <p:nvSpPr>
            <p:cNvPr id="79" name="Rectangle 78"/>
            <p:cNvSpPr/>
            <p:nvPr/>
          </p:nvSpPr>
          <p:spPr>
            <a:xfrm>
              <a:off x="2653562" y="2501032"/>
              <a:ext cx="173683" cy="704538"/>
            </a:xfrm>
            <a:prstGeom prst="rect">
              <a:avLst/>
            </a:prstGeom>
            <a:solidFill>
              <a:schemeClr val="accent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2" name="Straight Connector 61"/>
            <p:cNvCxnSpPr/>
            <p:nvPr/>
          </p:nvCxnSpPr>
          <p:spPr>
            <a:xfrm>
              <a:off x="2740403" y="1643308"/>
              <a:ext cx="0" cy="857724"/>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029413" y="1077450"/>
            <a:ext cx="2555278" cy="2129866"/>
            <a:chOff x="6029413" y="1077450"/>
            <a:chExt cx="2555278" cy="2129866"/>
          </a:xfrm>
        </p:grpSpPr>
        <p:grpSp>
          <p:nvGrpSpPr>
            <p:cNvPr id="47" name="Group 46"/>
            <p:cNvGrpSpPr/>
            <p:nvPr/>
          </p:nvGrpSpPr>
          <p:grpSpPr>
            <a:xfrm>
              <a:off x="7445408" y="1077450"/>
              <a:ext cx="1139283" cy="2129866"/>
              <a:chOff x="7445408" y="1075704"/>
              <a:chExt cx="1139283" cy="2129866"/>
            </a:xfrm>
          </p:grpSpPr>
          <p:sp>
            <p:nvSpPr>
              <p:cNvPr id="28" name="TextBox 27"/>
              <p:cNvSpPr txBox="1"/>
              <p:nvPr/>
            </p:nvSpPr>
            <p:spPr>
              <a:xfrm>
                <a:off x="7445408" y="1075704"/>
                <a:ext cx="1059201"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Final Order</a:t>
                </a:r>
              </a:p>
            </p:txBody>
          </p:sp>
          <p:sp>
            <p:nvSpPr>
              <p:cNvPr id="82" name="Rectangle 81"/>
              <p:cNvSpPr/>
              <p:nvPr/>
            </p:nvSpPr>
            <p:spPr>
              <a:xfrm>
                <a:off x="8411008" y="2501032"/>
                <a:ext cx="173683" cy="704538"/>
              </a:xfrm>
              <a:prstGeom prst="rect">
                <a:avLst/>
              </a:prstGeom>
              <a:solidFill>
                <a:schemeClr val="accent5"/>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4" name="Straight Connector 83"/>
              <p:cNvCxnSpPr/>
              <p:nvPr/>
            </p:nvCxnSpPr>
            <p:spPr>
              <a:xfrm>
                <a:off x="8497848" y="1228872"/>
                <a:ext cx="1" cy="126655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751664" y="1490463"/>
              <a:ext cx="1516119" cy="1716853"/>
              <a:chOff x="6751664" y="1488717"/>
              <a:chExt cx="1516119" cy="1716853"/>
            </a:xfrm>
          </p:grpSpPr>
          <p:sp>
            <p:nvSpPr>
              <p:cNvPr id="25" name="TextBox 24"/>
              <p:cNvSpPr txBox="1"/>
              <p:nvPr/>
            </p:nvSpPr>
            <p:spPr>
              <a:xfrm>
                <a:off x="6751664" y="1488717"/>
                <a:ext cx="1420774"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Proposed Order</a:t>
                </a:r>
              </a:p>
            </p:txBody>
          </p:sp>
          <p:sp>
            <p:nvSpPr>
              <p:cNvPr id="81" name="Rectangle 80"/>
              <p:cNvSpPr/>
              <p:nvPr/>
            </p:nvSpPr>
            <p:spPr>
              <a:xfrm>
                <a:off x="8094100" y="2501032"/>
                <a:ext cx="173683" cy="704538"/>
              </a:xfrm>
              <a:prstGeom prst="rect">
                <a:avLst/>
              </a:prstGeom>
              <a:solidFill>
                <a:schemeClr val="accent5"/>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5" name="Straight Connector 94"/>
              <p:cNvCxnSpPr/>
              <p:nvPr/>
            </p:nvCxnSpPr>
            <p:spPr>
              <a:xfrm>
                <a:off x="8172438" y="1643308"/>
                <a:ext cx="0" cy="857724"/>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29413" y="1907139"/>
              <a:ext cx="1901735" cy="1300177"/>
              <a:chOff x="6029413" y="1905393"/>
              <a:chExt cx="1901735" cy="1300177"/>
            </a:xfrm>
          </p:grpSpPr>
          <p:sp>
            <p:nvSpPr>
              <p:cNvPr id="20" name="TextBox 19"/>
              <p:cNvSpPr txBox="1"/>
              <p:nvPr/>
            </p:nvSpPr>
            <p:spPr>
              <a:xfrm>
                <a:off x="6029413" y="1905393"/>
                <a:ext cx="1652776" cy="307777"/>
              </a:xfrm>
              <a:prstGeom prst="rect">
                <a:avLst/>
              </a:prstGeom>
              <a:noFill/>
            </p:spPr>
            <p:txBody>
              <a:bodyPr wrap="square" rtlCol="0">
                <a:spAutoFit/>
              </a:bodyPr>
              <a:lstStyle/>
              <a:p>
                <a:pPr algn="r"/>
                <a:r>
                  <a:rPr lang="en-US" sz="1400" dirty="0">
                    <a:solidFill>
                      <a:schemeClr val="tx1">
                        <a:lumMod val="75000"/>
                        <a:lumOff val="25000"/>
                      </a:schemeClr>
                    </a:solidFill>
                    <a:latin typeface="Tahoma" charset="0"/>
                    <a:ea typeface="Tahoma" charset="0"/>
                    <a:cs typeface="Tahoma" charset="0"/>
                  </a:rPr>
                  <a:t>Hearing(s) Held</a:t>
                </a:r>
              </a:p>
            </p:txBody>
          </p:sp>
          <p:sp>
            <p:nvSpPr>
              <p:cNvPr id="68" name="Rectangle 67"/>
              <p:cNvSpPr/>
              <p:nvPr/>
            </p:nvSpPr>
            <p:spPr>
              <a:xfrm>
                <a:off x="7433231" y="2501032"/>
                <a:ext cx="497917" cy="704538"/>
              </a:xfrm>
              <a:prstGeom prst="rect">
                <a:avLst/>
              </a:prstGeom>
              <a:solidFill>
                <a:schemeClr val="accent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8" name="Straight Connector 97"/>
              <p:cNvCxnSpPr/>
              <p:nvPr/>
            </p:nvCxnSpPr>
            <p:spPr>
              <a:xfrm>
                <a:off x="7682189" y="2072170"/>
                <a:ext cx="1" cy="428862"/>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6489700" y="2673267"/>
            <a:ext cx="2028825" cy="307778"/>
            <a:chOff x="3243385" y="2613551"/>
            <a:chExt cx="2028825" cy="307778"/>
          </a:xfrm>
        </p:grpSpPr>
        <p:cxnSp>
          <p:nvCxnSpPr>
            <p:cNvPr id="26" name="Straight Arrow Connector 25"/>
            <p:cNvCxnSpPr/>
            <p:nvPr/>
          </p:nvCxnSpPr>
          <p:spPr>
            <a:xfrm>
              <a:off x="3243385" y="2921328"/>
              <a:ext cx="2028825" cy="1"/>
            </a:xfrm>
            <a:prstGeom prst="straightConnector1">
              <a:avLst/>
            </a:prstGeom>
            <a:ln w="34925" cap="rnd">
              <a:solidFill>
                <a:schemeClr val="bg1"/>
              </a:solidFill>
              <a:prstDash val="sysDot"/>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00" name="TextBox 99"/>
            <p:cNvSpPr txBox="1"/>
            <p:nvPr/>
          </p:nvSpPr>
          <p:spPr>
            <a:xfrm>
              <a:off x="3850861" y="2613551"/>
              <a:ext cx="821572" cy="307777"/>
            </a:xfrm>
            <a:prstGeom prst="rect">
              <a:avLst/>
            </a:prstGeom>
            <a:noFill/>
          </p:spPr>
          <p:txBody>
            <a:bodyPr wrap="none" rtlCol="0">
              <a:spAutoFit/>
            </a:bodyPr>
            <a:lstStyle/>
            <a:p>
              <a:r>
                <a:rPr lang="en-US" sz="1400" dirty="0">
                  <a:solidFill>
                    <a:schemeClr val="bg1"/>
                  </a:solidFill>
                  <a:latin typeface="Tahoma" charset="0"/>
                  <a:ea typeface="Tahoma" charset="0"/>
                  <a:cs typeface="Tahoma" charset="0"/>
                </a:rPr>
                <a:t>60 Days</a:t>
              </a:r>
            </a:p>
          </p:txBody>
        </p:sp>
      </p:grpSp>
      <p:grpSp>
        <p:nvGrpSpPr>
          <p:cNvPr id="114" name="Group 113"/>
          <p:cNvGrpSpPr/>
          <p:nvPr/>
        </p:nvGrpSpPr>
        <p:grpSpPr>
          <a:xfrm>
            <a:off x="1625096" y="2502778"/>
            <a:ext cx="2448876" cy="1362919"/>
            <a:chOff x="1625096" y="2502778"/>
            <a:chExt cx="2448876" cy="1362919"/>
          </a:xfrm>
        </p:grpSpPr>
        <p:sp>
          <p:nvSpPr>
            <p:cNvPr id="96" name="Rectangle 95"/>
            <p:cNvSpPr/>
            <p:nvPr/>
          </p:nvSpPr>
          <p:spPr>
            <a:xfrm>
              <a:off x="3015860" y="2502778"/>
              <a:ext cx="1058112" cy="704538"/>
            </a:xfrm>
            <a:prstGeom prst="rect">
              <a:avLst/>
            </a:prstGeom>
            <a:solidFill>
              <a:schemeClr val="accent6"/>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918" y="2596395"/>
              <a:ext cx="517305" cy="517305"/>
            </a:xfrm>
            <a:prstGeom prst="rect">
              <a:avLst/>
            </a:prstGeom>
          </p:spPr>
        </p:pic>
        <p:sp>
          <p:nvSpPr>
            <p:cNvPr id="103" name="TextBox 102"/>
            <p:cNvSpPr txBox="1"/>
            <p:nvPr/>
          </p:nvSpPr>
          <p:spPr>
            <a:xfrm>
              <a:off x="1625096" y="3557920"/>
              <a:ext cx="2011961"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Party-Party Negotiation</a:t>
              </a:r>
            </a:p>
          </p:txBody>
        </p:sp>
        <p:cxnSp>
          <p:nvCxnSpPr>
            <p:cNvPr id="105" name="Straight Connector 104"/>
            <p:cNvCxnSpPr/>
            <p:nvPr/>
          </p:nvCxnSpPr>
          <p:spPr>
            <a:xfrm flipV="1">
              <a:off x="3632729" y="3205570"/>
              <a:ext cx="0" cy="513734"/>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3629077" y="2502778"/>
            <a:ext cx="1430908" cy="1654972"/>
            <a:chOff x="3629077" y="2502778"/>
            <a:chExt cx="1430908" cy="1654972"/>
          </a:xfrm>
        </p:grpSpPr>
        <p:sp>
          <p:nvSpPr>
            <p:cNvPr id="97" name="Rectangle 96"/>
            <p:cNvSpPr/>
            <p:nvPr/>
          </p:nvSpPr>
          <p:spPr>
            <a:xfrm>
              <a:off x="4073972" y="2502778"/>
              <a:ext cx="986013" cy="704538"/>
            </a:xfrm>
            <a:prstGeom prst="rect">
              <a:avLst/>
            </a:prstGeom>
            <a:solidFill>
              <a:schemeClr val="accent6"/>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0184" y="2534212"/>
              <a:ext cx="641671" cy="641671"/>
            </a:xfrm>
            <a:prstGeom prst="rect">
              <a:avLst/>
            </a:prstGeom>
          </p:spPr>
        </p:pic>
        <p:sp>
          <p:nvSpPr>
            <p:cNvPr id="106" name="TextBox 105"/>
            <p:cNvSpPr txBox="1"/>
            <p:nvPr/>
          </p:nvSpPr>
          <p:spPr>
            <a:xfrm>
              <a:off x="3629077" y="3849973"/>
              <a:ext cx="950902"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Mediation</a:t>
              </a:r>
            </a:p>
          </p:txBody>
        </p:sp>
        <p:cxnSp>
          <p:nvCxnSpPr>
            <p:cNvPr id="107" name="Straight Connector 106"/>
            <p:cNvCxnSpPr/>
            <p:nvPr/>
          </p:nvCxnSpPr>
          <p:spPr>
            <a:xfrm flipV="1">
              <a:off x="4578514" y="3205570"/>
              <a:ext cx="0" cy="797079"/>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4024466" y="2502778"/>
            <a:ext cx="1206103" cy="2006109"/>
            <a:chOff x="4024466" y="2502778"/>
            <a:chExt cx="1206103" cy="2006109"/>
          </a:xfrm>
        </p:grpSpPr>
        <p:sp>
          <p:nvSpPr>
            <p:cNvPr id="108" name="Rectangle 107"/>
            <p:cNvSpPr/>
            <p:nvPr/>
          </p:nvSpPr>
          <p:spPr>
            <a:xfrm>
              <a:off x="5056886" y="2502778"/>
              <a:ext cx="173683" cy="704538"/>
            </a:xfrm>
            <a:prstGeom prst="rect">
              <a:avLst/>
            </a:prstGeom>
            <a:solidFill>
              <a:schemeClr val="accent6"/>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9" name="TextBox 108"/>
            <p:cNvSpPr txBox="1"/>
            <p:nvPr/>
          </p:nvSpPr>
          <p:spPr>
            <a:xfrm>
              <a:off x="4024466" y="4201110"/>
              <a:ext cx="1121334"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Settlement?</a:t>
              </a:r>
            </a:p>
          </p:txBody>
        </p:sp>
        <p:cxnSp>
          <p:nvCxnSpPr>
            <p:cNvPr id="110" name="Straight Connector 109"/>
            <p:cNvCxnSpPr/>
            <p:nvPr/>
          </p:nvCxnSpPr>
          <p:spPr>
            <a:xfrm flipV="1">
              <a:off x="5143727" y="3205570"/>
              <a:ext cx="0" cy="114647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pic>
        <p:nvPicPr>
          <p:cNvPr id="55" name="Picture 54"/>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80916" y="2814440"/>
            <a:ext cx="125621" cy="125621"/>
          </a:xfrm>
          <a:prstGeom prst="rect">
            <a:avLst/>
          </a:prstGeom>
        </p:spPr>
      </p:pic>
      <p:pic>
        <p:nvPicPr>
          <p:cNvPr id="56" name="Picture 55"/>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62630" y="2802298"/>
            <a:ext cx="156847" cy="156847"/>
          </a:xfrm>
          <a:prstGeom prst="rect">
            <a:avLst/>
          </a:prstGeom>
        </p:spPr>
      </p:pic>
      <p:grpSp>
        <p:nvGrpSpPr>
          <p:cNvPr id="113" name="Group 112"/>
          <p:cNvGrpSpPr/>
          <p:nvPr/>
        </p:nvGrpSpPr>
        <p:grpSpPr>
          <a:xfrm>
            <a:off x="3015859" y="1929209"/>
            <a:ext cx="1007527" cy="1278107"/>
            <a:chOff x="3015859" y="1929209"/>
            <a:chExt cx="1007527" cy="1278107"/>
          </a:xfrm>
        </p:grpSpPr>
        <p:sp>
          <p:nvSpPr>
            <p:cNvPr id="80" name="Rectangle 79"/>
            <p:cNvSpPr/>
            <p:nvPr/>
          </p:nvSpPr>
          <p:spPr>
            <a:xfrm>
              <a:off x="3015859" y="2502778"/>
              <a:ext cx="173683" cy="704538"/>
            </a:xfrm>
            <a:prstGeom prst="rect">
              <a:avLst/>
            </a:prstGeom>
            <a:solidFill>
              <a:schemeClr val="accent2">
                <a:alpha val="50000"/>
              </a:schemeClr>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5" name="Straight Connector 64"/>
            <p:cNvCxnSpPr>
              <a:endCxn id="80" idx="0"/>
            </p:cNvCxnSpPr>
            <p:nvPr/>
          </p:nvCxnSpPr>
          <p:spPr>
            <a:xfrm>
              <a:off x="3102700" y="2072170"/>
              <a:ext cx="1" cy="430608"/>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pic>
          <p:nvPicPr>
            <p:cNvPr id="101" name="Picture 10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8719" y="1929209"/>
              <a:ext cx="854667" cy="297225"/>
            </a:xfrm>
            <a:prstGeom prst="rect">
              <a:avLst/>
            </a:prstGeom>
          </p:spPr>
        </p:pic>
      </p:grpSp>
      <p:sp>
        <p:nvSpPr>
          <p:cNvPr id="8" name="TextBox 7"/>
          <p:cNvSpPr txBox="1"/>
          <p:nvPr/>
        </p:nvSpPr>
        <p:spPr>
          <a:xfrm>
            <a:off x="7391952" y="3212878"/>
            <a:ext cx="1303562" cy="184666"/>
          </a:xfrm>
          <a:prstGeom prst="rect">
            <a:avLst/>
          </a:prstGeom>
          <a:noFill/>
        </p:spPr>
        <p:txBody>
          <a:bodyPr wrap="none" rtlCol="0">
            <a:spAutoFit/>
          </a:bodyPr>
          <a:lstStyle/>
          <a:p>
            <a:r>
              <a:rPr lang="en-US" sz="600">
                <a:solidFill>
                  <a:schemeClr val="bg1">
                    <a:lumMod val="75000"/>
                  </a:schemeClr>
                </a:solidFill>
                <a:latin typeface="Tahoma" charset="0"/>
                <a:ea typeface="Tahoma" charset="0"/>
                <a:cs typeface="Tahoma" charset="0"/>
              </a:rPr>
              <a:t>*Based on NCSC Time Standards</a:t>
            </a:r>
          </a:p>
        </p:txBody>
      </p:sp>
      <p:grpSp>
        <p:nvGrpSpPr>
          <p:cNvPr id="10" name="Group 9"/>
          <p:cNvGrpSpPr/>
          <p:nvPr/>
        </p:nvGrpSpPr>
        <p:grpSpPr>
          <a:xfrm>
            <a:off x="6957878" y="2233981"/>
            <a:ext cx="1770036" cy="1046028"/>
            <a:chOff x="5979191" y="3647113"/>
            <a:chExt cx="1770036" cy="1046028"/>
          </a:xfrm>
        </p:grpSpPr>
        <p:sp>
          <p:nvSpPr>
            <p:cNvPr id="7" name="TextBox 6"/>
            <p:cNvSpPr txBox="1"/>
            <p:nvPr/>
          </p:nvSpPr>
          <p:spPr>
            <a:xfrm>
              <a:off x="5979191" y="3647113"/>
              <a:ext cx="1770036" cy="861774"/>
            </a:xfrm>
            <a:prstGeom prst="rect">
              <a:avLst/>
            </a:prstGeom>
            <a:noFill/>
          </p:spPr>
          <p:txBody>
            <a:bodyPr wrap="none" rtlCol="0">
              <a:spAutoFit/>
            </a:bodyPr>
            <a:lstStyle/>
            <a:p>
              <a:r>
                <a:rPr lang="en-US" sz="5000" b="1" dirty="0">
                  <a:solidFill>
                    <a:schemeClr val="tx1">
                      <a:lumMod val="75000"/>
                      <a:lumOff val="25000"/>
                    </a:schemeClr>
                  </a:solidFill>
                  <a:latin typeface="Tahoma" charset="0"/>
                  <a:ea typeface="Tahoma" charset="0"/>
                  <a:cs typeface="Tahoma" charset="0"/>
                </a:rPr>
                <a:t>50%</a:t>
              </a:r>
            </a:p>
          </p:txBody>
        </p:sp>
        <p:sp>
          <p:nvSpPr>
            <p:cNvPr id="9" name="TextBox 8"/>
            <p:cNvSpPr txBox="1"/>
            <p:nvPr/>
          </p:nvSpPr>
          <p:spPr>
            <a:xfrm>
              <a:off x="5998930" y="4277643"/>
              <a:ext cx="1729961" cy="415498"/>
            </a:xfrm>
            <a:prstGeom prst="rect">
              <a:avLst/>
            </a:prstGeom>
            <a:noFill/>
          </p:spPr>
          <p:txBody>
            <a:bodyPr wrap="none" rtlCol="0">
              <a:spAutoFit/>
            </a:bodyPr>
            <a:lstStyle/>
            <a:p>
              <a:r>
                <a:rPr lang="en-US" sz="2100" dirty="0">
                  <a:solidFill>
                    <a:schemeClr val="tx1">
                      <a:lumMod val="75000"/>
                      <a:lumOff val="25000"/>
                    </a:schemeClr>
                  </a:solidFill>
                  <a:latin typeface="Tahoma" charset="0"/>
                  <a:ea typeface="Tahoma" charset="0"/>
                  <a:cs typeface="Tahoma" charset="0"/>
                </a:rPr>
                <a:t>Time savings</a:t>
              </a:r>
            </a:p>
          </p:txBody>
        </p:sp>
      </p:grpSp>
    </p:spTree>
    <p:extLst>
      <p:ext uri="{BB962C8B-B14F-4D97-AF65-F5344CB8AC3E}">
        <p14:creationId xmlns:p14="http://schemas.microsoft.com/office/powerpoint/2010/main" val="398623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Effect transition="in" filter="fade">
                                      <p:cBhvr>
                                        <p:cTn id="11" dur="500"/>
                                        <p:tgtEl>
                                          <p:spTgt spid="1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500"/>
                                        <p:tgtEl>
                                          <p:spTgt spid="1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6"/>
                                        </p:tgtEl>
                                        <p:attrNameLst>
                                          <p:attrName>style.visibility</p:attrName>
                                        </p:attrNameLst>
                                      </p:cBhvr>
                                      <p:to>
                                        <p:strVal val="visible"/>
                                      </p:to>
                                    </p:set>
                                    <p:animEffect transition="in" filter="fade">
                                      <p:cBhvr>
                                        <p:cTn id="21" dur="500"/>
                                        <p:tgtEl>
                                          <p:spTgt spid="116"/>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6" presetClass="emph" presetSubtype="0" accel="50000" decel="50000" autoRev="1" fill="hold" nodeType="withEffect">
                                  <p:stCondLst>
                                    <p:cond delay="0"/>
                                  </p:stCondLst>
                                  <p:childTnLst>
                                    <p:animScale>
                                      <p:cBhvr>
                                        <p:cTn id="26" dur="1000" fill="hold"/>
                                        <p:tgtEl>
                                          <p:spTgt spid="55"/>
                                        </p:tgtEl>
                                      </p:cBhvr>
                                      <p:by x="150000" y="150000"/>
                                    </p:animScale>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5"/>
                                        </p:tgtEl>
                                      </p:cBhvr>
                                    </p:animEffect>
                                    <p:set>
                                      <p:cBhvr>
                                        <p:cTn id="34" dur="1" fill="hold">
                                          <p:stCondLst>
                                            <p:cond delay="499"/>
                                          </p:stCondLst>
                                        </p:cTn>
                                        <p:tgtEl>
                                          <p:spTgt spid="55"/>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par>
                                <p:cTn id="38" presetID="6" presetClass="emph" presetSubtype="0" accel="50000" decel="50000" autoRev="1" fill="hold" nodeType="withEffect">
                                  <p:stCondLst>
                                    <p:cond delay="0"/>
                                  </p:stCondLst>
                                  <p:childTnLst>
                                    <p:animScale>
                                      <p:cBhvr>
                                        <p:cTn id="39" dur="1000" fill="hold"/>
                                        <p:tgtEl>
                                          <p:spTgt spid="56"/>
                                        </p:tgtEl>
                                      </p:cBhvr>
                                      <p:by x="150000" y="150000"/>
                                    </p:animScale>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0.00017 -0.00031 L -0.24114 -0.00031 " pathEditMode="relative" rAng="0" ptsTypes="AA">
                                      <p:cBhvr>
                                        <p:cTn id="42" dur="2000" fill="hold"/>
                                        <p:tgtEl>
                                          <p:spTgt spid="2"/>
                                        </p:tgtEl>
                                        <p:attrNameLst>
                                          <p:attrName>ppt_x</p:attrName>
                                          <p:attrName>ppt_y</p:attrName>
                                        </p:attrNameLst>
                                      </p:cBhvr>
                                      <p:rCtr x="-12049" y="0"/>
                                    </p:animMotion>
                                  </p:childTnLst>
                                </p:cTn>
                              </p:par>
                            </p:childTnLst>
                          </p:cTn>
                        </p:par>
                        <p:par>
                          <p:cTn id="43" fill="hold">
                            <p:stCondLst>
                              <p:cond delay="4500"/>
                            </p:stCondLst>
                            <p:childTnLst>
                              <p:par>
                                <p:cTn id="44" presetID="22" presetClass="entr" presetSubtype="2" fill="hold"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right)">
                                      <p:cBhvr>
                                        <p:cTn id="46" dur="500"/>
                                        <p:tgtEl>
                                          <p:spTgt spid="41"/>
                                        </p:tgtEl>
                                      </p:cBhvr>
                                    </p:animEffect>
                                  </p:childTnLst>
                                </p:cTn>
                              </p:par>
                            </p:childTnLst>
                          </p:cTn>
                        </p:par>
                        <p:par>
                          <p:cTn id="47" fill="hold">
                            <p:stCondLst>
                              <p:cond delay="5000"/>
                            </p:stCondLst>
                            <p:childTnLst>
                              <p:par>
                                <p:cTn id="48" presetID="10" presetClass="exit" presetSubtype="0" fill="hold" grpId="0" nodeType="afterEffect">
                                  <p:stCondLst>
                                    <p:cond delay="2500"/>
                                  </p:stCondLst>
                                  <p:childTnLst>
                                    <p:animEffect transition="out" filter="fade">
                                      <p:cBhvr>
                                        <p:cTn id="49" dur="1000"/>
                                        <p:tgtEl>
                                          <p:spTgt spid="3"/>
                                        </p:tgtEl>
                                      </p:cBhvr>
                                    </p:animEffect>
                                    <p:set>
                                      <p:cBhvr>
                                        <p:cTn id="50" dur="1" fill="hold">
                                          <p:stCondLst>
                                            <p:cond delay="999"/>
                                          </p:stCondLst>
                                        </p:cTn>
                                        <p:tgtEl>
                                          <p:spTgt spid="3"/>
                                        </p:tgtEl>
                                        <p:attrNameLst>
                                          <p:attrName>style.visibility</p:attrName>
                                        </p:attrNameLst>
                                      </p:cBhvr>
                                      <p:to>
                                        <p:strVal val="hidden"/>
                                      </p:to>
                                    </p:set>
                                  </p:childTnLst>
                                </p:cTn>
                              </p:par>
                              <p:par>
                                <p:cTn id="51" presetID="10" presetClass="exit" presetSubtype="0" fill="hold" nodeType="withEffect">
                                  <p:stCondLst>
                                    <p:cond delay="2500"/>
                                  </p:stCondLst>
                                  <p:childTnLst>
                                    <p:animEffect transition="out" filter="fade">
                                      <p:cBhvr>
                                        <p:cTn id="52" dur="2000"/>
                                        <p:tgtEl>
                                          <p:spTgt spid="41"/>
                                        </p:tgtEl>
                                      </p:cBhvr>
                                    </p:animEffect>
                                    <p:set>
                                      <p:cBhvr>
                                        <p:cTn id="53" dur="1" fill="hold">
                                          <p:stCondLst>
                                            <p:cond delay="1999"/>
                                          </p:stCondLst>
                                        </p:cTn>
                                        <p:tgtEl>
                                          <p:spTgt spid="41"/>
                                        </p:tgtEl>
                                        <p:attrNameLst>
                                          <p:attrName>style.visibility</p:attrName>
                                        </p:attrNameLst>
                                      </p:cBhvr>
                                      <p:to>
                                        <p:strVal val="hidden"/>
                                      </p:to>
                                    </p:set>
                                  </p:childTnLst>
                                </p:cTn>
                              </p:par>
                            </p:childTnLst>
                          </p:cTn>
                        </p:par>
                        <p:par>
                          <p:cTn id="54" fill="hold">
                            <p:stCondLst>
                              <p:cond delay="9500"/>
                            </p:stCondLst>
                            <p:childTnLst>
                              <p:par>
                                <p:cTn id="55" presetID="10"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742" y="1"/>
            <a:ext cx="8292514" cy="5141723"/>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599263" y="803679"/>
            <a:ext cx="739751" cy="164388"/>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494272" y="1497766"/>
            <a:ext cx="484033" cy="146123"/>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654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1761" y="1"/>
            <a:ext cx="8840478" cy="5141723"/>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718056" y="3223851"/>
            <a:ext cx="164389" cy="164389"/>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997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230" y="1"/>
            <a:ext cx="8913540" cy="5141723"/>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763853" y="4831211"/>
            <a:ext cx="155256" cy="164389"/>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392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230" y="65584"/>
            <a:ext cx="8913540" cy="507614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886979" y="2977267"/>
            <a:ext cx="155256" cy="164389"/>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143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1647" y="304801"/>
            <a:ext cx="6902824" cy="523220"/>
          </a:xfrm>
          <a:prstGeom prst="rect">
            <a:avLst/>
          </a:prstGeom>
          <a:noFill/>
        </p:spPr>
        <p:txBody>
          <a:bodyPr wrap="square" rtlCol="0">
            <a:spAutoFit/>
          </a:bodyPr>
          <a:lstStyle/>
          <a:p>
            <a:r>
              <a:rPr lang="en-US" sz="2800" b="1" dirty="0"/>
              <a:t>Ranged Offers</a:t>
            </a:r>
            <a:endParaRPr lang="en-US" b="1" dirty="0"/>
          </a:p>
        </p:txBody>
      </p:sp>
      <p:pic>
        <p:nvPicPr>
          <p:cNvPr id="7" name="Picture 6"/>
          <p:cNvPicPr>
            <a:picLocks noChangeAspect="1"/>
          </p:cNvPicPr>
          <p:nvPr/>
        </p:nvPicPr>
        <p:blipFill rotWithShape="1">
          <a:blip r:embed="rId3"/>
          <a:srcRect l="27155" t="12747" r="36604" b="54023"/>
          <a:stretch/>
        </p:blipFill>
        <p:spPr>
          <a:xfrm>
            <a:off x="1504059" y="1068223"/>
            <a:ext cx="4518463" cy="2589375"/>
          </a:xfrm>
          <a:prstGeom prst="rect">
            <a:avLst/>
          </a:prstGeom>
        </p:spPr>
      </p:pic>
    </p:spTree>
    <p:extLst>
      <p:ext uri="{BB962C8B-B14F-4D97-AF65-F5344CB8AC3E}">
        <p14:creationId xmlns:p14="http://schemas.microsoft.com/office/powerpoint/2010/main" val="1387282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230" y="65584"/>
            <a:ext cx="8913540" cy="5076140"/>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170227" y="1516032"/>
            <a:ext cx="155256" cy="164388"/>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831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1761" y="1"/>
            <a:ext cx="8840478" cy="5141723"/>
          </a:xfrm>
          <a:prstGeom prst="rect">
            <a:avLst/>
          </a:prstGeom>
          <a:blipFill>
            <a:blip r:embed="rId2"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677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94270" y="0"/>
            <a:ext cx="2817341" cy="5143500"/>
          </a:xfrm>
          <a:prstGeom prst="rect">
            <a:avLst/>
          </a:prstGeom>
          <a:solidFill>
            <a:schemeClr val="accent5">
              <a:lumMod val="20000"/>
              <a:lumOff val="80000"/>
              <a:alpha val="64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3" name="Title 2"/>
          <p:cNvSpPr>
            <a:spLocks noGrp="1"/>
          </p:cNvSpPr>
          <p:nvPr>
            <p:ph type="title"/>
          </p:nvPr>
        </p:nvSpPr>
        <p:spPr>
          <a:xfrm>
            <a:off x="718529" y="277347"/>
            <a:ext cx="7701043" cy="460185"/>
          </a:xfrm>
        </p:spPr>
        <p:txBody>
          <a:bodyPr/>
          <a:lstStyle/>
          <a:p>
            <a:r>
              <a:rPr lang="en-US" sz="2300" dirty="0" smtClean="0"/>
              <a:t>Case Study 					2018 Clark County</a:t>
            </a:r>
            <a:endParaRPr lang="en-US" sz="2300" dirty="0"/>
          </a:p>
        </p:txBody>
      </p:sp>
      <p:sp>
        <p:nvSpPr>
          <p:cNvPr id="5" name="Text Placeholder 4"/>
          <p:cNvSpPr>
            <a:spLocks noGrp="1"/>
          </p:cNvSpPr>
          <p:nvPr>
            <p:ph type="body" sz="quarter" idx="10"/>
          </p:nvPr>
        </p:nvSpPr>
        <p:spPr>
          <a:xfrm>
            <a:off x="723656" y="895007"/>
            <a:ext cx="2497343" cy="3555448"/>
          </a:xfrm>
        </p:spPr>
        <p:txBody>
          <a:bodyPr/>
          <a:lstStyle/>
          <a:p>
            <a:pPr>
              <a:spcAft>
                <a:spcPts val="600"/>
              </a:spcAft>
            </a:pPr>
            <a:r>
              <a:rPr lang="en-US" b="1" dirty="0">
                <a:solidFill>
                  <a:schemeClr val="accent2"/>
                </a:solidFill>
              </a:rPr>
              <a:t>Population </a:t>
            </a:r>
          </a:p>
          <a:p>
            <a:pPr>
              <a:spcAft>
                <a:spcPts val="600"/>
              </a:spcAft>
            </a:pPr>
            <a:r>
              <a:rPr lang="en-US" dirty="0"/>
              <a:t>2,156,724</a:t>
            </a:r>
          </a:p>
          <a:p>
            <a:pPr>
              <a:spcAft>
                <a:spcPts val="600"/>
              </a:spcAft>
            </a:pPr>
            <a:r>
              <a:rPr lang="en-US" b="1" dirty="0">
                <a:solidFill>
                  <a:schemeClr val="accent2"/>
                </a:solidFill>
              </a:rPr>
              <a:t>Ranking</a:t>
            </a:r>
          </a:p>
          <a:p>
            <a:pPr>
              <a:spcAft>
                <a:spcPts val="600"/>
              </a:spcAft>
            </a:pPr>
            <a:r>
              <a:rPr lang="en-US" dirty="0"/>
              <a:t>12</a:t>
            </a:r>
            <a:r>
              <a:rPr lang="en-US" baseline="30000" dirty="0"/>
              <a:t>th</a:t>
            </a:r>
            <a:r>
              <a:rPr lang="en-US" dirty="0"/>
              <a:t> largest county in U.S. by population</a:t>
            </a:r>
          </a:p>
          <a:p>
            <a:pPr>
              <a:spcAft>
                <a:spcPts val="600"/>
              </a:spcAft>
            </a:pPr>
            <a:r>
              <a:rPr lang="en-US" b="1" dirty="0">
                <a:solidFill>
                  <a:schemeClr val="accent2"/>
                </a:solidFill>
              </a:rPr>
              <a:t>Courts</a:t>
            </a:r>
          </a:p>
          <a:p>
            <a:pPr>
              <a:spcAft>
                <a:spcPts val="600"/>
              </a:spcAft>
            </a:pPr>
            <a:r>
              <a:rPr lang="en-US" dirty="0"/>
              <a:t>20 family courts</a:t>
            </a:r>
          </a:p>
          <a:p>
            <a:pPr>
              <a:spcAft>
                <a:spcPts val="600"/>
              </a:spcAft>
            </a:pPr>
            <a:r>
              <a:rPr lang="en-US" dirty="0"/>
              <a:t>32 civil/criminal courts</a:t>
            </a:r>
          </a:p>
          <a:p>
            <a:pPr>
              <a:spcAft>
                <a:spcPts val="600"/>
              </a:spcAft>
            </a:pPr>
            <a:r>
              <a:rPr lang="en-US" dirty="0"/>
              <a:t>More than 600 court employees</a:t>
            </a:r>
          </a:p>
          <a:p>
            <a:pPr>
              <a:spcAft>
                <a:spcPts val="600"/>
              </a:spcAft>
            </a:pPr>
            <a:endParaRPr lang="en-US" dirty="0"/>
          </a:p>
        </p:txBody>
      </p:sp>
    </p:spTree>
    <p:extLst>
      <p:ext uri="{BB962C8B-B14F-4D97-AF65-F5344CB8AC3E}">
        <p14:creationId xmlns:p14="http://schemas.microsoft.com/office/powerpoint/2010/main" val="1528249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766118"/>
            <a:ext cx="9144000" cy="3245708"/>
          </a:xfrm>
          <a:prstGeom prst="rect">
            <a:avLst/>
          </a:prstGeom>
          <a:solidFill>
            <a:schemeClr val="bg2">
              <a:lumMod val="90000"/>
              <a:alpha val="2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3" name="Title 2">
            <a:extLst>
              <a:ext uri="{FF2B5EF4-FFF2-40B4-BE49-F238E27FC236}">
                <a16:creationId xmlns:a16="http://schemas.microsoft.com/office/drawing/2014/main" id="{E6E68DC1-CF8E-454E-8707-7FBBD01C3CC5}"/>
              </a:ext>
            </a:extLst>
          </p:cNvPr>
          <p:cNvSpPr>
            <a:spLocks noGrp="1"/>
          </p:cNvSpPr>
          <p:nvPr>
            <p:ph type="title"/>
          </p:nvPr>
        </p:nvSpPr>
        <p:spPr/>
        <p:txBody>
          <a:bodyPr/>
          <a:lstStyle/>
          <a:p>
            <a:r>
              <a:rPr lang="en-US" dirty="0"/>
              <a:t>Overview of  the Family Mediation Center</a:t>
            </a:r>
          </a:p>
        </p:txBody>
      </p:sp>
      <p:grpSp>
        <p:nvGrpSpPr>
          <p:cNvPr id="18" name="Group 17"/>
          <p:cNvGrpSpPr/>
          <p:nvPr/>
        </p:nvGrpSpPr>
        <p:grpSpPr>
          <a:xfrm>
            <a:off x="273677" y="1045153"/>
            <a:ext cx="1671370" cy="3558596"/>
            <a:chOff x="273677" y="1045153"/>
            <a:chExt cx="1671370" cy="3558596"/>
          </a:xfrm>
        </p:grpSpPr>
        <p:sp>
          <p:nvSpPr>
            <p:cNvPr id="6" name="Freeform 5"/>
            <p:cNvSpPr/>
            <p:nvPr/>
          </p:nvSpPr>
          <p:spPr>
            <a:xfrm>
              <a:off x="273677" y="2512541"/>
              <a:ext cx="1671370" cy="2091208"/>
            </a:xfrm>
            <a:custGeom>
              <a:avLst/>
              <a:gdLst>
                <a:gd name="connsiteX0" fmla="*/ 0 w 1671370"/>
                <a:gd name="connsiteY0" fmla="*/ 167137 h 3785740"/>
                <a:gd name="connsiteX1" fmla="*/ 167137 w 1671370"/>
                <a:gd name="connsiteY1" fmla="*/ 0 h 3785740"/>
                <a:gd name="connsiteX2" fmla="*/ 1504233 w 1671370"/>
                <a:gd name="connsiteY2" fmla="*/ 0 h 3785740"/>
                <a:gd name="connsiteX3" fmla="*/ 1671370 w 1671370"/>
                <a:gd name="connsiteY3" fmla="*/ 167137 h 3785740"/>
                <a:gd name="connsiteX4" fmla="*/ 1671370 w 1671370"/>
                <a:gd name="connsiteY4" fmla="*/ 3618603 h 3785740"/>
                <a:gd name="connsiteX5" fmla="*/ 1504233 w 1671370"/>
                <a:gd name="connsiteY5" fmla="*/ 3785740 h 3785740"/>
                <a:gd name="connsiteX6" fmla="*/ 167137 w 1671370"/>
                <a:gd name="connsiteY6" fmla="*/ 3785740 h 3785740"/>
                <a:gd name="connsiteX7" fmla="*/ 0 w 1671370"/>
                <a:gd name="connsiteY7" fmla="*/ 3618603 h 3785740"/>
                <a:gd name="connsiteX8" fmla="*/ 0 w 1671370"/>
                <a:gd name="connsiteY8" fmla="*/ 167137 h 37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370" h="3785740">
                  <a:moveTo>
                    <a:pt x="0" y="167137"/>
                  </a:moveTo>
                  <a:cubicBezTo>
                    <a:pt x="0" y="74830"/>
                    <a:pt x="74830" y="0"/>
                    <a:pt x="167137" y="0"/>
                  </a:cubicBezTo>
                  <a:lnTo>
                    <a:pt x="1504233" y="0"/>
                  </a:lnTo>
                  <a:cubicBezTo>
                    <a:pt x="1596540" y="0"/>
                    <a:pt x="1671370" y="74830"/>
                    <a:pt x="1671370" y="167137"/>
                  </a:cubicBezTo>
                  <a:lnTo>
                    <a:pt x="1671370" y="3618603"/>
                  </a:lnTo>
                  <a:cubicBezTo>
                    <a:pt x="1671370" y="3710910"/>
                    <a:pt x="1596540" y="3785740"/>
                    <a:pt x="1504233" y="3785740"/>
                  </a:cubicBezTo>
                  <a:lnTo>
                    <a:pt x="167137" y="3785740"/>
                  </a:lnTo>
                  <a:cubicBezTo>
                    <a:pt x="74830" y="3785740"/>
                    <a:pt x="0" y="3710910"/>
                    <a:pt x="0" y="3618603"/>
                  </a:cubicBezTo>
                  <a:lnTo>
                    <a:pt x="0" y="16713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Staff</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Equivalent of 11 full time mediators</a:t>
              </a:r>
            </a:p>
          </p:txBody>
        </p:sp>
        <p:sp>
          <p:nvSpPr>
            <p:cNvPr id="7" name="Oval 6"/>
            <p:cNvSpPr/>
            <p:nvPr/>
          </p:nvSpPr>
          <p:spPr>
            <a:xfrm>
              <a:off x="479036" y="1045153"/>
              <a:ext cx="1260651" cy="1260651"/>
            </a:xfrm>
            <a:prstGeom prst="ellipse">
              <a:avLst/>
            </a:prstGeom>
            <a:blipFill>
              <a:blip r:embed="rId3"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9" name="Group 18"/>
          <p:cNvGrpSpPr/>
          <p:nvPr/>
        </p:nvGrpSpPr>
        <p:grpSpPr>
          <a:xfrm>
            <a:off x="1995188" y="1045153"/>
            <a:ext cx="1671370" cy="3558596"/>
            <a:chOff x="1995188" y="1045153"/>
            <a:chExt cx="1671370" cy="3558596"/>
          </a:xfrm>
        </p:grpSpPr>
        <p:sp>
          <p:nvSpPr>
            <p:cNvPr id="8" name="Freeform 7"/>
            <p:cNvSpPr/>
            <p:nvPr/>
          </p:nvSpPr>
          <p:spPr>
            <a:xfrm>
              <a:off x="1995188" y="2512541"/>
              <a:ext cx="1671370" cy="2091208"/>
            </a:xfrm>
            <a:custGeom>
              <a:avLst/>
              <a:gdLst>
                <a:gd name="connsiteX0" fmla="*/ 0 w 1671370"/>
                <a:gd name="connsiteY0" fmla="*/ 167137 h 3785740"/>
                <a:gd name="connsiteX1" fmla="*/ 167137 w 1671370"/>
                <a:gd name="connsiteY1" fmla="*/ 0 h 3785740"/>
                <a:gd name="connsiteX2" fmla="*/ 1504233 w 1671370"/>
                <a:gd name="connsiteY2" fmla="*/ 0 h 3785740"/>
                <a:gd name="connsiteX3" fmla="*/ 1671370 w 1671370"/>
                <a:gd name="connsiteY3" fmla="*/ 167137 h 3785740"/>
                <a:gd name="connsiteX4" fmla="*/ 1671370 w 1671370"/>
                <a:gd name="connsiteY4" fmla="*/ 3618603 h 3785740"/>
                <a:gd name="connsiteX5" fmla="*/ 1504233 w 1671370"/>
                <a:gd name="connsiteY5" fmla="*/ 3785740 h 3785740"/>
                <a:gd name="connsiteX6" fmla="*/ 167137 w 1671370"/>
                <a:gd name="connsiteY6" fmla="*/ 3785740 h 3785740"/>
                <a:gd name="connsiteX7" fmla="*/ 0 w 1671370"/>
                <a:gd name="connsiteY7" fmla="*/ 3618603 h 3785740"/>
                <a:gd name="connsiteX8" fmla="*/ 0 w 1671370"/>
                <a:gd name="connsiteY8" fmla="*/ 167137 h 37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370" h="3785740">
                  <a:moveTo>
                    <a:pt x="0" y="167137"/>
                  </a:moveTo>
                  <a:cubicBezTo>
                    <a:pt x="0" y="74830"/>
                    <a:pt x="74830" y="0"/>
                    <a:pt x="167137" y="0"/>
                  </a:cubicBezTo>
                  <a:lnTo>
                    <a:pt x="1504233" y="0"/>
                  </a:lnTo>
                  <a:cubicBezTo>
                    <a:pt x="1596540" y="0"/>
                    <a:pt x="1671370" y="74830"/>
                    <a:pt x="1671370" y="167137"/>
                  </a:cubicBezTo>
                  <a:lnTo>
                    <a:pt x="1671370" y="3618603"/>
                  </a:lnTo>
                  <a:cubicBezTo>
                    <a:pt x="1671370" y="3710910"/>
                    <a:pt x="1596540" y="3785740"/>
                    <a:pt x="1504233" y="3785740"/>
                  </a:cubicBezTo>
                  <a:lnTo>
                    <a:pt x="167137" y="3785740"/>
                  </a:lnTo>
                  <a:cubicBezTo>
                    <a:pt x="74830" y="3785740"/>
                    <a:pt x="0" y="3710910"/>
                    <a:pt x="0" y="3618603"/>
                  </a:cubicBezTo>
                  <a:lnTo>
                    <a:pt x="0" y="16713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Cases</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~3,900 cases annually mediated</a:t>
              </a:r>
            </a:p>
          </p:txBody>
        </p:sp>
        <p:sp>
          <p:nvSpPr>
            <p:cNvPr id="9" name="Oval 8"/>
            <p:cNvSpPr/>
            <p:nvPr/>
          </p:nvSpPr>
          <p:spPr>
            <a:xfrm>
              <a:off x="2200548" y="1045153"/>
              <a:ext cx="1260651" cy="126065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0" name="Group 19"/>
          <p:cNvGrpSpPr/>
          <p:nvPr/>
        </p:nvGrpSpPr>
        <p:grpSpPr>
          <a:xfrm>
            <a:off x="3716700" y="1045153"/>
            <a:ext cx="1671370" cy="3558596"/>
            <a:chOff x="3716700" y="1045153"/>
            <a:chExt cx="1671370" cy="3558596"/>
          </a:xfrm>
        </p:grpSpPr>
        <p:sp>
          <p:nvSpPr>
            <p:cNvPr id="10" name="Freeform 9"/>
            <p:cNvSpPr/>
            <p:nvPr/>
          </p:nvSpPr>
          <p:spPr>
            <a:xfrm>
              <a:off x="3716700" y="2512541"/>
              <a:ext cx="1671370" cy="2091208"/>
            </a:xfrm>
            <a:custGeom>
              <a:avLst/>
              <a:gdLst>
                <a:gd name="connsiteX0" fmla="*/ 0 w 1671370"/>
                <a:gd name="connsiteY0" fmla="*/ 167137 h 3785740"/>
                <a:gd name="connsiteX1" fmla="*/ 167137 w 1671370"/>
                <a:gd name="connsiteY1" fmla="*/ 0 h 3785740"/>
                <a:gd name="connsiteX2" fmla="*/ 1504233 w 1671370"/>
                <a:gd name="connsiteY2" fmla="*/ 0 h 3785740"/>
                <a:gd name="connsiteX3" fmla="*/ 1671370 w 1671370"/>
                <a:gd name="connsiteY3" fmla="*/ 167137 h 3785740"/>
                <a:gd name="connsiteX4" fmla="*/ 1671370 w 1671370"/>
                <a:gd name="connsiteY4" fmla="*/ 3618603 h 3785740"/>
                <a:gd name="connsiteX5" fmla="*/ 1504233 w 1671370"/>
                <a:gd name="connsiteY5" fmla="*/ 3785740 h 3785740"/>
                <a:gd name="connsiteX6" fmla="*/ 167137 w 1671370"/>
                <a:gd name="connsiteY6" fmla="*/ 3785740 h 3785740"/>
                <a:gd name="connsiteX7" fmla="*/ 0 w 1671370"/>
                <a:gd name="connsiteY7" fmla="*/ 3618603 h 3785740"/>
                <a:gd name="connsiteX8" fmla="*/ 0 w 1671370"/>
                <a:gd name="connsiteY8" fmla="*/ 167137 h 37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370" h="3785740">
                  <a:moveTo>
                    <a:pt x="0" y="167137"/>
                  </a:moveTo>
                  <a:cubicBezTo>
                    <a:pt x="0" y="74830"/>
                    <a:pt x="74830" y="0"/>
                    <a:pt x="167137" y="0"/>
                  </a:cubicBezTo>
                  <a:lnTo>
                    <a:pt x="1504233" y="0"/>
                  </a:lnTo>
                  <a:cubicBezTo>
                    <a:pt x="1596540" y="0"/>
                    <a:pt x="1671370" y="74830"/>
                    <a:pt x="1671370" y="167137"/>
                  </a:cubicBezTo>
                  <a:lnTo>
                    <a:pt x="1671370" y="3618603"/>
                  </a:lnTo>
                  <a:cubicBezTo>
                    <a:pt x="1671370" y="3710910"/>
                    <a:pt x="1596540" y="3785740"/>
                    <a:pt x="1504233" y="3785740"/>
                  </a:cubicBezTo>
                  <a:lnTo>
                    <a:pt x="167137" y="3785740"/>
                  </a:lnTo>
                  <a:cubicBezTo>
                    <a:pt x="74830" y="3785740"/>
                    <a:pt x="0" y="3710910"/>
                    <a:pt x="0" y="3618603"/>
                  </a:cubicBezTo>
                  <a:lnTo>
                    <a:pt x="0" y="16713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Time</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Typically 21-28 days for first in-person  mediation appointment</a:t>
              </a:r>
            </a:p>
          </p:txBody>
        </p:sp>
        <p:sp>
          <p:nvSpPr>
            <p:cNvPr id="11" name="Oval 10"/>
            <p:cNvSpPr/>
            <p:nvPr/>
          </p:nvSpPr>
          <p:spPr>
            <a:xfrm>
              <a:off x="3922059" y="1045153"/>
              <a:ext cx="1260651" cy="1260651"/>
            </a:xfrm>
            <a:prstGeom prst="ellipse">
              <a:avLst/>
            </a:prstGeom>
            <a:blipFill>
              <a:blip r:embed="rId5"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1" name="Group 20"/>
          <p:cNvGrpSpPr/>
          <p:nvPr/>
        </p:nvGrpSpPr>
        <p:grpSpPr>
          <a:xfrm>
            <a:off x="5438211" y="1045153"/>
            <a:ext cx="1671370" cy="3558596"/>
            <a:chOff x="5438211" y="1045153"/>
            <a:chExt cx="1671370" cy="3558596"/>
          </a:xfrm>
        </p:grpSpPr>
        <p:sp>
          <p:nvSpPr>
            <p:cNvPr id="12" name="Freeform 11"/>
            <p:cNvSpPr/>
            <p:nvPr/>
          </p:nvSpPr>
          <p:spPr>
            <a:xfrm>
              <a:off x="5438211" y="2512541"/>
              <a:ext cx="1671370" cy="2091208"/>
            </a:xfrm>
            <a:custGeom>
              <a:avLst/>
              <a:gdLst>
                <a:gd name="connsiteX0" fmla="*/ 0 w 1671370"/>
                <a:gd name="connsiteY0" fmla="*/ 167137 h 3785740"/>
                <a:gd name="connsiteX1" fmla="*/ 167137 w 1671370"/>
                <a:gd name="connsiteY1" fmla="*/ 0 h 3785740"/>
                <a:gd name="connsiteX2" fmla="*/ 1504233 w 1671370"/>
                <a:gd name="connsiteY2" fmla="*/ 0 h 3785740"/>
                <a:gd name="connsiteX3" fmla="*/ 1671370 w 1671370"/>
                <a:gd name="connsiteY3" fmla="*/ 167137 h 3785740"/>
                <a:gd name="connsiteX4" fmla="*/ 1671370 w 1671370"/>
                <a:gd name="connsiteY4" fmla="*/ 3618603 h 3785740"/>
                <a:gd name="connsiteX5" fmla="*/ 1504233 w 1671370"/>
                <a:gd name="connsiteY5" fmla="*/ 3785740 h 3785740"/>
                <a:gd name="connsiteX6" fmla="*/ 167137 w 1671370"/>
                <a:gd name="connsiteY6" fmla="*/ 3785740 h 3785740"/>
                <a:gd name="connsiteX7" fmla="*/ 0 w 1671370"/>
                <a:gd name="connsiteY7" fmla="*/ 3618603 h 3785740"/>
                <a:gd name="connsiteX8" fmla="*/ 0 w 1671370"/>
                <a:gd name="connsiteY8" fmla="*/ 167137 h 37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370" h="3785740">
                  <a:moveTo>
                    <a:pt x="0" y="167137"/>
                  </a:moveTo>
                  <a:cubicBezTo>
                    <a:pt x="0" y="74830"/>
                    <a:pt x="74830" y="0"/>
                    <a:pt x="167137" y="0"/>
                  </a:cubicBezTo>
                  <a:lnTo>
                    <a:pt x="1504233" y="0"/>
                  </a:lnTo>
                  <a:cubicBezTo>
                    <a:pt x="1596540" y="0"/>
                    <a:pt x="1671370" y="74830"/>
                    <a:pt x="1671370" y="167137"/>
                  </a:cubicBezTo>
                  <a:lnTo>
                    <a:pt x="1671370" y="3618603"/>
                  </a:lnTo>
                  <a:cubicBezTo>
                    <a:pt x="1671370" y="3710910"/>
                    <a:pt x="1596540" y="3785740"/>
                    <a:pt x="1504233" y="3785740"/>
                  </a:cubicBezTo>
                  <a:lnTo>
                    <a:pt x="167137" y="3785740"/>
                  </a:lnTo>
                  <a:cubicBezTo>
                    <a:pt x="74830" y="3785740"/>
                    <a:pt x="0" y="3710910"/>
                    <a:pt x="0" y="3618603"/>
                  </a:cubicBezTo>
                  <a:lnTo>
                    <a:pt x="0" y="16713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1">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Plans</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Parenting plans include, custody, vacation time, holidays, exchanges</a:t>
              </a:r>
            </a:p>
          </p:txBody>
        </p:sp>
        <p:sp>
          <p:nvSpPr>
            <p:cNvPr id="13" name="Oval 12"/>
            <p:cNvSpPr/>
            <p:nvPr/>
          </p:nvSpPr>
          <p:spPr>
            <a:xfrm>
              <a:off x="5643571" y="1045153"/>
              <a:ext cx="1260651" cy="1260651"/>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22" name="Group 21"/>
          <p:cNvGrpSpPr/>
          <p:nvPr/>
        </p:nvGrpSpPr>
        <p:grpSpPr>
          <a:xfrm>
            <a:off x="7159723" y="1045153"/>
            <a:ext cx="1671370" cy="3558596"/>
            <a:chOff x="7159723" y="1045153"/>
            <a:chExt cx="1671370" cy="3558596"/>
          </a:xfrm>
        </p:grpSpPr>
        <p:sp>
          <p:nvSpPr>
            <p:cNvPr id="14" name="Freeform 13"/>
            <p:cNvSpPr/>
            <p:nvPr/>
          </p:nvSpPr>
          <p:spPr>
            <a:xfrm>
              <a:off x="7159723" y="2512541"/>
              <a:ext cx="1671370" cy="2091208"/>
            </a:xfrm>
            <a:custGeom>
              <a:avLst/>
              <a:gdLst>
                <a:gd name="connsiteX0" fmla="*/ 0 w 1671370"/>
                <a:gd name="connsiteY0" fmla="*/ 167137 h 3785740"/>
                <a:gd name="connsiteX1" fmla="*/ 167137 w 1671370"/>
                <a:gd name="connsiteY1" fmla="*/ 0 h 3785740"/>
                <a:gd name="connsiteX2" fmla="*/ 1504233 w 1671370"/>
                <a:gd name="connsiteY2" fmla="*/ 0 h 3785740"/>
                <a:gd name="connsiteX3" fmla="*/ 1671370 w 1671370"/>
                <a:gd name="connsiteY3" fmla="*/ 167137 h 3785740"/>
                <a:gd name="connsiteX4" fmla="*/ 1671370 w 1671370"/>
                <a:gd name="connsiteY4" fmla="*/ 3618603 h 3785740"/>
                <a:gd name="connsiteX5" fmla="*/ 1504233 w 1671370"/>
                <a:gd name="connsiteY5" fmla="*/ 3785740 h 3785740"/>
                <a:gd name="connsiteX6" fmla="*/ 167137 w 1671370"/>
                <a:gd name="connsiteY6" fmla="*/ 3785740 h 3785740"/>
                <a:gd name="connsiteX7" fmla="*/ 0 w 1671370"/>
                <a:gd name="connsiteY7" fmla="*/ 3618603 h 3785740"/>
                <a:gd name="connsiteX8" fmla="*/ 0 w 1671370"/>
                <a:gd name="connsiteY8" fmla="*/ 167137 h 37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1370" h="3785740">
                  <a:moveTo>
                    <a:pt x="0" y="167137"/>
                  </a:moveTo>
                  <a:cubicBezTo>
                    <a:pt x="0" y="74830"/>
                    <a:pt x="74830" y="0"/>
                    <a:pt x="167137" y="0"/>
                  </a:cubicBezTo>
                  <a:lnTo>
                    <a:pt x="1504233" y="0"/>
                  </a:lnTo>
                  <a:cubicBezTo>
                    <a:pt x="1596540" y="0"/>
                    <a:pt x="1671370" y="74830"/>
                    <a:pt x="1671370" y="167137"/>
                  </a:cubicBezTo>
                  <a:lnTo>
                    <a:pt x="1671370" y="3618603"/>
                  </a:lnTo>
                  <a:cubicBezTo>
                    <a:pt x="1671370" y="3710910"/>
                    <a:pt x="1596540" y="3785740"/>
                    <a:pt x="1504233" y="3785740"/>
                  </a:cubicBezTo>
                  <a:lnTo>
                    <a:pt x="167137" y="3785740"/>
                  </a:lnTo>
                  <a:cubicBezTo>
                    <a:pt x="74830" y="3785740"/>
                    <a:pt x="0" y="3710910"/>
                    <a:pt x="0" y="3618603"/>
                  </a:cubicBezTo>
                  <a:lnTo>
                    <a:pt x="0" y="167137"/>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Settlements</a:t>
              </a:r>
            </a:p>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Average settlement rate of 71%</a:t>
              </a:r>
            </a:p>
          </p:txBody>
        </p:sp>
        <p:sp>
          <p:nvSpPr>
            <p:cNvPr id="15" name="Oval 14"/>
            <p:cNvSpPr/>
            <p:nvPr/>
          </p:nvSpPr>
          <p:spPr>
            <a:xfrm>
              <a:off x="7365083" y="1045153"/>
              <a:ext cx="1260651" cy="1260651"/>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983472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968434"/>
            <a:ext cx="9144000" cy="1206632"/>
          </a:xfrm>
          <a:prstGeom prst="rect">
            <a:avLst/>
          </a:prstGeom>
          <a:solidFill>
            <a:schemeClr val="bg1">
              <a:alpha val="44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 name="Title 1"/>
          <p:cNvSpPr>
            <a:spLocks noGrp="1"/>
          </p:cNvSpPr>
          <p:nvPr>
            <p:ph type="ctrTitle"/>
          </p:nvPr>
        </p:nvSpPr>
        <p:spPr/>
        <p:txBody>
          <a:bodyPr>
            <a:normAutofit/>
          </a:bodyPr>
          <a:lstStyle/>
          <a:p>
            <a:r>
              <a:rPr lang="en-US" sz="3200" b="0" kern="0" dirty="0" smtClean="0">
                <a:ea typeface="Tahoma" panose="020B0604030504040204" pitchFamily="34" charset="0"/>
              </a:rPr>
              <a:t>Reimagining </a:t>
            </a:r>
            <a:r>
              <a:rPr lang="en-US" sz="3200" kern="0" dirty="0" smtClean="0">
                <a:solidFill>
                  <a:schemeClr val="accent5"/>
                </a:solidFill>
                <a:ea typeface="Tahoma" panose="020B0604030504040204" pitchFamily="34" charset="0"/>
              </a:rPr>
              <a:t>civil justice</a:t>
            </a:r>
            <a:endParaRPr lang="en-US" sz="3200" b="0" dirty="0"/>
          </a:p>
        </p:txBody>
      </p:sp>
      <p:sp>
        <p:nvSpPr>
          <p:cNvPr id="6" name="Oval 5">
            <a:extLst>
              <a:ext uri="{FF2B5EF4-FFF2-40B4-BE49-F238E27FC236}">
                <a16:creationId xmlns:a16="http://schemas.microsoft.com/office/drawing/2014/main" id="{16931B50-ADAD-42FB-BEA7-E15EAE66A91C}"/>
              </a:ext>
            </a:extLst>
          </p:cNvPr>
          <p:cNvSpPr/>
          <p:nvPr/>
        </p:nvSpPr>
        <p:spPr>
          <a:xfrm>
            <a:off x="2980450" y="3349757"/>
            <a:ext cx="773524" cy="773524"/>
          </a:xfrm>
          <a:prstGeom prst="ellipse">
            <a:avLst/>
          </a:prstGeom>
          <a:blipFill dpi="0" rotWithShape="1">
            <a:blip r:embed="rId2" cstate="screen">
              <a:alphaModFix amt="89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7" name="Oval 6">
            <a:extLst>
              <a:ext uri="{FF2B5EF4-FFF2-40B4-BE49-F238E27FC236}">
                <a16:creationId xmlns:a16="http://schemas.microsoft.com/office/drawing/2014/main" id="{A4B93308-7786-4F3D-9762-D590CC38340B}"/>
              </a:ext>
            </a:extLst>
          </p:cNvPr>
          <p:cNvSpPr/>
          <p:nvPr/>
        </p:nvSpPr>
        <p:spPr>
          <a:xfrm>
            <a:off x="4185238" y="3349757"/>
            <a:ext cx="773524" cy="773524"/>
          </a:xfrm>
          <a:prstGeom prst="ellipse">
            <a:avLst/>
          </a:prstGeom>
          <a:blipFill dpi="0" rotWithShape="1">
            <a:blip r:embed="rId3" cstate="screen">
              <a:alphaModFix amt="91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8" name="Oval 7">
            <a:extLst>
              <a:ext uri="{FF2B5EF4-FFF2-40B4-BE49-F238E27FC236}">
                <a16:creationId xmlns:a16="http://schemas.microsoft.com/office/drawing/2014/main" id="{5001CDB4-546C-4610-B630-58CD0A229A80}"/>
              </a:ext>
            </a:extLst>
          </p:cNvPr>
          <p:cNvSpPr/>
          <p:nvPr/>
        </p:nvSpPr>
        <p:spPr>
          <a:xfrm>
            <a:off x="1775662" y="3349757"/>
            <a:ext cx="773524" cy="773524"/>
          </a:xfrm>
          <a:prstGeom prst="ellipse">
            <a:avLst/>
          </a:prstGeom>
          <a:blipFill dpi="0" rotWithShape="1">
            <a:blip r:embed="rId4" cstate="screen">
              <a:alphaModFix amt="87000"/>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9" name="Oval 8">
            <a:extLst>
              <a:ext uri="{FF2B5EF4-FFF2-40B4-BE49-F238E27FC236}">
                <a16:creationId xmlns:a16="http://schemas.microsoft.com/office/drawing/2014/main" id="{8D17E32E-9209-4365-A49C-08C39CA30634}"/>
              </a:ext>
            </a:extLst>
          </p:cNvPr>
          <p:cNvSpPr/>
          <p:nvPr/>
        </p:nvSpPr>
        <p:spPr>
          <a:xfrm>
            <a:off x="6594814" y="3349757"/>
            <a:ext cx="773524" cy="773524"/>
          </a:xfrm>
          <a:prstGeom prst="ellipse">
            <a:avLst/>
          </a:prstGeom>
          <a:blipFill dpi="0" rotWithShape="1">
            <a:blip r:embed="rId5" cstate="screen">
              <a:alphaModFix amt="87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0" name="Oval 9">
            <a:extLst>
              <a:ext uri="{FF2B5EF4-FFF2-40B4-BE49-F238E27FC236}">
                <a16:creationId xmlns:a16="http://schemas.microsoft.com/office/drawing/2014/main" id="{412051D9-7CF1-411F-8C80-23ACB6C468D5}"/>
              </a:ext>
            </a:extLst>
          </p:cNvPr>
          <p:cNvSpPr/>
          <p:nvPr/>
        </p:nvSpPr>
        <p:spPr>
          <a:xfrm>
            <a:off x="5390026" y="3349757"/>
            <a:ext cx="773524" cy="773524"/>
          </a:xfrm>
          <a:prstGeom prst="ellipse">
            <a:avLst/>
          </a:prstGeom>
          <a: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a:blipFill>
          <a:ln w="6350">
            <a:solidFill>
              <a:schemeClr val="bg1">
                <a:lumMod val="65000"/>
              </a:schemeClr>
            </a:solid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Calibri"/>
                <a:ea typeface="+mn-ea"/>
                <a:cs typeface="+mn-cs"/>
              </a:rPr>
              <a:t> </a:t>
            </a:r>
          </a:p>
        </p:txBody>
      </p:sp>
    </p:spTree>
    <p:extLst>
      <p:ext uri="{BB962C8B-B14F-4D97-AF65-F5344CB8AC3E}">
        <p14:creationId xmlns:p14="http://schemas.microsoft.com/office/powerpoint/2010/main" val="3240168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881448"/>
            <a:ext cx="9144000" cy="3402227"/>
          </a:xfrm>
          <a:prstGeom prst="rect">
            <a:avLst/>
          </a:prstGeom>
          <a:solidFill>
            <a:schemeClr val="bg1">
              <a:alpha val="4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3" name="Text Placeholder 2"/>
          <p:cNvSpPr>
            <a:spLocks noGrp="1"/>
          </p:cNvSpPr>
          <p:nvPr>
            <p:ph type="body" sz="quarter" idx="4294967295"/>
          </p:nvPr>
        </p:nvSpPr>
        <p:spPr>
          <a:xfrm>
            <a:off x="5884977" y="778103"/>
            <a:ext cx="3139180" cy="3595688"/>
          </a:xfrm>
          <a:prstGeom prst="rect">
            <a:avLst/>
          </a:prstGeom>
        </p:spPr>
        <p:txBody>
          <a:bodyPr anchor="ctr">
            <a:normAutofit/>
          </a:bodyPr>
          <a:lstStyle/>
          <a:p>
            <a:pPr marL="0" indent="0">
              <a:spcAft>
                <a:spcPts val="1200"/>
              </a:spcAft>
              <a:buNone/>
            </a:pPr>
            <a:r>
              <a:rPr lang="en-US" sz="1400" b="1" dirty="0">
                <a:solidFill>
                  <a:schemeClr val="tx1">
                    <a:lumMod val="65000"/>
                    <a:lumOff val="35000"/>
                  </a:schemeClr>
                </a:solidFill>
                <a:ea typeface="Tahoma" charset="0"/>
                <a:cs typeface="Tahoma" charset="0"/>
              </a:rPr>
              <a:t>Contested child custody</a:t>
            </a:r>
            <a:r>
              <a:rPr lang="en-US" sz="1400" dirty="0">
                <a:solidFill>
                  <a:schemeClr val="tx1">
                    <a:lumMod val="65000"/>
                    <a:lumOff val="35000"/>
                  </a:schemeClr>
                </a:solidFill>
                <a:ea typeface="Tahoma" charset="0"/>
                <a:cs typeface="Tahoma" charset="0"/>
              </a:rPr>
              <a:t> parenting plans</a:t>
            </a:r>
          </a:p>
          <a:p>
            <a:pPr marL="0" indent="0">
              <a:spcAft>
                <a:spcPts val="1200"/>
              </a:spcAft>
              <a:buNone/>
            </a:pPr>
            <a:r>
              <a:rPr lang="en-US" sz="1400" b="1" dirty="0">
                <a:solidFill>
                  <a:schemeClr val="tx1">
                    <a:lumMod val="65000"/>
                    <a:lumOff val="35000"/>
                  </a:schemeClr>
                </a:solidFill>
                <a:ea typeface="Tahoma" charset="0"/>
                <a:cs typeface="Tahoma" charset="0"/>
              </a:rPr>
              <a:t>Family mediation center</a:t>
            </a:r>
            <a:r>
              <a:rPr lang="en-US" sz="1400" dirty="0">
                <a:solidFill>
                  <a:schemeClr val="tx1">
                    <a:lumMod val="65000"/>
                    <a:lumOff val="35000"/>
                  </a:schemeClr>
                </a:solidFill>
                <a:ea typeface="Tahoma" charset="0"/>
                <a:cs typeface="Tahoma" charset="0"/>
              </a:rPr>
              <a:t> allows negotiation phase for free and still charges for the mediation phase during the pilot</a:t>
            </a:r>
          </a:p>
          <a:p>
            <a:pPr marL="0" indent="0">
              <a:spcAft>
                <a:spcPts val="1200"/>
              </a:spcAft>
              <a:buNone/>
            </a:pPr>
            <a:r>
              <a:rPr lang="en-US" sz="1400" b="1" dirty="0">
                <a:solidFill>
                  <a:schemeClr val="tx1">
                    <a:lumMod val="65000"/>
                    <a:lumOff val="35000"/>
                  </a:schemeClr>
                </a:solidFill>
                <a:ea typeface="Tahoma" charset="0"/>
                <a:cs typeface="Tahoma" charset="0"/>
              </a:rPr>
              <a:t>Pilot currently </a:t>
            </a:r>
            <a:r>
              <a:rPr lang="en-US" sz="1400" dirty="0">
                <a:solidFill>
                  <a:schemeClr val="tx1">
                    <a:lumMod val="65000"/>
                    <a:lumOff val="35000"/>
                  </a:schemeClr>
                </a:solidFill>
                <a:ea typeface="Tahoma" charset="0"/>
                <a:cs typeface="Tahoma" charset="0"/>
              </a:rPr>
              <a:t>with 3 family courts with remaining to be added periodically</a:t>
            </a:r>
          </a:p>
          <a:p>
            <a:pPr marL="0" indent="0">
              <a:spcAft>
                <a:spcPts val="1200"/>
              </a:spcAft>
              <a:buNone/>
            </a:pPr>
            <a:r>
              <a:rPr lang="en-US" sz="1400" b="1" dirty="0">
                <a:solidFill>
                  <a:schemeClr val="tx1">
                    <a:lumMod val="65000"/>
                    <a:lumOff val="35000"/>
                  </a:schemeClr>
                </a:solidFill>
                <a:ea typeface="Tahoma" charset="0"/>
                <a:cs typeface="Tahoma" charset="0"/>
              </a:rPr>
              <a:t>Short timeframe </a:t>
            </a:r>
            <a:r>
              <a:rPr lang="en-US" sz="1400" dirty="0">
                <a:solidFill>
                  <a:schemeClr val="tx1">
                    <a:lumMod val="65000"/>
                    <a:lumOff val="35000"/>
                  </a:schemeClr>
                </a:solidFill>
                <a:ea typeface="Tahoma" charset="0"/>
                <a:cs typeface="Tahoma" charset="0"/>
              </a:rPr>
              <a:t>of 3 calendar days for each party to engage</a:t>
            </a:r>
          </a:p>
          <a:p>
            <a:pPr marL="0" indent="0">
              <a:spcAft>
                <a:spcPts val="1200"/>
              </a:spcAft>
              <a:buNone/>
            </a:pPr>
            <a:r>
              <a:rPr lang="en-US" sz="1400" b="1" dirty="0">
                <a:solidFill>
                  <a:schemeClr val="tx1">
                    <a:lumMod val="65000"/>
                    <a:lumOff val="35000"/>
                  </a:schemeClr>
                </a:solidFill>
                <a:ea typeface="Tahoma" charset="0"/>
                <a:cs typeface="Tahoma" charset="0"/>
              </a:rPr>
              <a:t>Mandatory mediation </a:t>
            </a:r>
            <a:r>
              <a:rPr lang="en-US" sz="1400" dirty="0">
                <a:solidFill>
                  <a:schemeClr val="tx1">
                    <a:lumMod val="65000"/>
                    <a:lumOff val="35000"/>
                  </a:schemeClr>
                </a:solidFill>
                <a:ea typeface="Tahoma" charset="0"/>
                <a:cs typeface="Tahoma" charset="0"/>
              </a:rPr>
              <a:t>ordered by the judges for all child custody cases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585" y="761627"/>
            <a:ext cx="5684868" cy="4475885"/>
          </a:xfrm>
          <a:prstGeom prst="rect">
            <a:avLst/>
          </a:prstGeom>
        </p:spPr>
      </p:pic>
      <p:sp>
        <p:nvSpPr>
          <p:cNvPr id="7" name="Title 3"/>
          <p:cNvSpPr txBox="1">
            <a:spLocks/>
          </p:cNvSpPr>
          <p:nvPr/>
        </p:nvSpPr>
        <p:spPr>
          <a:xfrm>
            <a:off x="273678" y="194968"/>
            <a:ext cx="8564758" cy="536936"/>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Calibri" panose="020F0502020204030204"/>
                <a:ea typeface="Tahoma" charset="0"/>
                <a:cs typeface="Tahoma" charset="0"/>
              </a:rPr>
              <a:t>Program implementation overview</a:t>
            </a:r>
            <a:endParaRPr kumimoji="0" lang="en-US" sz="2400" b="0" i="0" u="none" strike="noStrike" kern="1200" cap="none" spc="0" normalizeH="0" baseline="0" noProof="0" dirty="0">
              <a:ln>
                <a:noFill/>
              </a:ln>
              <a:solidFill>
                <a:srgbClr val="44546A"/>
              </a:solidFill>
              <a:effectLst/>
              <a:uLnTx/>
              <a:uFillTx/>
              <a:latin typeface="Calibri" panose="020F0502020204030204"/>
              <a:ea typeface="Tahoma" charset="0"/>
              <a:cs typeface="Tahoma" charset="0"/>
            </a:endParaRPr>
          </a:p>
        </p:txBody>
      </p:sp>
      <p:pic>
        <p:nvPicPr>
          <p:cNvPr id="2" name="Picture 1">
            <a:extLst>
              <a:ext uri="{FF2B5EF4-FFF2-40B4-BE49-F238E27FC236}">
                <a16:creationId xmlns:a16="http://schemas.microsoft.com/office/drawing/2014/main" id="{D7F55832-E5CC-F64B-8A10-57D95829C4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69" y="990188"/>
            <a:ext cx="5061536" cy="3192644"/>
          </a:xfrm>
          <a:prstGeom prst="rect">
            <a:avLst/>
          </a:prstGeom>
        </p:spPr>
      </p:pic>
      <p:grpSp>
        <p:nvGrpSpPr>
          <p:cNvPr id="9" name="Group 8">
            <a:extLst>
              <a:ext uri="{FF2B5EF4-FFF2-40B4-BE49-F238E27FC236}">
                <a16:creationId xmlns:a16="http://schemas.microsoft.com/office/drawing/2014/main" id="{4F5A344B-C6D4-094C-B1A0-C08B26B41E8D}"/>
              </a:ext>
            </a:extLst>
          </p:cNvPr>
          <p:cNvGrpSpPr/>
          <p:nvPr/>
        </p:nvGrpSpPr>
        <p:grpSpPr>
          <a:xfrm>
            <a:off x="1956121" y="1552660"/>
            <a:ext cx="3252809" cy="338836"/>
            <a:chOff x="1956121" y="1552660"/>
            <a:chExt cx="3252809" cy="338836"/>
          </a:xfrm>
        </p:grpSpPr>
        <p:pic>
          <p:nvPicPr>
            <p:cNvPr id="4" name="Picture 3">
              <a:extLst>
                <a:ext uri="{FF2B5EF4-FFF2-40B4-BE49-F238E27FC236}">
                  <a16:creationId xmlns:a16="http://schemas.microsoft.com/office/drawing/2014/main" id="{A085C0B7-BC07-DF42-BEA1-FDCC6AD67B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26773" y="1700996"/>
              <a:ext cx="355600" cy="190500"/>
            </a:xfrm>
            <a:prstGeom prst="rect">
              <a:avLst/>
            </a:prstGeom>
          </p:spPr>
        </p:pic>
        <p:pic>
          <p:nvPicPr>
            <p:cNvPr id="5" name="Picture 4">
              <a:extLst>
                <a:ext uri="{FF2B5EF4-FFF2-40B4-BE49-F238E27FC236}">
                  <a16:creationId xmlns:a16="http://schemas.microsoft.com/office/drawing/2014/main" id="{8339F2A5-BFEC-2748-A7D5-D8300B9A1E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56121" y="1552660"/>
              <a:ext cx="346116" cy="296671"/>
            </a:xfrm>
            <a:prstGeom prst="rect">
              <a:avLst/>
            </a:prstGeom>
          </p:spPr>
        </p:pic>
        <p:pic>
          <p:nvPicPr>
            <p:cNvPr id="8" name="Picture 7">
              <a:extLst>
                <a:ext uri="{FF2B5EF4-FFF2-40B4-BE49-F238E27FC236}">
                  <a16:creationId xmlns:a16="http://schemas.microsoft.com/office/drawing/2014/main" id="{F03A0C99-AA9B-2745-B9A5-A3A0D67D10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3330" y="1700996"/>
              <a:ext cx="355600" cy="190500"/>
            </a:xfrm>
            <a:prstGeom prst="rect">
              <a:avLst/>
            </a:prstGeom>
          </p:spPr>
        </p:pic>
      </p:grpSp>
    </p:spTree>
    <p:extLst>
      <p:ext uri="{BB962C8B-B14F-4D97-AF65-F5344CB8AC3E}">
        <p14:creationId xmlns:p14="http://schemas.microsoft.com/office/powerpoint/2010/main" val="2623746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742" y="1"/>
            <a:ext cx="8292514" cy="514172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599263" y="803679"/>
            <a:ext cx="739751" cy="16438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494272" y="1497766"/>
            <a:ext cx="484033" cy="14612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916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15546"/>
            <a:ext cx="9144000" cy="3080951"/>
          </a:xfrm>
          <a:prstGeom prst="rect">
            <a:avLst/>
          </a:prstGeom>
          <a:solidFill>
            <a:schemeClr val="bg1">
              <a:alpha val="4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extBox 1">
            <a:extLst>
              <a:ext uri="{FF2B5EF4-FFF2-40B4-BE49-F238E27FC236}">
                <a16:creationId xmlns:a16="http://schemas.microsoft.com/office/drawing/2014/main" id="{DDAB4A13-C9C2-B940-B4C0-3CA05651A356}"/>
              </a:ext>
            </a:extLst>
          </p:cNvPr>
          <p:cNvSpPr txBox="1"/>
          <p:nvPr/>
        </p:nvSpPr>
        <p:spPr bwMode="auto">
          <a:xfrm>
            <a:off x="3229230" y="2103780"/>
            <a:ext cx="5528520" cy="523220"/>
          </a:xfrm>
          <a:prstGeom prst="rect">
            <a:avLst/>
          </a:prstGeom>
          <a:noFill/>
          <a:ln w="12700" cap="sq" algn="ctr">
            <a:noFill/>
            <a:miter lim="800000"/>
            <a:headEnd/>
            <a:tailEnd/>
          </a:ln>
          <a:effectLst/>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cxnSp>
        <p:nvCxnSpPr>
          <p:cNvPr id="6" name="Straight Connector 5"/>
          <p:cNvCxnSpPr/>
          <p:nvPr/>
        </p:nvCxnSpPr>
        <p:spPr>
          <a:xfrm>
            <a:off x="3100498" y="1178011"/>
            <a:ext cx="0" cy="239721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82420" y="1601941"/>
            <a:ext cx="1562019" cy="1562019"/>
          </a:xfrm>
          <a:prstGeom prst="ellipse">
            <a:avLst/>
          </a:prstGeom>
          <a:blipFill>
            <a:blip r:embed="rId3"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775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0A9992-C263-4C41-9E83-0340A393CA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6198" y="387472"/>
            <a:ext cx="6766560" cy="3687917"/>
          </a:xfrm>
          <a:prstGeom prst="rect">
            <a:avLst/>
          </a:prstGeom>
        </p:spPr>
      </p:pic>
      <p:sp>
        <p:nvSpPr>
          <p:cNvPr id="5" name="Oval 4"/>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Box 6">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pic>
        <p:nvPicPr>
          <p:cNvPr id="4" name="Picture 3">
            <a:extLst>
              <a:ext uri="{FF2B5EF4-FFF2-40B4-BE49-F238E27FC236}">
                <a16:creationId xmlns:a16="http://schemas.microsoft.com/office/drawing/2014/main" id="{CA48D695-3D3B-474C-BB7C-81BBC29D8E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Tree>
    <p:extLst>
      <p:ext uri="{BB962C8B-B14F-4D97-AF65-F5344CB8AC3E}">
        <p14:creationId xmlns:p14="http://schemas.microsoft.com/office/powerpoint/2010/main" val="161083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85F7FF-42C8-F04F-9A99-4533DA6B7BC0}"/>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69016" y="381183"/>
            <a:ext cx="6766560" cy="3685032"/>
          </a:xfrm>
          <a:prstGeom prst="rect">
            <a:avLst/>
          </a:prstGeom>
        </p:spPr>
      </p:pic>
      <p:pic>
        <p:nvPicPr>
          <p:cNvPr id="6" name="Picture 5">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7" name="Oval 6"/>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TextBox 7">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17977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6B1A1-D9E8-3A43-8EA8-07DF5A8361AC}"/>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66001" y="387001"/>
            <a:ext cx="6766560" cy="3685032"/>
          </a:xfrm>
          <a:prstGeom prst="rect">
            <a:avLst/>
          </a:prstGeom>
        </p:spPr>
      </p:pic>
      <p:pic>
        <p:nvPicPr>
          <p:cNvPr id="5" name="Picture 4">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6" name="Oval 5"/>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Box 6">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283612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FDB9DDE-22C7-0348-846E-755163F6E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054" y="380410"/>
            <a:ext cx="6764036" cy="3670253"/>
          </a:xfrm>
          <a:prstGeom prst="rect">
            <a:avLst/>
          </a:prstGeom>
        </p:spPr>
      </p:pic>
      <p:pic>
        <p:nvPicPr>
          <p:cNvPr id="5" name="Picture 4">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6" name="Oval 5"/>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Box 6">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314180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26667-FD62-FB4F-8727-A7B2DCDABDEB}"/>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6218" y="387002"/>
            <a:ext cx="6766560" cy="3685032"/>
          </a:xfrm>
          <a:prstGeom prst="rect">
            <a:avLst/>
          </a:prstGeom>
        </p:spPr>
      </p:pic>
      <p:pic>
        <p:nvPicPr>
          <p:cNvPr id="5" name="Picture 4">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6" name="Oval 5"/>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TextBox 6">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26237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F89E11-2679-0E4B-AFBF-192B7E0432E6}"/>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6218" y="387471"/>
            <a:ext cx="6766560" cy="3685032"/>
          </a:xfrm>
          <a:prstGeom prst="rect">
            <a:avLst/>
          </a:prstGeom>
        </p:spPr>
      </p:pic>
      <p:pic>
        <p:nvPicPr>
          <p:cNvPr id="9" name="Picture 8">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10" name="Oval 9"/>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249835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ED20B1-5904-444D-9974-15D32A519338}"/>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6218" y="380597"/>
            <a:ext cx="6766560" cy="3685032"/>
          </a:xfrm>
          <a:prstGeom prst="rect">
            <a:avLst/>
          </a:prstGeom>
        </p:spPr>
      </p:pic>
      <p:pic>
        <p:nvPicPr>
          <p:cNvPr id="8" name="Picture 7">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9" name="Oval 8"/>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113700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7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E7D5D8-BA39-E949-8D4D-73FE8743B2EC}"/>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6409" y="378455"/>
            <a:ext cx="6766560" cy="3685032"/>
          </a:xfrm>
          <a:prstGeom prst="rect">
            <a:avLst/>
          </a:prstGeom>
        </p:spPr>
      </p:pic>
      <p:pic>
        <p:nvPicPr>
          <p:cNvPr id="8" name="Picture 7">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9" name="Oval 8"/>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DDAB4A13-C9C2-B940-B4C0-3CA05651A356}"/>
              </a:ext>
            </a:extLst>
          </p:cNvPr>
          <p:cNvSpPr txBox="1"/>
          <p:nvPr/>
        </p:nvSpPr>
        <p:spPr bwMode="auto">
          <a:xfrm>
            <a:off x="8097521" y="773856"/>
            <a:ext cx="964635" cy="215444"/>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Plaintiff/Petitioner </a:t>
            </a:r>
          </a:p>
        </p:txBody>
      </p:sp>
    </p:spTree>
    <p:extLst>
      <p:ext uri="{BB962C8B-B14F-4D97-AF65-F5344CB8AC3E}">
        <p14:creationId xmlns:p14="http://schemas.microsoft.com/office/powerpoint/2010/main" val="3985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15546"/>
            <a:ext cx="9144000" cy="3080951"/>
          </a:xfrm>
          <a:prstGeom prst="rect">
            <a:avLst/>
          </a:prstGeom>
          <a:solidFill>
            <a:schemeClr val="bg1">
              <a:alpha val="4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extBox 1">
            <a:extLst>
              <a:ext uri="{FF2B5EF4-FFF2-40B4-BE49-F238E27FC236}">
                <a16:creationId xmlns:a16="http://schemas.microsoft.com/office/drawing/2014/main" id="{DDAB4A13-C9C2-B940-B4C0-3CA05651A356}"/>
              </a:ext>
            </a:extLst>
          </p:cNvPr>
          <p:cNvSpPr txBox="1"/>
          <p:nvPr/>
        </p:nvSpPr>
        <p:spPr bwMode="auto">
          <a:xfrm>
            <a:off x="3229230" y="2103780"/>
            <a:ext cx="5528520" cy="523220"/>
          </a:xfrm>
          <a:prstGeom prst="rect">
            <a:avLst/>
          </a:prstGeom>
          <a:noFill/>
          <a:ln w="12700" cap="sq" algn="ctr">
            <a:noFill/>
            <a:miter lim="800000"/>
            <a:headEnd/>
            <a:tailEnd/>
          </a:ln>
          <a:effectLst/>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Defendant/Respondent </a:t>
            </a:r>
          </a:p>
        </p:txBody>
      </p:sp>
      <p:cxnSp>
        <p:nvCxnSpPr>
          <p:cNvPr id="6" name="Straight Connector 5"/>
          <p:cNvCxnSpPr/>
          <p:nvPr/>
        </p:nvCxnSpPr>
        <p:spPr>
          <a:xfrm>
            <a:off x="3100498" y="1178011"/>
            <a:ext cx="0" cy="239721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82420" y="1601941"/>
            <a:ext cx="1562019" cy="1562019"/>
          </a:xfrm>
          <a:prstGeom prst="ellipse">
            <a:avLst/>
          </a:prstGeom>
          <a:blipFill>
            <a:blip r:embed="rId3"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890701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9E2B24-5D07-F247-A278-5D0CFC11FA5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7307" y="387002"/>
            <a:ext cx="6766560" cy="3685032"/>
          </a:xfrm>
          <a:prstGeom prst="rect">
            <a:avLst/>
          </a:prstGeom>
        </p:spPr>
      </p:pic>
      <p:pic>
        <p:nvPicPr>
          <p:cNvPr id="8" name="Picture 7">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9" name="Oval 8"/>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DDAB4A13-C9C2-B940-B4C0-3CA05651A356}"/>
              </a:ext>
            </a:extLst>
          </p:cNvPr>
          <p:cNvSpPr txBox="1"/>
          <p:nvPr/>
        </p:nvSpPr>
        <p:spPr bwMode="auto">
          <a:xfrm>
            <a:off x="8037094" y="781549"/>
            <a:ext cx="1127531" cy="200055"/>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Defendant/Respondent</a:t>
            </a:r>
          </a:p>
        </p:txBody>
      </p:sp>
    </p:spTree>
    <p:extLst>
      <p:ext uri="{BB962C8B-B14F-4D97-AF65-F5344CB8AC3E}">
        <p14:creationId xmlns:p14="http://schemas.microsoft.com/office/powerpoint/2010/main" val="3441673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7F3647-0E5D-2D43-ACCC-018E29AA3DAD}"/>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7116" y="383468"/>
            <a:ext cx="6766560" cy="3685032"/>
          </a:xfrm>
          <a:prstGeom prst="rect">
            <a:avLst/>
          </a:prstGeom>
        </p:spPr>
      </p:pic>
      <p:pic>
        <p:nvPicPr>
          <p:cNvPr id="8" name="Picture 7">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9" name="Oval 8"/>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DDAB4A13-C9C2-B940-B4C0-3CA05651A356}"/>
              </a:ext>
            </a:extLst>
          </p:cNvPr>
          <p:cNvSpPr txBox="1"/>
          <p:nvPr/>
        </p:nvSpPr>
        <p:spPr bwMode="auto">
          <a:xfrm>
            <a:off x="8037094" y="781549"/>
            <a:ext cx="1127531" cy="200055"/>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Defendant/Respondent</a:t>
            </a:r>
          </a:p>
        </p:txBody>
      </p:sp>
    </p:spTree>
    <p:extLst>
      <p:ext uri="{BB962C8B-B14F-4D97-AF65-F5344CB8AC3E}">
        <p14:creationId xmlns:p14="http://schemas.microsoft.com/office/powerpoint/2010/main" val="241339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815546"/>
            <a:ext cx="9144000" cy="3080951"/>
          </a:xfrm>
          <a:prstGeom prst="rect">
            <a:avLst/>
          </a:prstGeom>
          <a:solidFill>
            <a:schemeClr val="bg1">
              <a:alpha val="48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extBox 1">
            <a:extLst>
              <a:ext uri="{FF2B5EF4-FFF2-40B4-BE49-F238E27FC236}">
                <a16:creationId xmlns:a16="http://schemas.microsoft.com/office/drawing/2014/main" id="{DDAB4A13-C9C2-B940-B4C0-3CA05651A356}"/>
              </a:ext>
            </a:extLst>
          </p:cNvPr>
          <p:cNvSpPr txBox="1"/>
          <p:nvPr/>
        </p:nvSpPr>
        <p:spPr bwMode="auto">
          <a:xfrm>
            <a:off x="3229230" y="2103780"/>
            <a:ext cx="5528520" cy="523220"/>
          </a:xfrm>
          <a:prstGeom prst="rect">
            <a:avLst/>
          </a:prstGeom>
          <a:noFill/>
          <a:ln w="12700" cap="sq" algn="ctr">
            <a:noFill/>
            <a:miter lim="800000"/>
            <a:headEnd/>
            <a:tailEnd/>
          </a:ln>
          <a:effectLst/>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Mediator</a:t>
            </a:r>
          </a:p>
        </p:txBody>
      </p:sp>
      <p:cxnSp>
        <p:nvCxnSpPr>
          <p:cNvPr id="6" name="Straight Connector 5"/>
          <p:cNvCxnSpPr/>
          <p:nvPr/>
        </p:nvCxnSpPr>
        <p:spPr>
          <a:xfrm>
            <a:off x="3100498" y="1178011"/>
            <a:ext cx="0" cy="2397211"/>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82420" y="1601941"/>
            <a:ext cx="1562019" cy="1562019"/>
          </a:xfrm>
          <a:prstGeom prst="ellipse">
            <a:avLst/>
          </a:prstGeom>
          <a:blipFill>
            <a:blip r:embed="rId3"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042104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EBA573-BCA0-9047-B0E8-689D407A70DC}"/>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971907" y="385499"/>
            <a:ext cx="6766560" cy="3685032"/>
          </a:xfrm>
          <a:prstGeom prst="rect">
            <a:avLst/>
          </a:prstGeom>
        </p:spPr>
      </p:pic>
      <p:pic>
        <p:nvPicPr>
          <p:cNvPr id="7" name="Picture 6">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8" name="Oval 7"/>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DDAB4A13-C9C2-B940-B4C0-3CA05651A356}"/>
              </a:ext>
            </a:extLst>
          </p:cNvPr>
          <p:cNvSpPr txBox="1"/>
          <p:nvPr/>
        </p:nvSpPr>
        <p:spPr bwMode="auto">
          <a:xfrm>
            <a:off x="8037094" y="766161"/>
            <a:ext cx="1127531" cy="230832"/>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Mediator</a:t>
            </a:r>
            <a:endPar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66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8C7CE3-BF1D-C549-B8AA-A57201D9DD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5827" y="381125"/>
            <a:ext cx="6766560" cy="3571605"/>
          </a:xfrm>
          <a:prstGeom prst="rect">
            <a:avLst/>
          </a:prstGeom>
        </p:spPr>
      </p:pic>
      <p:sp>
        <p:nvSpPr>
          <p:cNvPr id="7" name="Rectangle 6">
            <a:extLst>
              <a:ext uri="{FF2B5EF4-FFF2-40B4-BE49-F238E27FC236}">
                <a16:creationId xmlns:a16="http://schemas.microsoft.com/office/drawing/2014/main" id="{C48A6890-2516-0045-BA89-5D4C0F774D75}"/>
              </a:ext>
            </a:extLst>
          </p:cNvPr>
          <p:cNvSpPr/>
          <p:nvPr/>
        </p:nvSpPr>
        <p:spPr bwMode="auto">
          <a:xfrm>
            <a:off x="3649054" y="1648245"/>
            <a:ext cx="1444239" cy="179462"/>
          </a:xfrm>
          <a:prstGeom prst="rect">
            <a:avLst/>
          </a:prstGeom>
          <a:noFill/>
          <a:ln w="28575" cap="sq" algn="ctr">
            <a:solidFill>
              <a:srgbClr val="0070C0"/>
            </a:solid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8" name="Rectangle 7">
            <a:extLst>
              <a:ext uri="{FF2B5EF4-FFF2-40B4-BE49-F238E27FC236}">
                <a16:creationId xmlns:a16="http://schemas.microsoft.com/office/drawing/2014/main" id="{A6378628-3DD3-FD41-A268-F445B44F4907}"/>
              </a:ext>
            </a:extLst>
          </p:cNvPr>
          <p:cNvSpPr/>
          <p:nvPr/>
        </p:nvSpPr>
        <p:spPr bwMode="auto">
          <a:xfrm>
            <a:off x="5093293" y="1648245"/>
            <a:ext cx="1444239" cy="179462"/>
          </a:xfrm>
          <a:prstGeom prst="rect">
            <a:avLst/>
          </a:prstGeom>
          <a:noFill/>
          <a:ln w="28575" cap="sq" algn="ctr">
            <a:solidFill>
              <a:srgbClr val="9DAD25"/>
            </a:solid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pic>
        <p:nvPicPr>
          <p:cNvPr id="10" name="Picture 9">
            <a:extLst>
              <a:ext uri="{FF2B5EF4-FFF2-40B4-BE49-F238E27FC236}">
                <a16:creationId xmlns:a16="http://schemas.microsoft.com/office/drawing/2014/main" id="{CA48D695-3D3B-474C-BB7C-81BBC29D8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459" y="73148"/>
            <a:ext cx="7619049" cy="5244711"/>
          </a:xfrm>
          <a:prstGeom prst="rect">
            <a:avLst/>
          </a:prstGeom>
        </p:spPr>
      </p:pic>
      <p:sp>
        <p:nvSpPr>
          <p:cNvPr id="11" name="Oval 10"/>
          <p:cNvSpPr/>
          <p:nvPr/>
        </p:nvSpPr>
        <p:spPr>
          <a:xfrm>
            <a:off x="8307583" y="194968"/>
            <a:ext cx="544513" cy="544513"/>
          </a:xfrm>
          <a:prstGeom prst="ellipse">
            <a:avLst/>
          </a:prstGeom>
          <a:blipFill>
            <a:blip r:embed="rId4" cstate="screen">
              <a:extLst>
                <a:ext uri="{28A0092B-C50C-407E-A947-70E740481C1C}">
                  <a14:useLocalDpi xmlns:a14="http://schemas.microsoft.com/office/drawing/2010/main"/>
                </a:ext>
              </a:extLst>
            </a:blip>
            <a:srcRect/>
            <a:stretch>
              <a:fillRect/>
            </a:stretch>
          </a:blipFill>
          <a:ln w="6350">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TextBox 11">
            <a:extLst>
              <a:ext uri="{FF2B5EF4-FFF2-40B4-BE49-F238E27FC236}">
                <a16:creationId xmlns:a16="http://schemas.microsoft.com/office/drawing/2014/main" id="{DDAB4A13-C9C2-B940-B4C0-3CA05651A356}"/>
              </a:ext>
            </a:extLst>
          </p:cNvPr>
          <p:cNvSpPr txBox="1"/>
          <p:nvPr/>
        </p:nvSpPr>
        <p:spPr bwMode="auto">
          <a:xfrm>
            <a:off x="8037094" y="766161"/>
            <a:ext cx="1127531" cy="230832"/>
          </a:xfrm>
          <a:prstGeom prst="rect">
            <a:avLst/>
          </a:prstGeom>
          <a:noFill/>
          <a:ln w="12700" cap="sq" algn="ctr">
            <a:noFill/>
            <a:miter lim="800000"/>
            <a:headEnd/>
            <a:tailEnd/>
          </a:ln>
          <a:effectLst/>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Mediator</a:t>
            </a:r>
            <a:endParaRPr kumimoji="0" lang="en-US" sz="9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6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903622"/>
            <a:ext cx="9144000" cy="3245708"/>
          </a:xfrm>
          <a:prstGeom prst="rect">
            <a:avLst/>
          </a:prstGeom>
          <a:solidFill>
            <a:schemeClr val="bg2">
              <a:lumMod val="90000"/>
              <a:alpha val="20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itle 1">
            <a:extLst>
              <a:ext uri="{FF2B5EF4-FFF2-40B4-BE49-F238E27FC236}">
                <a16:creationId xmlns:a16="http://schemas.microsoft.com/office/drawing/2014/main" id="{E903D8F7-B236-B34F-8F70-1E7FCE4C8F4E}"/>
              </a:ext>
            </a:extLst>
          </p:cNvPr>
          <p:cNvSpPr>
            <a:spLocks noGrp="1"/>
          </p:cNvSpPr>
          <p:nvPr>
            <p:ph type="title"/>
          </p:nvPr>
        </p:nvSpPr>
        <p:spPr/>
        <p:txBody>
          <a:bodyPr/>
          <a:lstStyle/>
          <a:p>
            <a:r>
              <a:rPr lang="en-US" dirty="0"/>
              <a:t>Customized outcome agreements based on selections</a:t>
            </a:r>
          </a:p>
        </p:txBody>
      </p:sp>
      <p:pic>
        <p:nvPicPr>
          <p:cNvPr id="5" name="Picture 4">
            <a:extLst>
              <a:ext uri="{FF2B5EF4-FFF2-40B4-BE49-F238E27FC236}">
                <a16:creationId xmlns:a16="http://schemas.microsoft.com/office/drawing/2014/main" id="{7B65B82A-9873-DC40-84E6-C67D684418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7705" y="1123731"/>
            <a:ext cx="2193694" cy="2836377"/>
          </a:xfrm>
          <a:prstGeom prst="rect">
            <a:avLst/>
          </a:prstGeom>
          <a:ln w="6350">
            <a:solidFill>
              <a:schemeClr val="bg1">
                <a:lumMod val="65000"/>
              </a:schemeClr>
            </a:solidFill>
          </a:ln>
          <a:effectLst/>
        </p:spPr>
      </p:pic>
      <p:sp>
        <p:nvSpPr>
          <p:cNvPr id="3" name="Text Placeholder 2">
            <a:extLst>
              <a:ext uri="{FF2B5EF4-FFF2-40B4-BE49-F238E27FC236}">
                <a16:creationId xmlns:a16="http://schemas.microsoft.com/office/drawing/2014/main" id="{4E15D8DD-3780-7C4E-8669-86B9A1E9E006}"/>
              </a:ext>
            </a:extLst>
          </p:cNvPr>
          <p:cNvSpPr>
            <a:spLocks noGrp="1"/>
          </p:cNvSpPr>
          <p:nvPr>
            <p:ph type="body" sz="quarter" idx="10"/>
          </p:nvPr>
        </p:nvSpPr>
        <p:spPr>
          <a:xfrm>
            <a:off x="380962" y="916788"/>
            <a:ext cx="3632237" cy="3105197"/>
          </a:xfrm>
        </p:spPr>
        <p:txBody>
          <a:bodyPr anchor="ctr"/>
          <a:lstStyle/>
          <a:p>
            <a:pPr>
              <a:spcAft>
                <a:spcPts val="600"/>
              </a:spcAft>
            </a:pPr>
            <a:r>
              <a:rPr lang="en-US" sz="2000" b="1" dirty="0">
                <a:solidFill>
                  <a:schemeClr val="accent1"/>
                </a:solidFill>
              </a:rPr>
              <a:t>Agreements: </a:t>
            </a:r>
            <a:r>
              <a:rPr lang="en-US" sz="2000" dirty="0"/>
              <a:t>Full agreements, partial agreements, or non-settlement agreements generated based on outcome</a:t>
            </a:r>
          </a:p>
          <a:p>
            <a:pPr>
              <a:spcAft>
                <a:spcPts val="600"/>
              </a:spcAft>
            </a:pPr>
            <a:r>
              <a:rPr lang="en-US" sz="2000" b="1" dirty="0">
                <a:solidFill>
                  <a:schemeClr val="accent1"/>
                </a:solidFill>
              </a:rPr>
              <a:t>Signatures: </a:t>
            </a:r>
            <a:r>
              <a:rPr lang="en-US" sz="2000" dirty="0"/>
              <a:t>Electronic signature component</a:t>
            </a:r>
          </a:p>
          <a:p>
            <a:pPr>
              <a:spcAft>
                <a:spcPts val="600"/>
              </a:spcAft>
            </a:pPr>
            <a:r>
              <a:rPr lang="en-US" sz="2000" b="1" dirty="0">
                <a:solidFill>
                  <a:schemeClr val="accent1"/>
                </a:solidFill>
              </a:rPr>
              <a:t>Electronic filing: </a:t>
            </a:r>
            <a:r>
              <a:rPr lang="en-US" sz="2000" dirty="0"/>
              <a:t>Integration with ECF 4.01 e-Filing systems</a:t>
            </a:r>
          </a:p>
        </p:txBody>
      </p:sp>
      <p:pic>
        <p:nvPicPr>
          <p:cNvPr id="4" name="Picture 3">
            <a:extLst>
              <a:ext uri="{FF2B5EF4-FFF2-40B4-BE49-F238E27FC236}">
                <a16:creationId xmlns:a16="http://schemas.microsoft.com/office/drawing/2014/main" id="{06781F6B-8E3B-8C43-8792-35AEE771B2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70084" y="1123731"/>
            <a:ext cx="2200736" cy="2836377"/>
          </a:xfrm>
          <a:prstGeom prst="rect">
            <a:avLst/>
          </a:prstGeom>
          <a:ln w="6350">
            <a:solidFill>
              <a:schemeClr val="bg1">
                <a:lumMod val="65000"/>
              </a:schemeClr>
            </a:solidFill>
          </a:ln>
          <a:effectLst/>
        </p:spPr>
      </p:pic>
    </p:spTree>
    <p:extLst>
      <p:ext uri="{BB962C8B-B14F-4D97-AF65-F5344CB8AC3E}">
        <p14:creationId xmlns:p14="http://schemas.microsoft.com/office/powerpoint/2010/main" val="807801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742" y="1"/>
            <a:ext cx="8292514" cy="514172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635795" y="3433904"/>
            <a:ext cx="611893" cy="1643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54061" y="3013798"/>
            <a:ext cx="593626" cy="15525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26662" y="2365375"/>
            <a:ext cx="621025" cy="15525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44928" y="2575427"/>
            <a:ext cx="602760" cy="14612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26662" y="2803746"/>
            <a:ext cx="621025" cy="15525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654061" y="3917939"/>
            <a:ext cx="593626" cy="15525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63194" y="4274114"/>
            <a:ext cx="602760" cy="17352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63194" y="4529831"/>
            <a:ext cx="602760" cy="18265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599263" y="803679"/>
            <a:ext cx="739751" cy="164388"/>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1658661" y="1698686"/>
            <a:ext cx="529697" cy="16438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658661" y="1863075"/>
            <a:ext cx="730617" cy="182655"/>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53601" y="630158"/>
            <a:ext cx="155256" cy="16438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654060" y="694086"/>
            <a:ext cx="858476" cy="216445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918910" y="1004599"/>
            <a:ext cx="91327" cy="136991"/>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72327" y="977201"/>
            <a:ext cx="831459" cy="91327"/>
          </a:xfrm>
          <a:custGeom>
            <a:avLst/>
            <a:gdLst/>
            <a:ahLst/>
            <a:cxnLst/>
            <a:rect l="l" t="t" r="r" b="b"/>
            <a:pathLst>
              <a:path w="832485" h="91440">
                <a:moveTo>
                  <a:pt x="0" y="91439"/>
                </a:moveTo>
                <a:lnTo>
                  <a:pt x="832104" y="91439"/>
                </a:lnTo>
                <a:lnTo>
                  <a:pt x="832104" y="0"/>
                </a:lnTo>
                <a:lnTo>
                  <a:pt x="0" y="0"/>
                </a:lnTo>
                <a:lnTo>
                  <a:pt x="0" y="91439"/>
                </a:lnTo>
                <a:close/>
              </a:path>
            </a:pathLst>
          </a:custGeom>
          <a:solidFill>
            <a:srgbClr val="00AFEF">
              <a:alpha val="34901"/>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9185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5742" y="1"/>
            <a:ext cx="8292514" cy="514172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7302685" y="2164455"/>
            <a:ext cx="164389" cy="16438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75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2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832022"/>
            <a:ext cx="9144000" cy="3311611"/>
          </a:xfrm>
          <a:prstGeom prst="rect">
            <a:avLst/>
          </a:prstGeom>
          <a:solidFill>
            <a:schemeClr val="bg1">
              <a:alpha val="53000"/>
            </a:schemeClr>
          </a:solidFill>
          <a:ln w="6350" cap="sq" algn="ctr">
            <a:noFill/>
            <a:miter lim="800000"/>
            <a:headEnd/>
            <a:tailEnd/>
          </a:ln>
          <a:effectLst/>
        </p:spPr>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itle 1"/>
          <p:cNvSpPr>
            <a:spLocks noGrp="1"/>
          </p:cNvSpPr>
          <p:nvPr>
            <p:ph type="title"/>
          </p:nvPr>
        </p:nvSpPr>
        <p:spPr>
          <a:xfrm>
            <a:off x="289621" y="2257734"/>
            <a:ext cx="8564758" cy="460185"/>
          </a:xfrm>
        </p:spPr>
        <p:txBody>
          <a:bodyPr/>
          <a:lstStyle/>
          <a:p>
            <a:pPr algn="ctr"/>
            <a:r>
              <a:rPr lang="en-US" dirty="0" smtClean="0"/>
              <a:t>Analysis of Early Results</a:t>
            </a:r>
            <a:endParaRPr lang="en-US" dirty="0"/>
          </a:p>
        </p:txBody>
      </p:sp>
    </p:spTree>
    <p:extLst>
      <p:ext uri="{BB962C8B-B14F-4D97-AF65-F5344CB8AC3E}">
        <p14:creationId xmlns:p14="http://schemas.microsoft.com/office/powerpoint/2010/main" val="1322072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0" y="1536317"/>
            <a:ext cx="9144000" cy="2322576"/>
          </a:xfrm>
          <a:prstGeom prst="rect">
            <a:avLst/>
          </a:prstGeom>
          <a:solidFill>
            <a:schemeClr val="bg1">
              <a:lumMod val="85000"/>
              <a:alpha val="7000"/>
            </a:schemeClr>
          </a:solidFill>
          <a:ln w="6350" cap="sq" algn="ctr">
            <a:noFill/>
            <a:miter lim="800000"/>
            <a:headEnd/>
            <a:tailEnd/>
          </a:ln>
          <a:effectLst/>
        </p:spPr>
        <p:txBody>
          <a:bodyPr wrap="none"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itle 1">
            <a:extLst>
              <a:ext uri="{FF2B5EF4-FFF2-40B4-BE49-F238E27FC236}">
                <a16:creationId xmlns:a16="http://schemas.microsoft.com/office/drawing/2014/main" id="{E0D49835-093C-E94F-A7D1-DD43CD6EA0A1}"/>
              </a:ext>
            </a:extLst>
          </p:cNvPr>
          <p:cNvSpPr>
            <a:spLocks noGrp="1"/>
          </p:cNvSpPr>
          <p:nvPr>
            <p:ph type="title"/>
          </p:nvPr>
        </p:nvSpPr>
        <p:spPr/>
        <p:txBody>
          <a:bodyPr/>
          <a:lstStyle/>
          <a:p>
            <a:r>
              <a:rPr lang="en-US" b="0" dirty="0"/>
              <a:t>Parenting</a:t>
            </a:r>
            <a:r>
              <a:rPr lang="en-US" dirty="0">
                <a:solidFill>
                  <a:schemeClr val="accent5"/>
                </a:solidFill>
              </a:rPr>
              <a:t> </a:t>
            </a:r>
            <a:r>
              <a:rPr lang="en-US" b="0" dirty="0"/>
              <a:t>plan</a:t>
            </a:r>
            <a:r>
              <a:rPr lang="en-US" dirty="0">
                <a:solidFill>
                  <a:schemeClr val="accent5"/>
                </a:solidFill>
              </a:rPr>
              <a:t> participation results </a:t>
            </a:r>
            <a:r>
              <a:rPr lang="en-US" b="0" dirty="0"/>
              <a:t>for one year</a:t>
            </a:r>
          </a:p>
        </p:txBody>
      </p:sp>
      <p:grpSp>
        <p:nvGrpSpPr>
          <p:cNvPr id="20" name="Group 19">
            <a:extLst>
              <a:ext uri="{FF2B5EF4-FFF2-40B4-BE49-F238E27FC236}">
                <a16:creationId xmlns:a16="http://schemas.microsoft.com/office/drawing/2014/main" id="{70859545-16C6-4047-B121-71D5437F0FE7}"/>
              </a:ext>
            </a:extLst>
          </p:cNvPr>
          <p:cNvGrpSpPr/>
          <p:nvPr/>
        </p:nvGrpSpPr>
        <p:grpSpPr>
          <a:xfrm>
            <a:off x="76495" y="1518504"/>
            <a:ext cx="3483864" cy="2322576"/>
            <a:chOff x="5213687" y="1962043"/>
            <a:chExt cx="3483864" cy="2322576"/>
          </a:xfrm>
        </p:grpSpPr>
        <p:grpSp>
          <p:nvGrpSpPr>
            <p:cNvPr id="21" name="Group 20">
              <a:extLst>
                <a:ext uri="{FF2B5EF4-FFF2-40B4-BE49-F238E27FC236}">
                  <a16:creationId xmlns:a16="http://schemas.microsoft.com/office/drawing/2014/main" id="{07CDAE93-BDE7-4448-BD24-C7B5DFF7AECA}"/>
                </a:ext>
              </a:extLst>
            </p:cNvPr>
            <p:cNvGrpSpPr/>
            <p:nvPr/>
          </p:nvGrpSpPr>
          <p:grpSpPr>
            <a:xfrm>
              <a:off x="5213687" y="1962043"/>
              <a:ext cx="3483864" cy="2322576"/>
              <a:chOff x="5101640" y="2010131"/>
              <a:chExt cx="2814960" cy="1876640"/>
            </a:xfrm>
          </p:grpSpPr>
          <p:sp>
            <p:nvSpPr>
              <p:cNvPr id="25" name="Oval 24">
                <a:extLst>
                  <a:ext uri="{FF2B5EF4-FFF2-40B4-BE49-F238E27FC236}">
                    <a16:creationId xmlns:a16="http://schemas.microsoft.com/office/drawing/2014/main" id="{3A89682E-6769-A44C-A5EE-87A9119A48DB}"/>
                  </a:ext>
                </a:extLst>
              </p:cNvPr>
              <p:cNvSpPr/>
              <p:nvPr/>
            </p:nvSpPr>
            <p:spPr>
              <a:xfrm>
                <a:off x="5898642" y="2335735"/>
                <a:ext cx="1225429" cy="122542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Chart 26">
                <a:extLst>
                  <a:ext uri="{FF2B5EF4-FFF2-40B4-BE49-F238E27FC236}">
                    <a16:creationId xmlns:a16="http://schemas.microsoft.com/office/drawing/2014/main" id="{898F93E6-25E1-A841-BF13-A5DFB153347D}"/>
                  </a:ext>
                </a:extLst>
              </p:cNvPr>
              <p:cNvGraphicFramePr/>
              <p:nvPr>
                <p:extLst/>
              </p:nvPr>
            </p:nvGraphicFramePr>
            <p:xfrm>
              <a:off x="5101640" y="2010131"/>
              <a:ext cx="2814960" cy="1876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23" name="TextBox 22">
              <a:extLst>
                <a:ext uri="{FF2B5EF4-FFF2-40B4-BE49-F238E27FC236}">
                  <a16:creationId xmlns:a16="http://schemas.microsoft.com/office/drawing/2014/main" id="{EDDF6A53-FCFD-504A-8A68-B5E5B97D1876}"/>
                </a:ext>
              </a:extLst>
            </p:cNvPr>
            <p:cNvSpPr txBox="1"/>
            <p:nvPr/>
          </p:nvSpPr>
          <p:spPr>
            <a:xfrm>
              <a:off x="7502645" y="3238745"/>
              <a:ext cx="502061" cy="246221"/>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36%</a:t>
              </a:r>
            </a:p>
          </p:txBody>
        </p:sp>
      </p:grpSp>
      <p:sp>
        <p:nvSpPr>
          <p:cNvPr id="30" name="TextBox 29">
            <a:extLst>
              <a:ext uri="{FF2B5EF4-FFF2-40B4-BE49-F238E27FC236}">
                <a16:creationId xmlns:a16="http://schemas.microsoft.com/office/drawing/2014/main" id="{65B82877-81DE-094E-B0CF-407BA3DDA5EE}"/>
              </a:ext>
            </a:extLst>
          </p:cNvPr>
          <p:cNvSpPr txBox="1"/>
          <p:nvPr/>
        </p:nvSpPr>
        <p:spPr>
          <a:xfrm>
            <a:off x="3381125" y="2318153"/>
            <a:ext cx="5151841" cy="723275"/>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36% voluntary participation</a:t>
            </a:r>
          </a:p>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Includes participation from both plaintiff and defendant</a:t>
            </a:r>
          </a:p>
        </p:txBody>
      </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894" y="2532094"/>
            <a:ext cx="923233" cy="307745"/>
          </a:xfrm>
          <a:prstGeom prst="rect">
            <a:avLst/>
          </a:prstGeom>
        </p:spPr>
      </p:pic>
    </p:spTree>
    <p:extLst>
      <p:ext uri="{BB962C8B-B14F-4D97-AF65-F5344CB8AC3E}">
        <p14:creationId xmlns:p14="http://schemas.microsoft.com/office/powerpoint/2010/main" val="312902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00F9-7BE7-4B9F-9880-258C71FCD2D2}"/>
              </a:ext>
            </a:extLst>
          </p:cNvPr>
          <p:cNvSpPr>
            <a:spLocks noGrp="1"/>
          </p:cNvSpPr>
          <p:nvPr>
            <p:ph type="title"/>
          </p:nvPr>
        </p:nvSpPr>
        <p:spPr/>
        <p:txBody>
          <a:bodyPr/>
          <a:lstStyle/>
          <a:p>
            <a:r>
              <a:rPr lang="en-US" dirty="0">
                <a:solidFill>
                  <a:schemeClr val="accent5"/>
                </a:solidFill>
              </a:rPr>
              <a:t>Outcomes</a:t>
            </a:r>
            <a:r>
              <a:rPr lang="en-US" dirty="0"/>
              <a:t> </a:t>
            </a:r>
            <a:r>
              <a:rPr lang="en-US" b="0" dirty="0"/>
              <a:t>of completed parenting plan disputes</a:t>
            </a:r>
            <a:endParaRPr lang="en-US" dirty="0"/>
          </a:p>
        </p:txBody>
      </p:sp>
      <p:sp>
        <p:nvSpPr>
          <p:cNvPr id="4" name="Rectangle 3">
            <a:extLst>
              <a:ext uri="{FF2B5EF4-FFF2-40B4-BE49-F238E27FC236}">
                <a16:creationId xmlns:a16="http://schemas.microsoft.com/office/drawing/2014/main" id="{9113A0FF-3FC3-4387-98EF-4DC0E84698CC}"/>
              </a:ext>
            </a:extLst>
          </p:cNvPr>
          <p:cNvSpPr/>
          <p:nvPr/>
        </p:nvSpPr>
        <p:spPr bwMode="auto">
          <a:xfrm>
            <a:off x="0" y="961905"/>
            <a:ext cx="9144000" cy="3414155"/>
          </a:xfrm>
          <a:prstGeom prst="rect">
            <a:avLst/>
          </a:prstGeom>
          <a:solidFill>
            <a:schemeClr val="bg1">
              <a:lumMod val="85000"/>
              <a:alpha val="14000"/>
            </a:schemeClr>
          </a:solidFill>
          <a:ln w="6350" cap="sq" algn="ctr">
            <a:noFill/>
            <a:miter lim="800000"/>
            <a:headEnd/>
            <a:tailEnd/>
          </a:ln>
          <a:effectLst/>
        </p:spPr>
        <p:txBody>
          <a:bodyPr wrap="none"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graphicFrame>
        <p:nvGraphicFramePr>
          <p:cNvPr id="5" name="Chart 4">
            <a:extLst>
              <a:ext uri="{FF2B5EF4-FFF2-40B4-BE49-F238E27FC236}">
                <a16:creationId xmlns:a16="http://schemas.microsoft.com/office/drawing/2014/main" id="{EDBDD03C-08A8-4FF2-83DF-5130CED1676E}"/>
              </a:ext>
            </a:extLst>
          </p:cNvPr>
          <p:cNvGraphicFramePr/>
          <p:nvPr>
            <p:extLst/>
          </p:nvPr>
        </p:nvGraphicFramePr>
        <p:xfrm>
          <a:off x="840354" y="653070"/>
          <a:ext cx="5045183" cy="33634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22039F6-731C-42BC-BC38-54F730913CCF}"/>
              </a:ext>
            </a:extLst>
          </p:cNvPr>
          <p:cNvGraphicFramePr/>
          <p:nvPr>
            <p:extLst/>
          </p:nvPr>
        </p:nvGraphicFramePr>
        <p:xfrm>
          <a:off x="93851" y="888049"/>
          <a:ext cx="5045187" cy="33634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7">
            <a:extLst>
              <a:ext uri="{FF2B5EF4-FFF2-40B4-BE49-F238E27FC236}">
                <a16:creationId xmlns:a16="http://schemas.microsoft.com/office/drawing/2014/main" id="{EC1E2DC4-BEED-4C40-BF70-06C2B41D6847}"/>
              </a:ext>
            </a:extLst>
          </p:cNvPr>
          <p:cNvSpPr txBox="1">
            <a:spLocks/>
          </p:cNvSpPr>
          <p:nvPr/>
        </p:nvSpPr>
        <p:spPr>
          <a:xfrm>
            <a:off x="4903618" y="2011065"/>
            <a:ext cx="4059237" cy="1237262"/>
          </a:xfrm>
          <a:prstGeom prst="rect">
            <a:avLst/>
          </a:prstGeom>
          <a:noFill/>
        </p:spPr>
        <p:txBody>
          <a:bodyPr wrap="square" rtlCol="0" anchor="ct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1200"/>
              </a:spcAft>
              <a:buClrTx/>
              <a:buSzTx/>
              <a:buFont typeface="Arial"/>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rPr>
              <a:t>Completed</a:t>
            </a:r>
            <a:r>
              <a:rPr kumimoji="0" lang="en-US" sz="1600" b="0"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rPr>
              <a:t> online agreements </a:t>
            </a:r>
          </a:p>
          <a:p>
            <a:pPr marL="0" marR="0" lvl="0" indent="0" algn="l" defTabSz="342900" rtl="0" eaLnBrk="1" fontAlgn="auto" latinLnBrk="0" hangingPunct="1">
              <a:lnSpc>
                <a:spcPct val="100000"/>
              </a:lnSpc>
              <a:spcBef>
                <a:spcPct val="20000"/>
              </a:spcBef>
              <a:spcAft>
                <a:spcPts val="1200"/>
              </a:spcAft>
              <a:buClrTx/>
              <a:buSzTx/>
              <a:buFont typeface="Arial"/>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rPr>
              <a:t>Mediator efficiencies </a:t>
            </a:r>
            <a:r>
              <a:rPr kumimoji="0" lang="en-US" sz="1600" b="0"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rPr>
              <a:t>expected  </a:t>
            </a:r>
          </a:p>
          <a:p>
            <a:pPr marL="0" marR="0" lvl="0" indent="0" algn="l" defTabSz="342900" rtl="0" eaLnBrk="1" fontAlgn="auto" latinLnBrk="0" hangingPunct="1">
              <a:lnSpc>
                <a:spcPct val="100000"/>
              </a:lnSpc>
              <a:spcBef>
                <a:spcPct val="20000"/>
              </a:spcBef>
              <a:spcAft>
                <a:spcPts val="1200"/>
              </a:spcAft>
              <a:buClrTx/>
              <a:buSzTx/>
              <a:buFont typeface="Arial"/>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rPr>
              <a:t>ODR is </a:t>
            </a:r>
            <a:r>
              <a:rPr kumimoji="0" lang="en-US" sz="1600" b="1"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rPr>
              <a:t>expanding access to justice</a:t>
            </a:r>
          </a:p>
        </p:txBody>
      </p:sp>
      <p:sp>
        <p:nvSpPr>
          <p:cNvPr id="8" name="TextBox 7">
            <a:extLst>
              <a:ext uri="{FF2B5EF4-FFF2-40B4-BE49-F238E27FC236}">
                <a16:creationId xmlns:a16="http://schemas.microsoft.com/office/drawing/2014/main" id="{EF316D3B-DBF4-4D80-971E-E01E723E822A}"/>
              </a:ext>
            </a:extLst>
          </p:cNvPr>
          <p:cNvSpPr txBox="1"/>
          <p:nvPr/>
        </p:nvSpPr>
        <p:spPr>
          <a:xfrm>
            <a:off x="2615751" y="4068575"/>
            <a:ext cx="1490369" cy="246221"/>
          </a:xfrm>
          <a:prstGeom prst="rect">
            <a:avLst/>
          </a:prstGeom>
          <a:noFill/>
        </p:spPr>
        <p:txBody>
          <a:bodyPr wrap="square" rtlCol="0">
            <a:spAutoFit/>
          </a:body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5A5A5">
                    <a:lumMod val="75000"/>
                  </a:srgbClr>
                </a:solidFill>
                <a:effectLst/>
                <a:uLnTx/>
                <a:uFillTx/>
                <a:latin typeface="Tahoma" charset="0"/>
                <a:ea typeface="Tahoma" charset="0"/>
                <a:cs typeface="Tahoma" charset="0"/>
              </a:rPr>
              <a:t>Partial Agreement</a:t>
            </a:r>
            <a:endParaRPr kumimoji="0" lang="en-US" sz="1000" b="0" i="0" u="none" strike="noStrike" kern="1200" cap="none" spc="0" normalizeH="0" baseline="0" noProof="0" dirty="0">
              <a:ln>
                <a:noFill/>
              </a:ln>
              <a:solidFill>
                <a:srgbClr val="A5A5A5">
                  <a:lumMod val="75000"/>
                </a:srgbClr>
              </a:solidFill>
              <a:effectLst/>
              <a:uLnTx/>
              <a:uFillTx/>
              <a:latin typeface="Tahoma" charset="0"/>
              <a:ea typeface="Tahoma" charset="0"/>
              <a:cs typeface="Tahoma" charset="0"/>
            </a:endParaRPr>
          </a:p>
        </p:txBody>
      </p:sp>
      <p:sp>
        <p:nvSpPr>
          <p:cNvPr id="9" name="TextBox 8">
            <a:extLst>
              <a:ext uri="{FF2B5EF4-FFF2-40B4-BE49-F238E27FC236}">
                <a16:creationId xmlns:a16="http://schemas.microsoft.com/office/drawing/2014/main" id="{EE6D9080-7E6E-426A-89CC-32EF4751C58F}"/>
              </a:ext>
            </a:extLst>
          </p:cNvPr>
          <p:cNvSpPr txBox="1"/>
          <p:nvPr/>
        </p:nvSpPr>
        <p:spPr>
          <a:xfrm>
            <a:off x="2264096" y="3570969"/>
            <a:ext cx="692818" cy="33855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75%</a:t>
            </a:r>
          </a:p>
        </p:txBody>
      </p:sp>
      <p:pic>
        <p:nvPicPr>
          <p:cNvPr id="10" name="Picture 9">
            <a:extLst>
              <a:ext uri="{FF2B5EF4-FFF2-40B4-BE49-F238E27FC236}">
                <a16:creationId xmlns:a16="http://schemas.microsoft.com/office/drawing/2014/main" id="{594688FA-D53F-4279-BD4B-B16D0ABB04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0079" y="2312683"/>
            <a:ext cx="1500857" cy="500286"/>
          </a:xfrm>
          <a:prstGeom prst="rect">
            <a:avLst/>
          </a:prstGeom>
        </p:spPr>
      </p:pic>
      <p:cxnSp>
        <p:nvCxnSpPr>
          <p:cNvPr id="11" name="Straight Connector 10">
            <a:extLst>
              <a:ext uri="{FF2B5EF4-FFF2-40B4-BE49-F238E27FC236}">
                <a16:creationId xmlns:a16="http://schemas.microsoft.com/office/drawing/2014/main" id="{B387F7CB-0C09-4A3B-9B71-D9E3E0B3E19E}"/>
              </a:ext>
            </a:extLst>
          </p:cNvPr>
          <p:cNvCxnSpPr/>
          <p:nvPr/>
        </p:nvCxnSpPr>
        <p:spPr>
          <a:xfrm>
            <a:off x="4673312" y="2088308"/>
            <a:ext cx="0" cy="110254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6DC124-8403-4C8E-B126-D7514AD44B4D}"/>
              </a:ext>
            </a:extLst>
          </p:cNvPr>
          <p:cNvSpPr txBox="1"/>
          <p:nvPr/>
        </p:nvSpPr>
        <p:spPr>
          <a:xfrm>
            <a:off x="1452810" y="1405390"/>
            <a:ext cx="561372" cy="33855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28DB5BE4-B07C-4823-B354-78C3BA21F180}"/>
              </a:ext>
            </a:extLst>
          </p:cNvPr>
          <p:cNvSpPr txBox="1"/>
          <p:nvPr/>
        </p:nvSpPr>
        <p:spPr>
          <a:xfrm>
            <a:off x="441702" y="1112846"/>
            <a:ext cx="1261756" cy="24622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A5A5A5">
                    <a:lumMod val="50000"/>
                  </a:srgbClr>
                </a:solidFill>
                <a:effectLst/>
                <a:uLnTx/>
                <a:uFillTx/>
                <a:latin typeface="Tahoma" charset="0"/>
                <a:ea typeface="Tahoma" charset="0"/>
                <a:cs typeface="Tahoma" charset="0"/>
              </a:rPr>
              <a:t>No Agreement</a:t>
            </a:r>
            <a:endParaRPr kumimoji="0" lang="en-US" sz="1000" b="0" i="0" u="none" strike="noStrike" kern="1200" cap="none" spc="0" normalizeH="0" baseline="0" noProof="0" dirty="0">
              <a:ln>
                <a:noFill/>
              </a:ln>
              <a:solidFill>
                <a:srgbClr val="A5A5A5">
                  <a:lumMod val="50000"/>
                </a:srgbClr>
              </a:solidFill>
              <a:effectLst/>
              <a:uLnTx/>
              <a:uFillTx/>
              <a:latin typeface="Tahoma" charset="0"/>
              <a:ea typeface="Tahoma" charset="0"/>
              <a:cs typeface="Tahoma" charset="0"/>
            </a:endParaRPr>
          </a:p>
        </p:txBody>
      </p:sp>
      <p:sp>
        <p:nvSpPr>
          <p:cNvPr id="14" name="TextBox 13">
            <a:extLst>
              <a:ext uri="{FF2B5EF4-FFF2-40B4-BE49-F238E27FC236}">
                <a16:creationId xmlns:a16="http://schemas.microsoft.com/office/drawing/2014/main" id="{98AE006D-2417-4C7A-90BD-44F45D5834A6}"/>
              </a:ext>
            </a:extLst>
          </p:cNvPr>
          <p:cNvSpPr txBox="1"/>
          <p:nvPr/>
        </p:nvSpPr>
        <p:spPr>
          <a:xfrm>
            <a:off x="3457719" y="946075"/>
            <a:ext cx="1627044" cy="40011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B9BD5">
                    <a:lumMod val="75000"/>
                  </a:srgbClr>
                </a:solidFill>
                <a:effectLst/>
                <a:uLnTx/>
                <a:uFillTx/>
                <a:latin typeface="Tahoma" charset="0"/>
                <a:ea typeface="Tahoma" charset="0"/>
                <a:cs typeface="Tahoma" charset="0"/>
              </a:rPr>
              <a:t>Full Agreement – party to party</a:t>
            </a:r>
            <a:endParaRPr kumimoji="0" lang="en-US" sz="1000" b="0" i="0" u="none" strike="noStrike" kern="1200" cap="none" spc="0" normalizeH="0" baseline="0" noProof="0" dirty="0">
              <a:ln>
                <a:noFill/>
              </a:ln>
              <a:solidFill>
                <a:srgbClr val="5B9BD5">
                  <a:lumMod val="75000"/>
                </a:srgbClr>
              </a:solidFill>
              <a:effectLst/>
              <a:uLnTx/>
              <a:uFillTx/>
              <a:latin typeface="Tahoma" charset="0"/>
              <a:ea typeface="Tahoma" charset="0"/>
              <a:cs typeface="Tahoma" charset="0"/>
            </a:endParaRPr>
          </a:p>
        </p:txBody>
      </p:sp>
      <p:sp>
        <p:nvSpPr>
          <p:cNvPr id="15" name="TextBox 14">
            <a:extLst>
              <a:ext uri="{FF2B5EF4-FFF2-40B4-BE49-F238E27FC236}">
                <a16:creationId xmlns:a16="http://schemas.microsoft.com/office/drawing/2014/main" id="{7BEF3A47-1AC2-4F2C-8F62-D41A2BBD6CB6}"/>
              </a:ext>
            </a:extLst>
          </p:cNvPr>
          <p:cNvSpPr txBox="1"/>
          <p:nvPr/>
        </p:nvSpPr>
        <p:spPr>
          <a:xfrm>
            <a:off x="2317103" y="1131365"/>
            <a:ext cx="692818" cy="33855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23%</a:t>
            </a:r>
          </a:p>
        </p:txBody>
      </p:sp>
      <p:sp>
        <p:nvSpPr>
          <p:cNvPr id="16" name="TextBox 15">
            <a:extLst>
              <a:ext uri="{FF2B5EF4-FFF2-40B4-BE49-F238E27FC236}">
                <a16:creationId xmlns:a16="http://schemas.microsoft.com/office/drawing/2014/main" id="{5E660DC0-4844-4C06-B984-49684D4F1BE9}"/>
              </a:ext>
            </a:extLst>
          </p:cNvPr>
          <p:cNvSpPr txBox="1"/>
          <p:nvPr/>
        </p:nvSpPr>
        <p:spPr bwMode="auto">
          <a:xfrm>
            <a:off x="2425603" y="4545495"/>
            <a:ext cx="5045186" cy="276999"/>
          </a:xfrm>
          <a:prstGeom prst="rect">
            <a:avLst/>
          </a:prstGeom>
          <a:noFill/>
          <a:ln w="12700" cap="sq" algn="ctr">
            <a:noFill/>
            <a:miter lim="800000"/>
            <a:headEnd/>
            <a:tailEnd/>
          </a:ln>
          <a:effectLst/>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rPr>
              <a:t>*Based on cases where both parties participated</a:t>
            </a:r>
          </a:p>
        </p:txBody>
      </p:sp>
    </p:spTree>
    <p:extLst>
      <p:ext uri="{BB962C8B-B14F-4D97-AF65-F5344CB8AC3E}">
        <p14:creationId xmlns:p14="http://schemas.microsoft.com/office/powerpoint/2010/main" val="18923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5680D-CD47-114E-89AA-98CD4E1CE964}"/>
              </a:ext>
            </a:extLst>
          </p:cNvPr>
          <p:cNvSpPr>
            <a:spLocks noGrp="1"/>
          </p:cNvSpPr>
          <p:nvPr>
            <p:ph type="title"/>
          </p:nvPr>
        </p:nvSpPr>
        <p:spPr/>
        <p:txBody>
          <a:bodyPr/>
          <a:lstStyle/>
          <a:p>
            <a:r>
              <a:rPr lang="en-US" b="0" dirty="0"/>
              <a:t>Average</a:t>
            </a:r>
            <a:r>
              <a:rPr lang="en-US" dirty="0"/>
              <a:t> </a:t>
            </a:r>
            <a:r>
              <a:rPr lang="en-US" dirty="0">
                <a:solidFill>
                  <a:schemeClr val="accent5"/>
                </a:solidFill>
              </a:rPr>
              <a:t>timeline to resolution</a:t>
            </a:r>
          </a:p>
        </p:txBody>
      </p:sp>
      <p:sp>
        <p:nvSpPr>
          <p:cNvPr id="34" name="Rectangle 33"/>
          <p:cNvSpPr/>
          <p:nvPr/>
        </p:nvSpPr>
        <p:spPr bwMode="auto">
          <a:xfrm>
            <a:off x="0" y="806492"/>
            <a:ext cx="9144000" cy="3353617"/>
          </a:xfrm>
          <a:prstGeom prst="rect">
            <a:avLst/>
          </a:prstGeom>
          <a:solidFill>
            <a:schemeClr val="bg1">
              <a:alpha val="18000"/>
            </a:schemeClr>
          </a:solidFill>
          <a:ln w="6350" cap="sq" algn="ctr">
            <a:noFill/>
            <a:miter lim="800000"/>
            <a:headEnd/>
            <a:tailEn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endParaRPr>
          </a:p>
        </p:txBody>
      </p:sp>
      <p:sp>
        <p:nvSpPr>
          <p:cNvPr id="35" name="pgshape">
            <a:extLst>
              <a:ext uri="{FF2B5EF4-FFF2-40B4-BE49-F238E27FC236}">
                <a16:creationId xmlns:a16="http://schemas.microsoft.com/office/drawing/2014/main" id="{1EF0402C-8478-E446-9554-DE18AEE45DC0}"/>
              </a:ext>
            </a:extLst>
          </p:cNvPr>
          <p:cNvSpPr txBox="1"/>
          <p:nvPr>
            <p:custDataLst>
              <p:tags r:id="rId1"/>
            </p:custDataLst>
          </p:nvPr>
        </p:nvSpPr>
        <p:spPr bwMode="auto">
          <a:xfrm rot="5400000">
            <a:off x="-751682" y="2194621"/>
            <a:ext cx="2925134"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1</a:t>
            </a:r>
          </a:p>
        </p:txBody>
      </p:sp>
      <p:sp>
        <p:nvSpPr>
          <p:cNvPr id="36" name="pgshape">
            <a:extLst>
              <a:ext uri="{FF2B5EF4-FFF2-40B4-BE49-F238E27FC236}">
                <a16:creationId xmlns:a16="http://schemas.microsoft.com/office/drawing/2014/main" id="{7262056E-1595-2F44-8EF8-6615172EA6BE}"/>
              </a:ext>
            </a:extLst>
          </p:cNvPr>
          <p:cNvSpPr txBox="1"/>
          <p:nvPr>
            <p:custDataLst>
              <p:tags r:id="rId2"/>
            </p:custDataLst>
          </p:nvPr>
        </p:nvSpPr>
        <p:spPr bwMode="auto">
          <a:xfrm rot="5400000">
            <a:off x="348520" y="2195323"/>
            <a:ext cx="2925134"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2</a:t>
            </a:r>
          </a:p>
        </p:txBody>
      </p:sp>
      <p:sp>
        <p:nvSpPr>
          <p:cNvPr id="37" name="pgshape">
            <a:extLst>
              <a:ext uri="{FF2B5EF4-FFF2-40B4-BE49-F238E27FC236}">
                <a16:creationId xmlns:a16="http://schemas.microsoft.com/office/drawing/2014/main" id="{281F9C70-60E2-4448-8123-79AD6CC672CC}"/>
              </a:ext>
            </a:extLst>
          </p:cNvPr>
          <p:cNvSpPr txBox="1"/>
          <p:nvPr>
            <p:custDataLst>
              <p:tags r:id="rId3"/>
            </p:custDataLst>
          </p:nvPr>
        </p:nvSpPr>
        <p:spPr bwMode="auto">
          <a:xfrm rot="5400000">
            <a:off x="1450932" y="2195324"/>
            <a:ext cx="2925132"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3</a:t>
            </a:r>
          </a:p>
        </p:txBody>
      </p:sp>
      <p:sp>
        <p:nvSpPr>
          <p:cNvPr id="38" name="pgshape">
            <a:extLst>
              <a:ext uri="{FF2B5EF4-FFF2-40B4-BE49-F238E27FC236}">
                <a16:creationId xmlns:a16="http://schemas.microsoft.com/office/drawing/2014/main" id="{A6EF6109-AA7E-6D4B-8EDF-5871614086AA}"/>
              </a:ext>
            </a:extLst>
          </p:cNvPr>
          <p:cNvSpPr txBox="1"/>
          <p:nvPr>
            <p:custDataLst>
              <p:tags r:id="rId4"/>
            </p:custDataLst>
          </p:nvPr>
        </p:nvSpPr>
        <p:spPr bwMode="auto">
          <a:xfrm rot="5400000">
            <a:off x="2553344" y="2194622"/>
            <a:ext cx="2925132"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4</a:t>
            </a:r>
          </a:p>
        </p:txBody>
      </p:sp>
      <p:sp>
        <p:nvSpPr>
          <p:cNvPr id="39" name="pgshape">
            <a:extLst>
              <a:ext uri="{FF2B5EF4-FFF2-40B4-BE49-F238E27FC236}">
                <a16:creationId xmlns:a16="http://schemas.microsoft.com/office/drawing/2014/main" id="{3A941510-4DD9-4543-AEB5-7C8A2FB175C4}"/>
              </a:ext>
            </a:extLst>
          </p:cNvPr>
          <p:cNvSpPr txBox="1"/>
          <p:nvPr>
            <p:custDataLst>
              <p:tags r:id="rId5"/>
            </p:custDataLst>
          </p:nvPr>
        </p:nvSpPr>
        <p:spPr bwMode="auto">
          <a:xfrm rot="5400000">
            <a:off x="3655757" y="2195323"/>
            <a:ext cx="2925132"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5</a:t>
            </a:r>
          </a:p>
        </p:txBody>
      </p:sp>
      <p:sp>
        <p:nvSpPr>
          <p:cNvPr id="40" name="pgshape">
            <a:extLst>
              <a:ext uri="{FF2B5EF4-FFF2-40B4-BE49-F238E27FC236}">
                <a16:creationId xmlns:a16="http://schemas.microsoft.com/office/drawing/2014/main" id="{C8370906-5DCC-0045-B3C7-D6B8A3432820}"/>
              </a:ext>
            </a:extLst>
          </p:cNvPr>
          <p:cNvSpPr txBox="1"/>
          <p:nvPr>
            <p:custDataLst>
              <p:tags r:id="rId6"/>
            </p:custDataLst>
          </p:nvPr>
        </p:nvSpPr>
        <p:spPr bwMode="auto">
          <a:xfrm rot="5400000">
            <a:off x="4758168" y="2195322"/>
            <a:ext cx="2925132"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6</a:t>
            </a:r>
          </a:p>
        </p:txBody>
      </p:sp>
      <p:sp>
        <p:nvSpPr>
          <p:cNvPr id="41" name="pgshape">
            <a:extLst>
              <a:ext uri="{FF2B5EF4-FFF2-40B4-BE49-F238E27FC236}">
                <a16:creationId xmlns:a16="http://schemas.microsoft.com/office/drawing/2014/main" id="{81E6E2FB-A361-3140-885E-F5B268304A07}"/>
              </a:ext>
            </a:extLst>
          </p:cNvPr>
          <p:cNvSpPr txBox="1"/>
          <p:nvPr>
            <p:custDataLst>
              <p:tags r:id="rId7"/>
            </p:custDataLst>
          </p:nvPr>
        </p:nvSpPr>
        <p:spPr bwMode="auto">
          <a:xfrm rot="5400000">
            <a:off x="5860580" y="2195322"/>
            <a:ext cx="2925132"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7</a:t>
            </a:r>
          </a:p>
        </p:txBody>
      </p:sp>
      <p:sp>
        <p:nvSpPr>
          <p:cNvPr id="42" name="Rectangle: Rounded Corners 190">
            <a:extLst>
              <a:ext uri="{FF2B5EF4-FFF2-40B4-BE49-F238E27FC236}">
                <a16:creationId xmlns:a16="http://schemas.microsoft.com/office/drawing/2014/main" id="{4C8829DC-17F7-6F4C-9A7B-28045254FCB2}"/>
              </a:ext>
            </a:extLst>
          </p:cNvPr>
          <p:cNvSpPr/>
          <p:nvPr/>
        </p:nvSpPr>
        <p:spPr>
          <a:xfrm>
            <a:off x="207966" y="3348342"/>
            <a:ext cx="847900" cy="630535"/>
          </a:xfrm>
          <a:prstGeom prst="roundRect">
            <a:avLst/>
          </a:prstGeom>
          <a:solidFill>
            <a:schemeClr val="accent3"/>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Tahoma" charset="0"/>
                <a:ea typeface="Tahoma" charset="0"/>
                <a:cs typeface="Tahoma" charset="0"/>
              </a:rPr>
              <a:t>Modria</a:t>
            </a:r>
          </a:p>
        </p:txBody>
      </p:sp>
      <p:sp>
        <p:nvSpPr>
          <p:cNvPr id="43" name="Rectangle: Rounded Corners 192">
            <a:extLst>
              <a:ext uri="{FF2B5EF4-FFF2-40B4-BE49-F238E27FC236}">
                <a16:creationId xmlns:a16="http://schemas.microsoft.com/office/drawing/2014/main" id="{3ABEBAD6-F8DB-2E41-8629-E63EB09D9F0D}"/>
              </a:ext>
            </a:extLst>
          </p:cNvPr>
          <p:cNvSpPr/>
          <p:nvPr/>
        </p:nvSpPr>
        <p:spPr>
          <a:xfrm>
            <a:off x="160648" y="2475755"/>
            <a:ext cx="4437830" cy="630535"/>
          </a:xfrm>
          <a:prstGeom prst="roundRect">
            <a:avLst/>
          </a:prstGeom>
          <a:solidFill>
            <a:schemeClr val="accent3">
              <a:lumMod val="5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charset="0"/>
                <a:ea typeface="Tahoma" charset="0"/>
                <a:cs typeface="Tahoma" charset="0"/>
              </a:rPr>
              <a:t>In-Person Mediation Appointment</a:t>
            </a:r>
          </a:p>
        </p:txBody>
      </p:sp>
      <p:sp>
        <p:nvSpPr>
          <p:cNvPr id="44" name="Rectangle: Rounded Corners 4">
            <a:extLst>
              <a:ext uri="{FF2B5EF4-FFF2-40B4-BE49-F238E27FC236}">
                <a16:creationId xmlns:a16="http://schemas.microsoft.com/office/drawing/2014/main" id="{0936455A-4379-014C-BD89-B1928AF31A7A}"/>
              </a:ext>
            </a:extLst>
          </p:cNvPr>
          <p:cNvSpPr/>
          <p:nvPr/>
        </p:nvSpPr>
        <p:spPr>
          <a:xfrm>
            <a:off x="207965" y="1600476"/>
            <a:ext cx="8720511" cy="632746"/>
          </a:xfrm>
          <a:prstGeom prst="round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charset="0"/>
                <a:ea typeface="Tahoma" charset="0"/>
                <a:cs typeface="Tahoma" charset="0"/>
              </a:rPr>
              <a:t>Court Trial Date</a:t>
            </a:r>
          </a:p>
        </p:txBody>
      </p:sp>
      <p:sp>
        <p:nvSpPr>
          <p:cNvPr id="45" name="pgshape">
            <a:extLst>
              <a:ext uri="{FF2B5EF4-FFF2-40B4-BE49-F238E27FC236}">
                <a16:creationId xmlns:a16="http://schemas.microsoft.com/office/drawing/2014/main" id="{F250E2B6-A1F6-2F4F-AAD3-FD25D43B11CC}"/>
              </a:ext>
            </a:extLst>
          </p:cNvPr>
          <p:cNvSpPr txBox="1"/>
          <p:nvPr>
            <p:custDataLst>
              <p:tags r:id="rId8"/>
            </p:custDataLst>
          </p:nvPr>
        </p:nvSpPr>
        <p:spPr bwMode="auto">
          <a:xfrm rot="5400000">
            <a:off x="6962990" y="2195322"/>
            <a:ext cx="2925132" cy="1005840"/>
          </a:xfrm>
          <a:prstGeom prst="rect">
            <a:avLst/>
          </a:prstGeom>
          <a:gradFill>
            <a:gsLst>
              <a:gs pos="12000">
                <a:schemeClr val="accent5">
                  <a:lumMod val="67000"/>
                  <a:alpha val="0"/>
                </a:schemeClr>
              </a:gs>
              <a:gs pos="56000">
                <a:schemeClr val="accent1">
                  <a:alpha val="19000"/>
                </a:schemeClr>
              </a:gs>
            </a:gsLst>
            <a:lin ang="10800000" scaled="0"/>
          </a:gradFill>
          <a:ln w="6350" cap="sq" algn="ctr">
            <a:noFill/>
            <a:miter lim="800000"/>
            <a:headEnd/>
            <a:tailEnd/>
          </a:ln>
          <a:effectLst/>
        </p:spPr>
        <p:txBody>
          <a:bodyPr vert="vert270" wrap="square" lIns="0" rtlCol="0" anchor="t" anchorCtr="0">
            <a:noAutofit/>
          </a:bodyPr>
          <a:lstStyle>
            <a:defPPr>
              <a:defRPr lang="en-US"/>
            </a:defPPr>
            <a:lvl1pPr>
              <a:defRPr sz="105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Tahoma" charset="0"/>
                <a:ea typeface="Tahoma" charset="0"/>
                <a:cs typeface="Tahoma" charset="0"/>
              </a:rPr>
              <a:t>8</a:t>
            </a:r>
          </a:p>
        </p:txBody>
      </p:sp>
      <p:sp>
        <p:nvSpPr>
          <p:cNvPr id="46" name="TextBox 45"/>
          <p:cNvSpPr txBox="1"/>
          <p:nvPr/>
        </p:nvSpPr>
        <p:spPr bwMode="auto">
          <a:xfrm>
            <a:off x="4174914" y="781090"/>
            <a:ext cx="906017" cy="400110"/>
          </a:xfrm>
          <a:prstGeom prst="rect">
            <a:avLst/>
          </a:prstGeom>
          <a:noFill/>
          <a:ln w="12700" cap="sq" algn="ctr">
            <a:noFill/>
            <a:miter lim="800000"/>
            <a:headEnd/>
            <a:tailEnd/>
          </a:ln>
          <a:effectLst/>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75000"/>
                    <a:lumOff val="25000"/>
                  </a:prstClr>
                </a:solidFill>
                <a:effectLst/>
                <a:uLnTx/>
                <a:uFillTx/>
                <a:latin typeface="Tahoma" charset="0"/>
                <a:ea typeface="Tahoma" charset="0"/>
                <a:cs typeface="Tahoma" charset="0"/>
              </a:rPr>
              <a:t>Week</a:t>
            </a:r>
            <a:endParaRPr kumimoji="0" lang="en-US" sz="2000" b="1" i="0" u="none" strike="noStrike" kern="1200" cap="none" spc="0" normalizeH="0" baseline="0" noProof="0" dirty="0">
              <a:ln>
                <a:noFill/>
              </a:ln>
              <a:solidFill>
                <a:prstClr val="black">
                  <a:lumMod val="75000"/>
                  <a:lumOff val="25000"/>
                </a:prstClr>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48948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0.70"/>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1000" fill="hold"/>
                                        <p:tgtEl>
                                          <p:spTgt spid="43"/>
                                        </p:tgtEl>
                                        <p:attrNameLst>
                                          <p:attrName>ppt_w</p:attrName>
                                        </p:attrNameLst>
                                      </p:cBhvr>
                                      <p:tavLst>
                                        <p:tav tm="0">
                                          <p:val>
                                            <p:strVal val="#ppt_w*0.70"/>
                                          </p:val>
                                        </p:tav>
                                        <p:tav tm="100000">
                                          <p:val>
                                            <p:strVal val="#ppt_w"/>
                                          </p:val>
                                        </p:tav>
                                      </p:tavLst>
                                    </p:anim>
                                    <p:anim calcmode="lin" valueType="num">
                                      <p:cBhvr>
                                        <p:cTn id="15" dur="1000" fill="hold"/>
                                        <p:tgtEl>
                                          <p:spTgt spid="43"/>
                                        </p:tgtEl>
                                        <p:attrNameLst>
                                          <p:attrName>ppt_h</p:attrName>
                                        </p:attrNameLst>
                                      </p:cBhvr>
                                      <p:tavLst>
                                        <p:tav tm="0">
                                          <p:val>
                                            <p:strVal val="#ppt_h"/>
                                          </p:val>
                                        </p:tav>
                                        <p:tav tm="100000">
                                          <p:val>
                                            <p:strVal val="#ppt_h"/>
                                          </p:val>
                                        </p:tav>
                                      </p:tavLst>
                                    </p:anim>
                                    <p:animEffect transition="in" filter="fade">
                                      <p:cBhvr>
                                        <p:cTn id="16" dur="10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strVal val="#ppt_w*0.70"/>
                                          </p:val>
                                        </p:tav>
                                        <p:tav tm="100000">
                                          <p:val>
                                            <p:strVal val="#ppt_w"/>
                                          </p:val>
                                        </p:tav>
                                      </p:tavLst>
                                    </p:anim>
                                    <p:anim calcmode="lin" valueType="num">
                                      <p:cBhvr>
                                        <p:cTn id="22" dur="1000" fill="hold"/>
                                        <p:tgtEl>
                                          <p:spTgt spid="42"/>
                                        </p:tgtEl>
                                        <p:attrNameLst>
                                          <p:attrName>ppt_h</p:attrName>
                                        </p:attrNameLst>
                                      </p:cBhvr>
                                      <p:tavLst>
                                        <p:tav tm="0">
                                          <p:val>
                                            <p:strVal val="#ppt_h"/>
                                          </p:val>
                                        </p:tav>
                                        <p:tav tm="100000">
                                          <p:val>
                                            <p:strVal val="#ppt_h"/>
                                          </p:val>
                                        </p:tav>
                                      </p:tavLst>
                                    </p:anim>
                                    <p:animEffect transition="in" filter="fade">
                                      <p:cBhvr>
                                        <p:cTn id="23"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BAFA31-3A32-9849-B0AB-6E8FA132D17E}"/>
              </a:ext>
            </a:extLst>
          </p:cNvPr>
          <p:cNvSpPr/>
          <p:nvPr/>
        </p:nvSpPr>
        <p:spPr bwMode="auto">
          <a:xfrm>
            <a:off x="0" y="1921723"/>
            <a:ext cx="9144000" cy="1720379"/>
          </a:xfrm>
          <a:prstGeom prst="rect">
            <a:avLst/>
          </a:prstGeom>
          <a:solidFill>
            <a:schemeClr val="accent1">
              <a:lumMod val="40000"/>
              <a:lumOff val="60000"/>
              <a:alpha val="20000"/>
            </a:schemeClr>
          </a:solidFill>
          <a:ln w="6350" cap="sq" algn="ctr">
            <a:noFill/>
            <a:miter lim="800000"/>
            <a:headEnd/>
            <a:tailEnd/>
          </a:ln>
          <a:effectLst/>
        </p:spPr>
        <p:txBody>
          <a:bodyPr wrap="none"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5" name="TextBox 4">
            <a:extLst>
              <a:ext uri="{FF2B5EF4-FFF2-40B4-BE49-F238E27FC236}">
                <a16:creationId xmlns:a16="http://schemas.microsoft.com/office/drawing/2014/main" id="{E886A81D-2020-F246-B87E-3E126595C3D2}"/>
              </a:ext>
            </a:extLst>
          </p:cNvPr>
          <p:cNvSpPr txBox="1"/>
          <p:nvPr/>
        </p:nvSpPr>
        <p:spPr>
          <a:xfrm>
            <a:off x="584200" y="2046333"/>
            <a:ext cx="7975600" cy="1477328"/>
          </a:xfrm>
          <a:prstGeom prst="rect">
            <a:avLst/>
          </a:prstGeom>
          <a:noFill/>
        </p:spPr>
        <p:txBody>
          <a:bodyPr wrap="squar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546A"/>
                </a:solidFill>
                <a:effectLst/>
                <a:uLnTx/>
                <a:uFillTx/>
                <a:latin typeface="Tahoma"/>
                <a:ea typeface="Tahoma"/>
                <a:cs typeface="Tahoma"/>
              </a:rPr>
              <a:t>Parties that successfully negotiated a full parenting agreement </a:t>
            </a:r>
            <a:r>
              <a:rPr kumimoji="0" lang="en-US" sz="3000" b="1" i="0" u="none" strike="noStrike" kern="1200" cap="none" spc="0" normalizeH="0" baseline="0" noProof="0" dirty="0">
                <a:ln>
                  <a:noFill/>
                </a:ln>
                <a:solidFill>
                  <a:srgbClr val="5B9BD5"/>
                </a:solidFill>
                <a:effectLst/>
                <a:uLnTx/>
                <a:uFillTx/>
                <a:latin typeface="Tahoma"/>
                <a:ea typeface="Tahoma"/>
                <a:cs typeface="Tahoma"/>
              </a:rPr>
              <a:t>averaged only 6 days </a:t>
            </a:r>
            <a:r>
              <a:rPr kumimoji="0" lang="en-US" sz="3000" b="0" i="0" u="none" strike="noStrike" kern="1200" cap="none" spc="0" normalizeH="0" baseline="0" noProof="0" dirty="0">
                <a:ln>
                  <a:noFill/>
                </a:ln>
                <a:solidFill>
                  <a:srgbClr val="44546A"/>
                </a:solidFill>
                <a:effectLst/>
                <a:uLnTx/>
                <a:uFillTx/>
                <a:latin typeface="Tahoma"/>
                <a:ea typeface="Tahoma"/>
                <a:cs typeface="Tahoma"/>
              </a:rPr>
              <a:t>and the</a:t>
            </a:r>
            <a:r>
              <a:rPr kumimoji="0" lang="en-US" sz="3000" b="1" i="0" u="none" strike="noStrike" kern="1200" cap="none" spc="0" normalizeH="0" baseline="0" noProof="0" dirty="0">
                <a:ln>
                  <a:noFill/>
                </a:ln>
                <a:solidFill>
                  <a:srgbClr val="5B9BD5"/>
                </a:solidFill>
                <a:effectLst/>
                <a:uLnTx/>
                <a:uFillTx/>
                <a:latin typeface="Tahoma"/>
                <a:ea typeface="Tahoma"/>
                <a:cs typeface="Tahoma"/>
              </a:rPr>
              <a:t> fastest was 2 days</a:t>
            </a:r>
            <a:endParaRPr kumimoji="0" lang="en-US" sz="3000" b="1" i="0" u="none" strike="noStrike" kern="1200" cap="none" spc="0" normalizeH="0" baseline="0" noProof="0" dirty="0">
              <a:ln>
                <a:noFill/>
              </a:ln>
              <a:solidFill>
                <a:srgbClr val="5B9BD5"/>
              </a:solidFill>
              <a:effectLst/>
              <a:uLnTx/>
              <a:uFillTx/>
              <a:latin typeface="Tahoma" charset="0"/>
              <a:ea typeface="Tahoma" charset="0"/>
              <a:cs typeface="Tahoma" charset="0"/>
            </a:endParaRPr>
          </a:p>
        </p:txBody>
      </p:sp>
    </p:spTree>
    <p:extLst>
      <p:ext uri="{BB962C8B-B14F-4D97-AF65-F5344CB8AC3E}">
        <p14:creationId xmlns:p14="http://schemas.microsoft.com/office/powerpoint/2010/main" val="94284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0" y="1536317"/>
            <a:ext cx="9144000" cy="2322576"/>
          </a:xfrm>
          <a:prstGeom prst="rect">
            <a:avLst/>
          </a:prstGeom>
          <a:solidFill>
            <a:schemeClr val="bg1">
              <a:lumMod val="85000"/>
              <a:alpha val="7000"/>
            </a:schemeClr>
          </a:solidFill>
          <a:ln w="6350" cap="sq" algn="ctr">
            <a:noFill/>
            <a:miter lim="800000"/>
            <a:headEnd/>
            <a:tailEnd/>
          </a:ln>
          <a:effectLst/>
        </p:spPr>
        <p:txBody>
          <a:bodyPr wrap="none"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Tahoma" pitchFamily="34" charset="0"/>
              <a:ea typeface="+mn-ea"/>
              <a:cs typeface="Tahoma" pitchFamily="34" charset="0"/>
            </a:endParaRPr>
          </a:p>
        </p:txBody>
      </p:sp>
      <p:sp>
        <p:nvSpPr>
          <p:cNvPr id="2" name="Title 1">
            <a:extLst>
              <a:ext uri="{FF2B5EF4-FFF2-40B4-BE49-F238E27FC236}">
                <a16:creationId xmlns:a16="http://schemas.microsoft.com/office/drawing/2014/main" id="{E0D49835-093C-E94F-A7D1-DD43CD6EA0A1}"/>
              </a:ext>
            </a:extLst>
          </p:cNvPr>
          <p:cNvSpPr>
            <a:spLocks noGrp="1"/>
          </p:cNvSpPr>
          <p:nvPr>
            <p:ph type="title"/>
          </p:nvPr>
        </p:nvSpPr>
        <p:spPr/>
        <p:txBody>
          <a:bodyPr/>
          <a:lstStyle/>
          <a:p>
            <a:r>
              <a:rPr lang="en-US" dirty="0">
                <a:solidFill>
                  <a:schemeClr val="accent5"/>
                </a:solidFill>
              </a:rPr>
              <a:t>Participation results </a:t>
            </a:r>
            <a:r>
              <a:rPr lang="en-US" b="0" dirty="0">
                <a:solidFill>
                  <a:schemeClr val="tx1"/>
                </a:solidFill>
              </a:rPr>
              <a:t>based on final agreement</a:t>
            </a:r>
          </a:p>
        </p:txBody>
      </p:sp>
      <p:grpSp>
        <p:nvGrpSpPr>
          <p:cNvPr id="20" name="Group 19">
            <a:extLst>
              <a:ext uri="{FF2B5EF4-FFF2-40B4-BE49-F238E27FC236}">
                <a16:creationId xmlns:a16="http://schemas.microsoft.com/office/drawing/2014/main" id="{70859545-16C6-4047-B121-71D5437F0FE7}"/>
              </a:ext>
            </a:extLst>
          </p:cNvPr>
          <p:cNvGrpSpPr/>
          <p:nvPr/>
        </p:nvGrpSpPr>
        <p:grpSpPr>
          <a:xfrm>
            <a:off x="76495" y="1518504"/>
            <a:ext cx="3483864" cy="2322576"/>
            <a:chOff x="5213687" y="1962043"/>
            <a:chExt cx="3483864" cy="2322576"/>
          </a:xfrm>
        </p:grpSpPr>
        <p:grpSp>
          <p:nvGrpSpPr>
            <p:cNvPr id="21" name="Group 20">
              <a:extLst>
                <a:ext uri="{FF2B5EF4-FFF2-40B4-BE49-F238E27FC236}">
                  <a16:creationId xmlns:a16="http://schemas.microsoft.com/office/drawing/2014/main" id="{07CDAE93-BDE7-4448-BD24-C7B5DFF7AECA}"/>
                </a:ext>
              </a:extLst>
            </p:cNvPr>
            <p:cNvGrpSpPr/>
            <p:nvPr/>
          </p:nvGrpSpPr>
          <p:grpSpPr>
            <a:xfrm>
              <a:off x="5213687" y="1962043"/>
              <a:ext cx="3483864" cy="2322576"/>
              <a:chOff x="5101640" y="2010131"/>
              <a:chExt cx="2814960" cy="1876640"/>
            </a:xfrm>
          </p:grpSpPr>
          <p:sp>
            <p:nvSpPr>
              <p:cNvPr id="25" name="Oval 24">
                <a:extLst>
                  <a:ext uri="{FF2B5EF4-FFF2-40B4-BE49-F238E27FC236}">
                    <a16:creationId xmlns:a16="http://schemas.microsoft.com/office/drawing/2014/main" id="{3A89682E-6769-A44C-A5EE-87A9119A48DB}"/>
                  </a:ext>
                </a:extLst>
              </p:cNvPr>
              <p:cNvSpPr/>
              <p:nvPr/>
            </p:nvSpPr>
            <p:spPr>
              <a:xfrm>
                <a:off x="5898642" y="2335735"/>
                <a:ext cx="1225429" cy="122542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7" name="Chart 26">
                <a:extLst>
                  <a:ext uri="{FF2B5EF4-FFF2-40B4-BE49-F238E27FC236}">
                    <a16:creationId xmlns:a16="http://schemas.microsoft.com/office/drawing/2014/main" id="{898F93E6-25E1-A841-BF13-A5DFB153347D}"/>
                  </a:ext>
                </a:extLst>
              </p:cNvPr>
              <p:cNvGraphicFramePr/>
              <p:nvPr>
                <p:extLst/>
              </p:nvPr>
            </p:nvGraphicFramePr>
            <p:xfrm>
              <a:off x="5101640" y="2010131"/>
              <a:ext cx="2814960" cy="1876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23" name="TextBox 22">
              <a:extLst>
                <a:ext uri="{FF2B5EF4-FFF2-40B4-BE49-F238E27FC236}">
                  <a16:creationId xmlns:a16="http://schemas.microsoft.com/office/drawing/2014/main" id="{EDDF6A53-FCFD-504A-8A68-B5E5B97D1876}"/>
                </a:ext>
              </a:extLst>
            </p:cNvPr>
            <p:cNvSpPr txBox="1"/>
            <p:nvPr/>
          </p:nvSpPr>
          <p:spPr>
            <a:xfrm>
              <a:off x="6698669" y="3811440"/>
              <a:ext cx="502061" cy="246221"/>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84%</a:t>
              </a:r>
            </a:p>
          </p:txBody>
        </p:sp>
      </p:grpSp>
      <p:sp>
        <p:nvSpPr>
          <p:cNvPr id="30" name="TextBox 29">
            <a:extLst>
              <a:ext uri="{FF2B5EF4-FFF2-40B4-BE49-F238E27FC236}">
                <a16:creationId xmlns:a16="http://schemas.microsoft.com/office/drawing/2014/main" id="{65B82877-81DE-094E-B0CF-407BA3DDA5EE}"/>
              </a:ext>
            </a:extLst>
          </p:cNvPr>
          <p:cNvSpPr txBox="1"/>
          <p:nvPr/>
        </p:nvSpPr>
        <p:spPr>
          <a:xfrm>
            <a:off x="3381125" y="2318154"/>
            <a:ext cx="5151841" cy="106182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84% of agreements reached outside of court hours</a:t>
            </a:r>
          </a:p>
          <a:p>
            <a:pPr marL="0" marR="0" lvl="0" indent="0" algn="l" defTabSz="685783"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Includes agreements reached with and without a mediator</a:t>
            </a:r>
          </a:p>
        </p:txBody>
      </p:sp>
      <p:pic>
        <p:nvPicPr>
          <p:cNvPr id="31" name="Picture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0894" y="2532094"/>
            <a:ext cx="923233" cy="307745"/>
          </a:xfrm>
          <a:prstGeom prst="rect">
            <a:avLst/>
          </a:prstGeom>
        </p:spPr>
      </p:pic>
    </p:spTree>
    <p:extLst>
      <p:ext uri="{BB962C8B-B14F-4D97-AF65-F5344CB8AC3E}">
        <p14:creationId xmlns:p14="http://schemas.microsoft.com/office/powerpoint/2010/main" val="3620914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51560"/>
            <a:ext cx="9144000" cy="2984863"/>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p:cNvCxnSpPr/>
          <p:nvPr/>
        </p:nvCxnSpPr>
        <p:spPr>
          <a:xfrm>
            <a:off x="2573381" y="1221377"/>
            <a:ext cx="0" cy="25799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2651758" y="733036"/>
            <a:ext cx="8386957" cy="3550065"/>
          </a:xfrm>
        </p:spPr>
        <p:txBody>
          <a:bodyPr vert="horz" anchor="ctr"/>
          <a:lstStyle/>
          <a:p>
            <a:pPr>
              <a:spcBef>
                <a:spcPts val="500"/>
              </a:spcBef>
              <a:spcAft>
                <a:spcPts val="500"/>
              </a:spcAft>
            </a:pPr>
            <a:r>
              <a:rPr lang="en-US" altLang="en-US" dirty="0">
                <a:latin typeface="Tahoma" charset="0"/>
                <a:ea typeface="Tahoma" charset="0"/>
                <a:cs typeface="Tahoma" charset="0"/>
              </a:rPr>
              <a:t> </a:t>
            </a:r>
            <a:r>
              <a:rPr lang="en-US" altLang="en-US" b="1" dirty="0" smtClean="0">
                <a:latin typeface="Tahoma" charset="0"/>
                <a:ea typeface="Tahoma" charset="0"/>
                <a:cs typeface="Tahoma" charset="0"/>
              </a:rPr>
              <a:t>Multitasking</a:t>
            </a:r>
          </a:p>
          <a:p>
            <a:pPr>
              <a:spcBef>
                <a:spcPts val="500"/>
              </a:spcBef>
              <a:spcAft>
                <a:spcPts val="500"/>
              </a:spcAft>
            </a:pPr>
            <a:r>
              <a:rPr lang="en-US" altLang="en-US" b="1" dirty="0" smtClean="0">
                <a:latin typeface="Tahoma" charset="0"/>
                <a:ea typeface="Tahoma" charset="0"/>
                <a:cs typeface="Tahoma" charset="0"/>
              </a:rPr>
              <a:t> Crafting </a:t>
            </a:r>
            <a:r>
              <a:rPr lang="en-US" altLang="en-US" b="1" dirty="0">
                <a:latin typeface="Tahoma" charset="0"/>
                <a:ea typeface="Tahoma" charset="0"/>
                <a:cs typeface="Tahoma" charset="0"/>
              </a:rPr>
              <a:t>language </a:t>
            </a:r>
            <a:r>
              <a:rPr lang="en-US" altLang="en-US" dirty="0">
                <a:latin typeface="Tahoma" charset="0"/>
                <a:ea typeface="Tahoma" charset="0"/>
                <a:cs typeface="Tahoma" charset="0"/>
              </a:rPr>
              <a:t>carefully</a:t>
            </a:r>
          </a:p>
          <a:p>
            <a:pPr>
              <a:spcBef>
                <a:spcPts val="500"/>
              </a:spcBef>
              <a:spcAft>
                <a:spcPts val="500"/>
              </a:spcAft>
            </a:pPr>
            <a:r>
              <a:rPr lang="en-US" altLang="en-US" dirty="0" smtClean="0">
                <a:latin typeface="Tahoma" charset="0"/>
                <a:ea typeface="Tahoma" charset="0"/>
                <a:cs typeface="Tahoma" charset="0"/>
              </a:rPr>
              <a:t> When and how to </a:t>
            </a:r>
            <a:r>
              <a:rPr lang="en-US" altLang="en-US" b="1" dirty="0" smtClean="0">
                <a:latin typeface="Tahoma" charset="0"/>
                <a:ea typeface="Tahoma" charset="0"/>
                <a:cs typeface="Tahoma" charset="0"/>
              </a:rPr>
              <a:t>caucus</a:t>
            </a:r>
            <a:endParaRPr lang="en-US" altLang="en-US" b="1" dirty="0">
              <a:latin typeface="Tahoma" charset="0"/>
              <a:ea typeface="Tahoma" charset="0"/>
              <a:cs typeface="Tahoma" charset="0"/>
            </a:endParaRPr>
          </a:p>
          <a:p>
            <a:pPr>
              <a:spcBef>
                <a:spcPts val="500"/>
              </a:spcBef>
              <a:spcAft>
                <a:spcPts val="500"/>
              </a:spcAft>
            </a:pPr>
            <a:r>
              <a:rPr lang="en-US" altLang="en-US" b="1" dirty="0">
                <a:latin typeface="Tahoma" charset="0"/>
                <a:ea typeface="Tahoma" charset="0"/>
                <a:cs typeface="Tahoma" charset="0"/>
              </a:rPr>
              <a:t> Constant communication </a:t>
            </a:r>
            <a:r>
              <a:rPr lang="en-US" altLang="en-US" dirty="0">
                <a:latin typeface="Tahoma" charset="0"/>
                <a:ea typeface="Tahoma" charset="0"/>
                <a:cs typeface="Tahoma" charset="0"/>
              </a:rPr>
              <a:t>/ high touch</a:t>
            </a:r>
          </a:p>
          <a:p>
            <a:pPr>
              <a:spcBef>
                <a:spcPts val="500"/>
              </a:spcBef>
              <a:spcAft>
                <a:spcPts val="500"/>
              </a:spcAft>
            </a:pPr>
            <a:r>
              <a:rPr lang="en-US" altLang="en-US" dirty="0">
                <a:latin typeface="Tahoma" charset="0"/>
                <a:ea typeface="Tahoma" charset="0"/>
                <a:cs typeface="Tahoma" charset="0"/>
              </a:rPr>
              <a:t> </a:t>
            </a:r>
            <a:r>
              <a:rPr lang="en-US" altLang="en-US" b="1" dirty="0">
                <a:latin typeface="Tahoma" charset="0"/>
                <a:ea typeface="Tahoma" charset="0"/>
                <a:cs typeface="Tahoma" charset="0"/>
              </a:rPr>
              <a:t>Balancing power </a:t>
            </a:r>
            <a:r>
              <a:rPr lang="en-US" altLang="en-US" b="1" dirty="0" smtClean="0">
                <a:latin typeface="Tahoma" charset="0"/>
                <a:ea typeface="Tahoma" charset="0"/>
                <a:cs typeface="Tahoma" charset="0"/>
              </a:rPr>
              <a:t>differentials</a:t>
            </a:r>
            <a:endParaRPr lang="en-US" altLang="en-US" dirty="0">
              <a:latin typeface="Tahoma" charset="0"/>
              <a:ea typeface="Tahoma" charset="0"/>
              <a:cs typeface="Tahoma" charset="0"/>
            </a:endParaRPr>
          </a:p>
          <a:p>
            <a:pPr>
              <a:spcBef>
                <a:spcPts val="500"/>
              </a:spcBef>
              <a:spcAft>
                <a:spcPts val="500"/>
              </a:spcAft>
            </a:pPr>
            <a:r>
              <a:rPr lang="en-US" altLang="en-US" dirty="0">
                <a:latin typeface="Tahoma" charset="0"/>
                <a:ea typeface="Tahoma" charset="0"/>
                <a:cs typeface="Tahoma" charset="0"/>
              </a:rPr>
              <a:t> </a:t>
            </a:r>
            <a:r>
              <a:rPr lang="en-US" altLang="en-US" dirty="0" smtClean="0">
                <a:latin typeface="Tahoma" charset="0"/>
                <a:ea typeface="Tahoma" charset="0"/>
                <a:cs typeface="Tahoma" charset="0"/>
              </a:rPr>
              <a:t>Leveraging </a:t>
            </a:r>
            <a:r>
              <a:rPr lang="en-US" altLang="en-US" b="1" dirty="0">
                <a:latin typeface="Tahoma" charset="0"/>
                <a:ea typeface="Tahoma" charset="0"/>
                <a:cs typeface="Tahoma" charset="0"/>
              </a:rPr>
              <a:t>outside information </a:t>
            </a:r>
            <a:r>
              <a:rPr lang="en-US" altLang="en-US" dirty="0" smtClean="0">
                <a:latin typeface="Tahoma" charset="0"/>
                <a:ea typeface="Tahoma" charset="0"/>
                <a:cs typeface="Tahoma" charset="0"/>
              </a:rPr>
              <a:t>and resources</a:t>
            </a:r>
            <a:endParaRPr lang="en-US" altLang="en-US" dirty="0">
              <a:latin typeface="Tahoma" charset="0"/>
              <a:ea typeface="Tahoma" charset="0"/>
              <a:cs typeface="Tahoma" charset="0"/>
            </a:endParaRPr>
          </a:p>
        </p:txBody>
      </p:sp>
      <p:sp>
        <p:nvSpPr>
          <p:cNvPr id="2" name="Title 1"/>
          <p:cNvSpPr>
            <a:spLocks noGrp="1"/>
          </p:cNvSpPr>
          <p:nvPr>
            <p:ph type="title"/>
          </p:nvPr>
        </p:nvSpPr>
        <p:spPr>
          <a:xfrm>
            <a:off x="400661" y="2259195"/>
            <a:ext cx="2002910" cy="536936"/>
          </a:xfrm>
        </p:spPr>
        <p:txBody>
          <a:bodyPr>
            <a:normAutofit fontScale="90000"/>
          </a:bodyPr>
          <a:lstStyle/>
          <a:p>
            <a:pPr algn="r"/>
            <a:r>
              <a:rPr lang="en-US" b="0" dirty="0"/>
              <a:t>ODR</a:t>
            </a:r>
            <a:r>
              <a:rPr lang="en-US" dirty="0"/>
              <a:t> </a:t>
            </a:r>
            <a:r>
              <a:rPr lang="en-US" dirty="0">
                <a:solidFill>
                  <a:schemeClr val="accent5"/>
                </a:solidFill>
              </a:rPr>
              <a:t>mediator skills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76" y="4676216"/>
            <a:ext cx="1010900" cy="351559"/>
          </a:xfrm>
          <a:prstGeom prst="rect">
            <a:avLst/>
          </a:prstGeom>
        </p:spPr>
      </p:pic>
    </p:spTree>
    <p:extLst>
      <p:ext uri="{BB962C8B-B14F-4D97-AF65-F5344CB8AC3E}">
        <p14:creationId xmlns:p14="http://schemas.microsoft.com/office/powerpoint/2010/main" val="344010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51560"/>
            <a:ext cx="9144000" cy="2984863"/>
          </a:xfrm>
          <a:prstGeom prst="rect">
            <a:avLst/>
          </a:prstGeom>
          <a:solidFill>
            <a:schemeClr val="bg1">
              <a:alpha val="2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p:cNvCxnSpPr/>
          <p:nvPr/>
        </p:nvCxnSpPr>
        <p:spPr>
          <a:xfrm>
            <a:off x="2573381" y="1221377"/>
            <a:ext cx="0" cy="257991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2651758" y="733036"/>
            <a:ext cx="8386957" cy="3550065"/>
          </a:xfrm>
        </p:spPr>
        <p:txBody>
          <a:bodyPr vert="horz" anchor="ctr"/>
          <a:lstStyle/>
          <a:p>
            <a:pPr>
              <a:spcBef>
                <a:spcPts val="500"/>
              </a:spcBef>
              <a:spcAft>
                <a:spcPts val="500"/>
              </a:spcAft>
            </a:pPr>
            <a:r>
              <a:rPr lang="en-US" altLang="en-US" dirty="0">
                <a:latin typeface="Tahoma" charset="0"/>
                <a:ea typeface="Tahoma" charset="0"/>
                <a:cs typeface="Tahoma" charset="0"/>
              </a:rPr>
              <a:t> </a:t>
            </a:r>
            <a:r>
              <a:rPr lang="en-US" altLang="en-US" b="1" dirty="0" smtClean="0">
                <a:latin typeface="Tahoma" charset="0"/>
                <a:ea typeface="Tahoma" charset="0"/>
                <a:cs typeface="Tahoma" charset="0"/>
              </a:rPr>
              <a:t>Using text </a:t>
            </a:r>
            <a:r>
              <a:rPr lang="en-US" altLang="en-US" dirty="0" smtClean="0">
                <a:latin typeface="Tahoma" charset="0"/>
                <a:ea typeface="Tahoma" charset="0"/>
                <a:cs typeface="Tahoma" charset="0"/>
              </a:rPr>
              <a:t>vs. non-</a:t>
            </a:r>
            <a:r>
              <a:rPr lang="en-US" altLang="en-US" dirty="0" err="1" smtClean="0">
                <a:latin typeface="Tahoma" charset="0"/>
                <a:ea typeface="Tahoma" charset="0"/>
                <a:cs typeface="Tahoma" charset="0"/>
              </a:rPr>
              <a:t>verbals</a:t>
            </a:r>
            <a:endParaRPr lang="en-US" altLang="en-US" dirty="0" smtClean="0">
              <a:latin typeface="Tahoma" charset="0"/>
              <a:ea typeface="Tahoma" charset="0"/>
              <a:cs typeface="Tahoma" charset="0"/>
            </a:endParaRPr>
          </a:p>
          <a:p>
            <a:pPr>
              <a:spcBef>
                <a:spcPts val="500"/>
              </a:spcBef>
              <a:spcAft>
                <a:spcPts val="500"/>
              </a:spcAft>
            </a:pPr>
            <a:r>
              <a:rPr lang="en-US" altLang="en-US" dirty="0">
                <a:latin typeface="Tahoma" charset="0"/>
                <a:ea typeface="Tahoma" charset="0"/>
                <a:cs typeface="Tahoma" charset="0"/>
              </a:rPr>
              <a:t> </a:t>
            </a:r>
            <a:r>
              <a:rPr lang="en-US" altLang="en-US" dirty="0" smtClean="0">
                <a:latin typeface="Tahoma" charset="0"/>
                <a:ea typeface="Tahoma" charset="0"/>
                <a:cs typeface="Tahoma" charset="0"/>
              </a:rPr>
              <a:t>Utilizing </a:t>
            </a:r>
            <a:r>
              <a:rPr lang="en-US" altLang="en-US" b="1" dirty="0" smtClean="0">
                <a:latin typeface="Tahoma" charset="0"/>
                <a:ea typeface="Tahoma" charset="0"/>
                <a:cs typeface="Tahoma" charset="0"/>
              </a:rPr>
              <a:t>affirming language</a:t>
            </a:r>
            <a:endParaRPr lang="en-US" altLang="en-US" b="1" dirty="0">
              <a:latin typeface="Tahoma" charset="0"/>
              <a:ea typeface="Tahoma" charset="0"/>
              <a:cs typeface="Tahoma" charset="0"/>
            </a:endParaRPr>
          </a:p>
          <a:p>
            <a:pPr>
              <a:spcBef>
                <a:spcPts val="500"/>
              </a:spcBef>
              <a:spcAft>
                <a:spcPts val="500"/>
              </a:spcAft>
            </a:pPr>
            <a:r>
              <a:rPr lang="en-US" altLang="en-US" dirty="0" smtClean="0">
                <a:latin typeface="Tahoma" charset="0"/>
                <a:ea typeface="Tahoma" charset="0"/>
                <a:cs typeface="Tahoma" charset="0"/>
              </a:rPr>
              <a:t> Providing </a:t>
            </a:r>
            <a:r>
              <a:rPr lang="en-US" altLang="en-US" b="1" dirty="0" smtClean="0">
                <a:latin typeface="Tahoma" charset="0"/>
                <a:ea typeface="Tahoma" charset="0"/>
                <a:cs typeface="Tahoma" charset="0"/>
              </a:rPr>
              <a:t>quick responses</a:t>
            </a:r>
            <a:endParaRPr lang="en-US" altLang="en-US" b="1" dirty="0">
              <a:latin typeface="Tahoma" charset="0"/>
              <a:ea typeface="Tahoma" charset="0"/>
              <a:cs typeface="Tahoma" charset="0"/>
            </a:endParaRPr>
          </a:p>
          <a:p>
            <a:pPr>
              <a:spcBef>
                <a:spcPts val="500"/>
              </a:spcBef>
              <a:spcAft>
                <a:spcPts val="500"/>
              </a:spcAft>
            </a:pPr>
            <a:r>
              <a:rPr lang="en-US" altLang="en-US" b="1" dirty="0" smtClean="0">
                <a:latin typeface="Tahoma" charset="0"/>
                <a:ea typeface="Tahoma" charset="0"/>
                <a:cs typeface="Tahoma" charset="0"/>
              </a:rPr>
              <a:t> Re-stating </a:t>
            </a:r>
            <a:r>
              <a:rPr lang="en-US" altLang="en-US" dirty="0" smtClean="0">
                <a:latin typeface="Tahoma" charset="0"/>
                <a:ea typeface="Tahoma" charset="0"/>
                <a:cs typeface="Tahoma" charset="0"/>
              </a:rPr>
              <a:t>and</a:t>
            </a:r>
            <a:r>
              <a:rPr lang="en-US" altLang="en-US" b="1" dirty="0" smtClean="0">
                <a:latin typeface="Tahoma" charset="0"/>
                <a:ea typeface="Tahoma" charset="0"/>
                <a:cs typeface="Tahoma" charset="0"/>
              </a:rPr>
              <a:t> re-framing</a:t>
            </a:r>
          </a:p>
          <a:p>
            <a:pPr>
              <a:spcBef>
                <a:spcPts val="500"/>
              </a:spcBef>
              <a:spcAft>
                <a:spcPts val="500"/>
              </a:spcAft>
            </a:pPr>
            <a:r>
              <a:rPr lang="en-US" altLang="en-US" dirty="0" smtClean="0">
                <a:latin typeface="Tahoma" charset="0"/>
                <a:ea typeface="Tahoma" charset="0"/>
                <a:cs typeface="Tahoma" charset="0"/>
              </a:rPr>
              <a:t> Avoiding language that can be</a:t>
            </a:r>
            <a:r>
              <a:rPr lang="en-US" altLang="en-US" b="1" dirty="0" smtClean="0">
                <a:latin typeface="Tahoma" charset="0"/>
                <a:ea typeface="Tahoma" charset="0"/>
                <a:cs typeface="Tahoma" charset="0"/>
              </a:rPr>
              <a:t> misinterpreted</a:t>
            </a:r>
            <a:endParaRPr lang="en-US" altLang="en-US" dirty="0">
              <a:latin typeface="Tahoma" charset="0"/>
              <a:ea typeface="Tahoma" charset="0"/>
              <a:cs typeface="Tahoma" charset="0"/>
            </a:endParaRPr>
          </a:p>
          <a:p>
            <a:pPr>
              <a:spcBef>
                <a:spcPts val="500"/>
              </a:spcBef>
              <a:spcAft>
                <a:spcPts val="500"/>
              </a:spcAft>
            </a:pPr>
            <a:r>
              <a:rPr lang="en-US" altLang="en-US" b="1" dirty="0" smtClean="0">
                <a:latin typeface="Tahoma" charset="0"/>
                <a:ea typeface="Tahoma" charset="0"/>
                <a:cs typeface="Tahoma" charset="0"/>
              </a:rPr>
              <a:t> Constant </a:t>
            </a:r>
            <a:r>
              <a:rPr lang="en-US" altLang="en-US" b="1" dirty="0">
                <a:latin typeface="Tahoma" charset="0"/>
                <a:ea typeface="Tahoma" charset="0"/>
                <a:cs typeface="Tahoma" charset="0"/>
              </a:rPr>
              <a:t>communication </a:t>
            </a:r>
            <a:r>
              <a:rPr lang="en-US" altLang="en-US" dirty="0">
                <a:latin typeface="Tahoma" charset="0"/>
                <a:ea typeface="Tahoma" charset="0"/>
                <a:cs typeface="Tahoma" charset="0"/>
              </a:rPr>
              <a:t>/ </a:t>
            </a:r>
            <a:r>
              <a:rPr lang="en-US" altLang="en-US" dirty="0" smtClean="0">
                <a:latin typeface="Tahoma" charset="0"/>
                <a:ea typeface="Tahoma" charset="0"/>
                <a:cs typeface="Tahoma" charset="0"/>
              </a:rPr>
              <a:t>memorializing progress</a:t>
            </a:r>
            <a:endParaRPr lang="en-US" altLang="en-US" dirty="0">
              <a:latin typeface="Tahoma" charset="0"/>
              <a:ea typeface="Tahoma" charset="0"/>
              <a:cs typeface="Tahoma" charset="0"/>
            </a:endParaRPr>
          </a:p>
          <a:p>
            <a:pPr>
              <a:spcBef>
                <a:spcPts val="500"/>
              </a:spcBef>
              <a:spcAft>
                <a:spcPts val="500"/>
              </a:spcAft>
            </a:pPr>
            <a:r>
              <a:rPr lang="en-US" altLang="en-US" dirty="0" smtClean="0">
                <a:latin typeface="Tahoma" charset="0"/>
                <a:ea typeface="Tahoma" charset="0"/>
                <a:cs typeface="Tahoma" charset="0"/>
              </a:rPr>
              <a:t> Leveraging </a:t>
            </a:r>
            <a:r>
              <a:rPr lang="en-US" altLang="en-US" b="1" dirty="0" smtClean="0">
                <a:latin typeface="Tahoma" charset="0"/>
                <a:ea typeface="Tahoma" charset="0"/>
                <a:cs typeface="Tahoma" charset="0"/>
              </a:rPr>
              <a:t>caucusing </a:t>
            </a:r>
            <a:r>
              <a:rPr lang="en-US" altLang="en-US" dirty="0" smtClean="0">
                <a:latin typeface="Tahoma" charset="0"/>
                <a:ea typeface="Tahoma" charset="0"/>
                <a:cs typeface="Tahoma" charset="0"/>
              </a:rPr>
              <a:t>to prove key points are heard</a:t>
            </a:r>
            <a:endParaRPr lang="en-US" altLang="en-US" dirty="0">
              <a:latin typeface="Tahoma" charset="0"/>
              <a:ea typeface="Tahoma" charset="0"/>
              <a:cs typeface="Tahoma" charset="0"/>
            </a:endParaRPr>
          </a:p>
        </p:txBody>
      </p:sp>
      <p:sp>
        <p:nvSpPr>
          <p:cNvPr id="2" name="Title 1"/>
          <p:cNvSpPr>
            <a:spLocks noGrp="1"/>
          </p:cNvSpPr>
          <p:nvPr>
            <p:ph type="title"/>
          </p:nvPr>
        </p:nvSpPr>
        <p:spPr>
          <a:xfrm>
            <a:off x="400661" y="2259195"/>
            <a:ext cx="2002910" cy="536936"/>
          </a:xfrm>
        </p:spPr>
        <p:txBody>
          <a:bodyPr>
            <a:normAutofit fontScale="90000"/>
          </a:bodyPr>
          <a:lstStyle/>
          <a:p>
            <a:pPr algn="r"/>
            <a:r>
              <a:rPr lang="en-US" b="0" dirty="0" smtClean="0"/>
              <a:t>Online</a:t>
            </a:r>
            <a:r>
              <a:rPr lang="en-US" dirty="0" smtClean="0"/>
              <a:t> </a:t>
            </a:r>
            <a:r>
              <a:rPr lang="en-US" dirty="0" smtClean="0">
                <a:solidFill>
                  <a:schemeClr val="accent5"/>
                </a:solidFill>
              </a:rPr>
              <a:t>Active Listening</a:t>
            </a:r>
            <a:endParaRPr lang="en-US" dirty="0">
              <a:solidFill>
                <a:schemeClr val="accent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76" y="4676216"/>
            <a:ext cx="1010900" cy="351559"/>
          </a:xfrm>
          <a:prstGeom prst="rect">
            <a:avLst/>
          </a:prstGeom>
        </p:spPr>
      </p:pic>
    </p:spTree>
    <p:extLst>
      <p:ext uri="{BB962C8B-B14F-4D97-AF65-F5344CB8AC3E}">
        <p14:creationId xmlns:p14="http://schemas.microsoft.com/office/powerpoint/2010/main" val="396718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Involved</a:t>
            </a:r>
            <a:endParaRPr lang="en-US" dirty="0"/>
          </a:p>
        </p:txBody>
      </p:sp>
      <p:pic>
        <p:nvPicPr>
          <p:cNvPr id="3" name="Picture 2">
            <a:extLst>
              <a:ext uri="{FF2B5EF4-FFF2-40B4-BE49-F238E27FC236}">
                <a16:creationId xmlns:a16="http://schemas.microsoft.com/office/drawing/2014/main" id="{49EF0CE1-C6A5-4CBC-A1CA-A5BA3FE8E4D9}"/>
              </a:ext>
            </a:extLst>
          </p:cNvPr>
          <p:cNvPicPr>
            <a:picLocks noChangeAspect="1"/>
          </p:cNvPicPr>
          <p:nvPr/>
        </p:nvPicPr>
        <p:blipFill rotWithShape="1">
          <a:blip r:embed="rId3"/>
          <a:srcRect t="11329" r="1753" b="11460"/>
          <a:stretch/>
        </p:blipFill>
        <p:spPr>
          <a:xfrm>
            <a:off x="601494" y="663388"/>
            <a:ext cx="8085306" cy="3971365"/>
          </a:xfrm>
          <a:prstGeom prst="rect">
            <a:avLst/>
          </a:prstGeom>
        </p:spPr>
      </p:pic>
    </p:spTree>
    <p:extLst>
      <p:ext uri="{BB962C8B-B14F-4D97-AF65-F5344CB8AC3E}">
        <p14:creationId xmlns:p14="http://schemas.microsoft.com/office/powerpoint/2010/main" val="305969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1441850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224999" y="683254"/>
            <a:ext cx="8604354" cy="1248945"/>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700" b="1" dirty="0">
                <a:solidFill>
                  <a:srgbClr val="8F9B49"/>
                </a:solidFill>
                <a:latin typeface="Tahoma" charset="0"/>
                <a:ea typeface="Tahoma" charset="0"/>
                <a:cs typeface="Tahoma" charset="0"/>
              </a:rPr>
              <a:t>Endless stacks of cases. </a:t>
            </a:r>
            <a:r>
              <a:rPr lang="en-US" sz="2700" dirty="0">
                <a:solidFill>
                  <a:srgbClr val="1F497D"/>
                </a:solidFill>
                <a:latin typeface="Tahoma" charset="0"/>
                <a:ea typeface="Tahoma" charset="0"/>
                <a:cs typeface="Tahoma" charset="0"/>
              </a:rPr>
              <a:t>Slow time to resolution. Budgets are tight. Citizens and staff are frustrated.</a:t>
            </a:r>
          </a:p>
        </p:txBody>
      </p:sp>
      <p:sp>
        <p:nvSpPr>
          <p:cNvPr id="3" name="Text Placeholder 2"/>
          <p:cNvSpPr txBox="1">
            <a:spLocks/>
          </p:cNvSpPr>
          <p:nvPr/>
        </p:nvSpPr>
        <p:spPr>
          <a:xfrm>
            <a:off x="329930" y="2214812"/>
            <a:ext cx="8394492" cy="10007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700" dirty="0">
                <a:solidFill>
                  <a:srgbClr val="1F497D"/>
                </a:solidFill>
                <a:latin typeface="Tahoma" charset="0"/>
                <a:ea typeface="Tahoma" charset="0"/>
                <a:cs typeface="Tahoma" charset="0"/>
              </a:rPr>
              <a:t>A growing number of self-represented litigants that  </a:t>
            </a:r>
            <a:br>
              <a:rPr lang="en-US" sz="2700" dirty="0">
                <a:solidFill>
                  <a:srgbClr val="1F497D"/>
                </a:solidFill>
                <a:latin typeface="Tahoma" charset="0"/>
                <a:ea typeface="Tahoma" charset="0"/>
                <a:cs typeface="Tahoma" charset="0"/>
              </a:rPr>
            </a:br>
            <a:r>
              <a:rPr lang="en-US" sz="2700" b="1" dirty="0">
                <a:solidFill>
                  <a:srgbClr val="8F9B49"/>
                </a:solidFill>
                <a:latin typeface="Tahoma" charset="0"/>
                <a:ea typeface="Tahoma" charset="0"/>
                <a:cs typeface="Tahoma" charset="0"/>
              </a:rPr>
              <a:t>don’t understand the court process. </a:t>
            </a:r>
          </a:p>
          <a:p>
            <a:pPr marL="0" indent="0" algn="ctr">
              <a:buFont typeface="Arial"/>
              <a:buNone/>
            </a:pPr>
            <a:endParaRPr lang="en-US" sz="2700" dirty="0">
              <a:solidFill>
                <a:srgbClr val="1F497D"/>
              </a:solidFill>
              <a:latin typeface="Tahoma" charset="0"/>
              <a:ea typeface="Tahoma" charset="0"/>
              <a:cs typeface="Tahoma" charset="0"/>
            </a:endParaRPr>
          </a:p>
          <a:p>
            <a:pPr marL="0" indent="0" algn="ctr">
              <a:buFont typeface="Arial"/>
              <a:buNone/>
            </a:pPr>
            <a:endParaRPr lang="en-US" sz="2700" b="1" i="1" dirty="0">
              <a:solidFill>
                <a:srgbClr val="1F497D"/>
              </a:solidFill>
              <a:latin typeface="Tahoma" charset="0"/>
              <a:ea typeface="Tahoma" charset="0"/>
              <a:cs typeface="Tahoma" charset="0"/>
            </a:endParaRPr>
          </a:p>
        </p:txBody>
      </p:sp>
      <p:sp>
        <p:nvSpPr>
          <p:cNvPr id="4" name="Text Placeholder 2"/>
          <p:cNvSpPr txBox="1">
            <a:spLocks/>
          </p:cNvSpPr>
          <p:nvPr/>
        </p:nvSpPr>
        <p:spPr>
          <a:xfrm>
            <a:off x="329930" y="3498174"/>
            <a:ext cx="8394492" cy="100074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700" dirty="0">
                <a:solidFill>
                  <a:srgbClr val="1F497D"/>
                </a:solidFill>
                <a:latin typeface="Tahoma" charset="0"/>
                <a:ea typeface="Tahoma" charset="0"/>
                <a:cs typeface="Tahoma" charset="0"/>
              </a:rPr>
              <a:t>Higher expectation from citizens </a:t>
            </a:r>
            <a:r>
              <a:rPr lang="en-US" sz="2700" b="1" dirty="0">
                <a:solidFill>
                  <a:srgbClr val="8F9B49"/>
                </a:solidFill>
                <a:latin typeface="Tahoma" charset="0"/>
                <a:ea typeface="Tahoma" charset="0"/>
                <a:cs typeface="Tahoma" charset="0"/>
              </a:rPr>
              <a:t>driven by technology. </a:t>
            </a:r>
          </a:p>
          <a:p>
            <a:pPr marL="0" indent="0" algn="ctr">
              <a:buFont typeface="Arial"/>
              <a:buNone/>
            </a:pPr>
            <a:endParaRPr lang="en-US" sz="2700" dirty="0">
              <a:solidFill>
                <a:srgbClr val="1F497D"/>
              </a:solidFill>
              <a:latin typeface="Tahoma" charset="0"/>
              <a:ea typeface="Tahoma" charset="0"/>
              <a:cs typeface="Tahoma" charset="0"/>
            </a:endParaRPr>
          </a:p>
          <a:p>
            <a:pPr marL="0" indent="0" algn="ctr">
              <a:buFont typeface="Arial"/>
              <a:buNone/>
            </a:pPr>
            <a:endParaRPr lang="en-US" sz="2700" b="1" i="1" dirty="0">
              <a:solidFill>
                <a:srgbClr val="1F497D"/>
              </a:solidFill>
              <a:latin typeface="Tahoma" charset="0"/>
              <a:ea typeface="Tahoma" charset="0"/>
              <a:cs typeface="Tahoma" charset="0"/>
            </a:endParaRPr>
          </a:p>
        </p:txBody>
      </p:sp>
    </p:spTree>
    <p:extLst>
      <p:ext uri="{BB962C8B-B14F-4D97-AF65-F5344CB8AC3E}">
        <p14:creationId xmlns:p14="http://schemas.microsoft.com/office/powerpoint/2010/main" val="12358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395801" y="194211"/>
            <a:ext cx="8290908" cy="4663636"/>
          </a:xfrm>
          <a:prstGeom prst="rect">
            <a:avLst/>
          </a:prstGeom>
        </p:spPr>
      </p:pic>
    </p:spTree>
    <p:extLst>
      <p:ext uri="{BB962C8B-B14F-4D97-AF65-F5344CB8AC3E}">
        <p14:creationId xmlns:p14="http://schemas.microsoft.com/office/powerpoint/2010/main" val="24285875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6624813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487021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rotWithShape="1">
          <a:blip r:embed="rId2"/>
          <a:srcRect b="33109"/>
          <a:stretch/>
        </p:blipFill>
        <p:spPr>
          <a:xfrm>
            <a:off x="1143000" y="649510"/>
            <a:ext cx="6858000" cy="2580387"/>
          </a:xfrm>
          <a:prstGeom prst="rect">
            <a:avLst/>
          </a:prstGeom>
        </p:spPr>
      </p:pic>
    </p:spTree>
    <p:extLst>
      <p:ext uri="{BB962C8B-B14F-4D97-AF65-F5344CB8AC3E}">
        <p14:creationId xmlns:p14="http://schemas.microsoft.com/office/powerpoint/2010/main" val="6711670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763228" y="214433"/>
            <a:ext cx="7556696" cy="4250642"/>
          </a:xfrm>
          <a:prstGeom prst="rect">
            <a:avLst/>
          </a:prstGeom>
        </p:spPr>
      </p:pic>
    </p:spTree>
    <p:extLst>
      <p:ext uri="{BB962C8B-B14F-4D97-AF65-F5344CB8AC3E}">
        <p14:creationId xmlns:p14="http://schemas.microsoft.com/office/powerpoint/2010/main" val="4179384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23588803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32942999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479865"/>
            <a:ext cx="6858000" cy="3857625"/>
          </a:xfrm>
          <a:prstGeom prst="rect">
            <a:avLst/>
          </a:prstGeom>
        </p:spPr>
      </p:pic>
    </p:spTree>
    <p:extLst>
      <p:ext uri="{BB962C8B-B14F-4D97-AF65-F5344CB8AC3E}">
        <p14:creationId xmlns:p14="http://schemas.microsoft.com/office/powerpoint/2010/main" val="628032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23266524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2344401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a:spcAft>
                <a:spcPts val="800"/>
              </a:spcAft>
            </a:pPr>
            <a:r>
              <a:rPr lang="en-US" dirty="0">
                <a:latin typeface="Tahoma" charset="0"/>
                <a:ea typeface="Tahoma" charset="0"/>
                <a:cs typeface="Tahoma" charset="0"/>
              </a:rPr>
              <a:t>Landlord &amp; tenant</a:t>
            </a:r>
          </a:p>
          <a:p>
            <a:pPr>
              <a:spcAft>
                <a:spcPts val="800"/>
              </a:spcAft>
            </a:pPr>
            <a:r>
              <a:rPr lang="en-US" dirty="0">
                <a:latin typeface="Tahoma" charset="0"/>
                <a:ea typeface="Tahoma" charset="0"/>
                <a:cs typeface="Tahoma" charset="0"/>
              </a:rPr>
              <a:t>Small claims</a:t>
            </a:r>
          </a:p>
          <a:p>
            <a:pPr>
              <a:spcAft>
                <a:spcPts val="800"/>
              </a:spcAft>
            </a:pPr>
            <a:r>
              <a:rPr lang="en-US" dirty="0">
                <a:latin typeface="Tahoma" charset="0"/>
                <a:ea typeface="Tahoma" charset="0"/>
                <a:cs typeface="Tahoma" charset="0"/>
              </a:rPr>
              <a:t>Custody / Parenting Plans</a:t>
            </a:r>
          </a:p>
          <a:p>
            <a:pPr>
              <a:spcAft>
                <a:spcPts val="800"/>
              </a:spcAft>
            </a:pPr>
            <a:r>
              <a:rPr lang="en-US" dirty="0">
                <a:latin typeface="Tahoma" charset="0"/>
                <a:ea typeface="Tahoma" charset="0"/>
                <a:cs typeface="Tahoma" charset="0"/>
              </a:rPr>
              <a:t>Debt collection</a:t>
            </a:r>
          </a:p>
          <a:p>
            <a:pPr>
              <a:spcAft>
                <a:spcPts val="800"/>
              </a:spcAft>
            </a:pPr>
            <a:r>
              <a:rPr lang="en-US" dirty="0">
                <a:latin typeface="Tahoma" charset="0"/>
                <a:ea typeface="Tahoma" charset="0"/>
                <a:cs typeface="Tahoma" charset="0"/>
              </a:rPr>
              <a:t>Construction / Repairs</a:t>
            </a:r>
          </a:p>
          <a:p>
            <a:pPr>
              <a:spcAft>
                <a:spcPts val="800"/>
              </a:spcAft>
            </a:pPr>
            <a:r>
              <a:rPr lang="en-US" dirty="0">
                <a:latin typeface="Tahoma" charset="0"/>
                <a:ea typeface="Tahoma" charset="0"/>
                <a:cs typeface="Tahoma" charset="0"/>
              </a:rPr>
              <a:t>Condo / Homeowners Association</a:t>
            </a:r>
          </a:p>
          <a:p>
            <a:pPr>
              <a:spcAft>
                <a:spcPts val="800"/>
              </a:spcAft>
            </a:pPr>
            <a:r>
              <a:rPr lang="en-US" dirty="0">
                <a:latin typeface="Tahoma" charset="0"/>
                <a:ea typeface="Tahoma" charset="0"/>
                <a:cs typeface="Tahoma" charset="0"/>
              </a:rPr>
              <a:t>Traffic</a:t>
            </a:r>
          </a:p>
          <a:p>
            <a:pPr>
              <a:spcAft>
                <a:spcPts val="800"/>
              </a:spcAft>
            </a:pPr>
            <a:r>
              <a:rPr lang="en-US" dirty="0">
                <a:latin typeface="Tahoma" charset="0"/>
                <a:ea typeface="Tahoma" charset="0"/>
                <a:cs typeface="Tahoma" charset="0"/>
              </a:rPr>
              <a:t>Civil contracts</a:t>
            </a:r>
          </a:p>
        </p:txBody>
      </p:sp>
      <p:sp>
        <p:nvSpPr>
          <p:cNvPr id="5" name="Title 4"/>
          <p:cNvSpPr>
            <a:spLocks noGrp="1"/>
          </p:cNvSpPr>
          <p:nvPr>
            <p:ph type="title"/>
          </p:nvPr>
        </p:nvSpPr>
        <p:spPr/>
        <p:txBody>
          <a:bodyPr/>
          <a:lstStyle/>
          <a:p>
            <a:r>
              <a:rPr lang="en-US" dirty="0"/>
              <a:t>Some potential ODR case types</a:t>
            </a:r>
          </a:p>
        </p:txBody>
      </p:sp>
    </p:spTree>
    <p:extLst>
      <p:ext uri="{BB962C8B-B14F-4D97-AF65-F5344CB8AC3E}">
        <p14:creationId xmlns:p14="http://schemas.microsoft.com/office/powerpoint/2010/main" val="18191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32976585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37517070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4269836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2104522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32714455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1026" name="Picture 2" descr="http://odr.info/wp-content/uploads/2020/01/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075" y="347156"/>
            <a:ext cx="7267041" cy="442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282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866013"/>
          <a:ext cx="9144000" cy="6009513"/>
          <a:chOff x="0" y="866013"/>
          <a:chExt cx="9144000" cy="6009513"/>
        </a:xfrm>
      </p:grpSpPr>
      <p:pic>
        <p:nvPicPr>
          <p:cNvPr id="2" name="Slide"/>
          <p:cNvPicPr>
            <a:picLocks noChangeAspect="1"/>
          </p:cNvPicPr>
          <p:nvPr/>
        </p:nvPicPr>
        <p:blipFill>
          <a:blip r:embed="rId2"/>
          <a:stretch>
            <a:fillRect/>
          </a:stretch>
        </p:blipFill>
        <p:spPr>
          <a:xfrm>
            <a:off x="1143000" y="649510"/>
            <a:ext cx="6858000" cy="3857625"/>
          </a:xfrm>
          <a:prstGeom prst="rect">
            <a:avLst/>
          </a:prstGeom>
        </p:spPr>
      </p:pic>
    </p:spTree>
    <p:extLst>
      <p:ext uri="{BB962C8B-B14F-4D97-AF65-F5344CB8AC3E}">
        <p14:creationId xmlns:p14="http://schemas.microsoft.com/office/powerpoint/2010/main" val="1559289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Elbow Connector 137"/>
          <p:cNvCxnSpPr/>
          <p:nvPr/>
        </p:nvCxnSpPr>
        <p:spPr>
          <a:xfrm>
            <a:off x="4216554" y="3092244"/>
            <a:ext cx="533245" cy="431566"/>
          </a:xfrm>
          <a:prstGeom prst="bentConnector3">
            <a:avLst>
              <a:gd name="adj1" fmla="val 67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4130881" y="3165516"/>
            <a:ext cx="174576" cy="174576"/>
            <a:chOff x="5988289" y="1765486"/>
            <a:chExt cx="248884" cy="248884"/>
          </a:xfrm>
        </p:grpSpPr>
        <p:sp>
          <p:nvSpPr>
            <p:cNvPr id="26" name="Oval 25"/>
            <p:cNvSpPr/>
            <p:nvPr/>
          </p:nvSpPr>
          <p:spPr>
            <a:xfrm>
              <a:off x="5988289" y="1765486"/>
              <a:ext cx="248884" cy="248884"/>
            </a:xfrm>
            <a:prstGeom prst="ellipse">
              <a:avLst/>
            </a:prstGeom>
            <a:solidFill>
              <a:schemeClr val="accent3"/>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237" y="1817309"/>
              <a:ext cx="158989" cy="158989"/>
            </a:xfrm>
            <a:prstGeom prst="rect">
              <a:avLst/>
            </a:prstGeom>
          </p:spPr>
        </p:pic>
      </p:grpSp>
      <p:cxnSp>
        <p:nvCxnSpPr>
          <p:cNvPr id="153" name="Straight Arrow Connector 152"/>
          <p:cNvCxnSpPr>
            <a:endCxn id="174" idx="2"/>
          </p:cNvCxnSpPr>
          <p:nvPr/>
        </p:nvCxnSpPr>
        <p:spPr>
          <a:xfrm flipH="1" flipV="1">
            <a:off x="5142133" y="2336523"/>
            <a:ext cx="2" cy="84313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46" name="Elbow Connector 145"/>
          <p:cNvCxnSpPr>
            <a:endCxn id="125" idx="1"/>
          </p:cNvCxnSpPr>
          <p:nvPr/>
        </p:nvCxnSpPr>
        <p:spPr>
          <a:xfrm>
            <a:off x="5147490" y="3916446"/>
            <a:ext cx="1814572" cy="461717"/>
          </a:xfrm>
          <a:prstGeom prst="bentConnector3">
            <a:avLst>
              <a:gd name="adj1" fmla="val -392"/>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grpSp>
        <p:nvGrpSpPr>
          <p:cNvPr id="157" name="Group 156"/>
          <p:cNvGrpSpPr/>
          <p:nvPr/>
        </p:nvGrpSpPr>
        <p:grpSpPr>
          <a:xfrm>
            <a:off x="5056933" y="3985953"/>
            <a:ext cx="174576" cy="174576"/>
            <a:chOff x="5988289" y="1765486"/>
            <a:chExt cx="248884" cy="248884"/>
          </a:xfrm>
        </p:grpSpPr>
        <p:sp>
          <p:nvSpPr>
            <p:cNvPr id="158" name="Oval 157"/>
            <p:cNvSpPr/>
            <p:nvPr/>
          </p:nvSpPr>
          <p:spPr>
            <a:xfrm>
              <a:off x="5988289" y="1765486"/>
              <a:ext cx="248884" cy="248884"/>
            </a:xfrm>
            <a:prstGeom prst="ellipse">
              <a:avLst/>
            </a:prstGeom>
            <a:solidFill>
              <a:schemeClr val="accent3"/>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159" name="Picture 1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237" y="1817309"/>
              <a:ext cx="158989" cy="158989"/>
            </a:xfrm>
            <a:prstGeom prst="rect">
              <a:avLst/>
            </a:prstGeom>
          </p:spPr>
        </p:pic>
      </p:grpSp>
      <p:sp>
        <p:nvSpPr>
          <p:cNvPr id="5" name="Title 4"/>
          <p:cNvSpPr>
            <a:spLocks noGrp="1"/>
          </p:cNvSpPr>
          <p:nvPr>
            <p:ph type="title"/>
          </p:nvPr>
        </p:nvSpPr>
        <p:spPr/>
        <p:txBody>
          <a:bodyPr/>
          <a:lstStyle/>
          <a:p>
            <a:r>
              <a:rPr lang="en-US" dirty="0"/>
              <a:t>Dispute-related workflow without ODR</a:t>
            </a:r>
          </a:p>
        </p:txBody>
      </p:sp>
      <p:grpSp>
        <p:nvGrpSpPr>
          <p:cNvPr id="13" name="Group 12"/>
          <p:cNvGrpSpPr/>
          <p:nvPr/>
        </p:nvGrpSpPr>
        <p:grpSpPr>
          <a:xfrm>
            <a:off x="635206" y="999532"/>
            <a:ext cx="1916744" cy="438912"/>
            <a:chOff x="405924" y="2498795"/>
            <a:chExt cx="1916744" cy="438912"/>
          </a:xfrm>
        </p:grpSpPr>
        <p:sp>
          <p:nvSpPr>
            <p:cNvPr id="108" name="Rectangle 107"/>
            <p:cNvSpPr/>
            <p:nvPr/>
          </p:nvSpPr>
          <p:spPr>
            <a:xfrm>
              <a:off x="405924" y="2498795"/>
              <a:ext cx="1916744" cy="438912"/>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05" y="2588075"/>
              <a:ext cx="1107298" cy="271246"/>
            </a:xfrm>
            <a:prstGeom prst="rect">
              <a:avLst/>
            </a:prstGeom>
          </p:spPr>
        </p:pic>
      </p:grpSp>
      <p:grpSp>
        <p:nvGrpSpPr>
          <p:cNvPr id="14" name="Group 13"/>
          <p:cNvGrpSpPr/>
          <p:nvPr/>
        </p:nvGrpSpPr>
        <p:grpSpPr>
          <a:xfrm>
            <a:off x="635206" y="1718376"/>
            <a:ext cx="1916744" cy="438912"/>
            <a:chOff x="2029614" y="2498795"/>
            <a:chExt cx="1916744" cy="438912"/>
          </a:xfrm>
        </p:grpSpPr>
        <p:sp>
          <p:nvSpPr>
            <p:cNvPr id="113" name="Rectangle 112"/>
            <p:cNvSpPr/>
            <p:nvPr/>
          </p:nvSpPr>
          <p:spPr>
            <a:xfrm>
              <a:off x="2029614" y="2498795"/>
              <a:ext cx="1916744" cy="438912"/>
            </a:xfrm>
            <a:prstGeom prst="rect">
              <a:avLst/>
            </a:prstGeom>
            <a:solidFill>
              <a:schemeClr val="accent3">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5" name="Picture 1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443" y="2588075"/>
              <a:ext cx="1767050" cy="274320"/>
            </a:xfrm>
            <a:prstGeom prst="rect">
              <a:avLst/>
            </a:prstGeom>
          </p:spPr>
        </p:pic>
      </p:grpSp>
      <p:grpSp>
        <p:nvGrpSpPr>
          <p:cNvPr id="19" name="Group 18"/>
          <p:cNvGrpSpPr/>
          <p:nvPr/>
        </p:nvGrpSpPr>
        <p:grpSpPr>
          <a:xfrm>
            <a:off x="2911842" y="2439333"/>
            <a:ext cx="548640" cy="548640"/>
            <a:chOff x="4605665" y="1979096"/>
            <a:chExt cx="548640" cy="548640"/>
          </a:xfrm>
        </p:grpSpPr>
        <p:sp>
          <p:nvSpPr>
            <p:cNvPr id="121" name="Rectangle 120"/>
            <p:cNvSpPr/>
            <p:nvPr/>
          </p:nvSpPr>
          <p:spPr>
            <a:xfrm>
              <a:off x="4605665" y="1979096"/>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6290" y="1997930"/>
              <a:ext cx="512064" cy="512064"/>
            </a:xfrm>
            <a:prstGeom prst="rect">
              <a:avLst/>
            </a:prstGeom>
          </p:spPr>
        </p:pic>
      </p:grpSp>
      <p:grpSp>
        <p:nvGrpSpPr>
          <p:cNvPr id="22" name="Group 21"/>
          <p:cNvGrpSpPr/>
          <p:nvPr/>
        </p:nvGrpSpPr>
        <p:grpSpPr>
          <a:xfrm>
            <a:off x="4845639" y="1590955"/>
            <a:ext cx="548640" cy="548640"/>
            <a:chOff x="5981846" y="1186948"/>
            <a:chExt cx="548640" cy="548640"/>
          </a:xfrm>
        </p:grpSpPr>
        <p:sp>
          <p:nvSpPr>
            <p:cNvPr id="122" name="Rectangle 121"/>
            <p:cNvSpPr/>
            <p:nvPr/>
          </p:nvSpPr>
          <p:spPr>
            <a:xfrm>
              <a:off x="5981846" y="1186948"/>
              <a:ext cx="548640" cy="548640"/>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5639" y="1248361"/>
              <a:ext cx="429184" cy="429184"/>
            </a:xfrm>
            <a:prstGeom prst="rect">
              <a:avLst/>
            </a:prstGeom>
          </p:spPr>
        </p:pic>
      </p:grpSp>
      <p:grpSp>
        <p:nvGrpSpPr>
          <p:cNvPr id="23" name="Group 22"/>
          <p:cNvGrpSpPr/>
          <p:nvPr/>
        </p:nvGrpSpPr>
        <p:grpSpPr>
          <a:xfrm>
            <a:off x="6962062" y="4103843"/>
            <a:ext cx="548640" cy="548640"/>
            <a:chOff x="6141262" y="2847994"/>
            <a:chExt cx="548640" cy="548640"/>
          </a:xfrm>
        </p:grpSpPr>
        <p:sp>
          <p:nvSpPr>
            <p:cNvPr id="125" name="Rectangle 124"/>
            <p:cNvSpPr/>
            <p:nvPr/>
          </p:nvSpPr>
          <p:spPr>
            <a:xfrm>
              <a:off x="6141262" y="2847994"/>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0680" y="2905655"/>
              <a:ext cx="483554" cy="483554"/>
            </a:xfrm>
            <a:prstGeom prst="rect">
              <a:avLst/>
            </a:prstGeom>
          </p:spPr>
        </p:pic>
      </p:grpSp>
      <p:grpSp>
        <p:nvGrpSpPr>
          <p:cNvPr id="25" name="Group 24"/>
          <p:cNvGrpSpPr/>
          <p:nvPr/>
        </p:nvGrpSpPr>
        <p:grpSpPr>
          <a:xfrm>
            <a:off x="7963672" y="4103843"/>
            <a:ext cx="548640" cy="548640"/>
            <a:chOff x="7607337" y="2847994"/>
            <a:chExt cx="548640" cy="548640"/>
          </a:xfrm>
        </p:grpSpPr>
        <p:sp>
          <p:nvSpPr>
            <p:cNvPr id="124" name="Rectangle 123"/>
            <p:cNvSpPr/>
            <p:nvPr/>
          </p:nvSpPr>
          <p:spPr>
            <a:xfrm>
              <a:off x="7607337" y="2847994"/>
              <a:ext cx="548640" cy="548640"/>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5794" y="2884643"/>
              <a:ext cx="483554" cy="483554"/>
            </a:xfrm>
            <a:prstGeom prst="rect">
              <a:avLst/>
            </a:prstGeom>
          </p:spPr>
        </p:pic>
      </p:grpSp>
      <p:grpSp>
        <p:nvGrpSpPr>
          <p:cNvPr id="18" name="Group 17"/>
          <p:cNvGrpSpPr/>
          <p:nvPr/>
        </p:nvGrpSpPr>
        <p:grpSpPr>
          <a:xfrm>
            <a:off x="2003310" y="2430278"/>
            <a:ext cx="548640" cy="548640"/>
            <a:chOff x="1746527" y="2837373"/>
            <a:chExt cx="548640" cy="548640"/>
          </a:xfrm>
        </p:grpSpPr>
        <p:sp>
          <p:nvSpPr>
            <p:cNvPr id="119" name="Rectangle 118"/>
            <p:cNvSpPr/>
            <p:nvPr/>
          </p:nvSpPr>
          <p:spPr>
            <a:xfrm>
              <a:off x="1746527" y="2837373"/>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1790" y="2868618"/>
              <a:ext cx="494881" cy="494881"/>
            </a:xfrm>
            <a:prstGeom prst="rect">
              <a:avLst/>
            </a:prstGeom>
          </p:spPr>
        </p:pic>
      </p:grpSp>
      <p:grpSp>
        <p:nvGrpSpPr>
          <p:cNvPr id="24" name="Group 23"/>
          <p:cNvGrpSpPr/>
          <p:nvPr/>
        </p:nvGrpSpPr>
        <p:grpSpPr>
          <a:xfrm>
            <a:off x="7963672" y="1597218"/>
            <a:ext cx="548640" cy="548640"/>
            <a:chOff x="7607337" y="1202068"/>
            <a:chExt cx="548640" cy="548640"/>
          </a:xfrm>
        </p:grpSpPr>
        <p:sp>
          <p:nvSpPr>
            <p:cNvPr id="123" name="Rectangle 122"/>
            <p:cNvSpPr/>
            <p:nvPr/>
          </p:nvSpPr>
          <p:spPr>
            <a:xfrm>
              <a:off x="7607337" y="1202068"/>
              <a:ext cx="548640" cy="548640"/>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3295" y="1270165"/>
              <a:ext cx="428006" cy="428006"/>
            </a:xfrm>
            <a:prstGeom prst="rect">
              <a:avLst/>
            </a:prstGeom>
          </p:spPr>
        </p:pic>
      </p:grpSp>
      <p:grpSp>
        <p:nvGrpSpPr>
          <p:cNvPr id="21" name="Group 20"/>
          <p:cNvGrpSpPr/>
          <p:nvPr/>
        </p:nvGrpSpPr>
        <p:grpSpPr>
          <a:xfrm>
            <a:off x="3919552" y="2430278"/>
            <a:ext cx="576392" cy="548640"/>
            <a:chOff x="3733540" y="2449426"/>
            <a:chExt cx="576392" cy="548640"/>
          </a:xfrm>
        </p:grpSpPr>
        <p:sp>
          <p:nvSpPr>
            <p:cNvPr id="126" name="Rectangle 125"/>
            <p:cNvSpPr/>
            <p:nvPr/>
          </p:nvSpPr>
          <p:spPr>
            <a:xfrm rot="2700000">
              <a:off x="3761292" y="2449426"/>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p:cNvSpPr txBox="1"/>
            <p:nvPr/>
          </p:nvSpPr>
          <p:spPr>
            <a:xfrm>
              <a:off x="3733540" y="2614442"/>
              <a:ext cx="574196" cy="215444"/>
            </a:xfrm>
            <a:prstGeom prst="rect">
              <a:avLst/>
            </a:prstGeom>
            <a:noFill/>
          </p:spPr>
          <p:txBody>
            <a:bodyPr wrap="none" rtlCol="0">
              <a:spAutoFit/>
            </a:bodyPr>
            <a:lstStyle/>
            <a:p>
              <a:r>
                <a:rPr lang="en-US" sz="800">
                  <a:solidFill>
                    <a:schemeClr val="tx1">
                      <a:lumMod val="75000"/>
                      <a:lumOff val="25000"/>
                    </a:schemeClr>
                  </a:solidFill>
                  <a:latin typeface="Tahoma" charset="0"/>
                  <a:ea typeface="Tahoma" charset="0"/>
                  <a:cs typeface="Tahoma" charset="0"/>
                </a:rPr>
                <a:t>Dispute?</a:t>
              </a:r>
            </a:p>
          </p:txBody>
        </p:sp>
      </p:grpSp>
      <p:grpSp>
        <p:nvGrpSpPr>
          <p:cNvPr id="127" name="Group 126"/>
          <p:cNvGrpSpPr/>
          <p:nvPr/>
        </p:nvGrpSpPr>
        <p:grpSpPr>
          <a:xfrm>
            <a:off x="4808957" y="3247915"/>
            <a:ext cx="675185" cy="548640"/>
            <a:chOff x="3701743" y="2449426"/>
            <a:chExt cx="675185" cy="548640"/>
          </a:xfrm>
        </p:grpSpPr>
        <p:sp>
          <p:nvSpPr>
            <p:cNvPr id="128" name="Rectangle 127"/>
            <p:cNvSpPr/>
            <p:nvPr/>
          </p:nvSpPr>
          <p:spPr>
            <a:xfrm rot="2700000">
              <a:off x="3761292" y="2449426"/>
              <a:ext cx="548640" cy="548640"/>
            </a:xfrm>
            <a:prstGeom prst="rect">
              <a:avLst/>
            </a:prstGeom>
            <a:solidFill>
              <a:schemeClr val="accent3">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9" name="TextBox 128"/>
            <p:cNvSpPr txBox="1"/>
            <p:nvPr/>
          </p:nvSpPr>
          <p:spPr>
            <a:xfrm>
              <a:off x="3701743" y="2553179"/>
              <a:ext cx="675185" cy="338554"/>
            </a:xfrm>
            <a:prstGeom prst="rect">
              <a:avLst/>
            </a:prstGeom>
            <a:noFill/>
          </p:spPr>
          <p:txBody>
            <a:bodyPr wrap="none" rtlCol="0">
              <a:spAutoFit/>
            </a:bodyPr>
            <a:lstStyle/>
            <a:p>
              <a:pPr algn="ctr"/>
              <a:r>
                <a:rPr lang="en-US" sz="800" dirty="0">
                  <a:solidFill>
                    <a:schemeClr val="tx1">
                      <a:lumMod val="75000"/>
                      <a:lumOff val="25000"/>
                    </a:schemeClr>
                  </a:solidFill>
                  <a:latin typeface="Tahoma" charset="0"/>
                  <a:ea typeface="Tahoma" charset="0"/>
                  <a:cs typeface="Tahoma" charset="0"/>
                </a:rPr>
                <a:t>Settlement</a:t>
              </a:r>
            </a:p>
            <a:p>
              <a:pPr algn="ctr"/>
              <a:r>
                <a:rPr lang="en-US" sz="800" dirty="0">
                  <a:solidFill>
                    <a:schemeClr val="tx1">
                      <a:lumMod val="75000"/>
                      <a:lumOff val="25000"/>
                    </a:schemeClr>
                  </a:solidFill>
                  <a:latin typeface="Tahoma" charset="0"/>
                  <a:ea typeface="Tahoma" charset="0"/>
                  <a:cs typeface="Tahoma" charset="0"/>
                </a:rPr>
                <a:t>reached?</a:t>
              </a:r>
            </a:p>
          </p:txBody>
        </p:sp>
      </p:grpSp>
      <p:cxnSp>
        <p:nvCxnSpPr>
          <p:cNvPr id="34" name="Straight Arrow Connector 33"/>
          <p:cNvCxnSpPr/>
          <p:nvPr/>
        </p:nvCxnSpPr>
        <p:spPr>
          <a:xfrm>
            <a:off x="2276245" y="1438444"/>
            <a:ext cx="0" cy="279932"/>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32" name="Straight Arrow Connector 131"/>
          <p:cNvCxnSpPr/>
          <p:nvPr/>
        </p:nvCxnSpPr>
        <p:spPr>
          <a:xfrm>
            <a:off x="2272070" y="2154514"/>
            <a:ext cx="0" cy="279932"/>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33" name="Straight Arrow Connector 132"/>
          <p:cNvCxnSpPr/>
          <p:nvPr/>
        </p:nvCxnSpPr>
        <p:spPr>
          <a:xfrm>
            <a:off x="2551950" y="2704497"/>
            <a:ext cx="363255" cy="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35" name="Straight Arrow Connector 134"/>
          <p:cNvCxnSpPr/>
          <p:nvPr/>
        </p:nvCxnSpPr>
        <p:spPr>
          <a:xfrm>
            <a:off x="3462985" y="2705460"/>
            <a:ext cx="363255" cy="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42" name="Elbow Connector 141"/>
          <p:cNvCxnSpPr>
            <a:endCxn id="122" idx="1"/>
          </p:cNvCxnSpPr>
          <p:nvPr/>
        </p:nvCxnSpPr>
        <p:spPr>
          <a:xfrm flipV="1">
            <a:off x="4218169" y="1865275"/>
            <a:ext cx="627470" cy="451074"/>
          </a:xfrm>
          <a:prstGeom prst="bentConnector3">
            <a:avLst>
              <a:gd name="adj1" fmla="val 93"/>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4130881" y="2054667"/>
            <a:ext cx="174576" cy="174576"/>
            <a:chOff x="5988289" y="2162685"/>
            <a:chExt cx="248884" cy="248884"/>
          </a:xfrm>
        </p:grpSpPr>
        <p:sp>
          <p:nvSpPr>
            <p:cNvPr id="131" name="Oval 130"/>
            <p:cNvSpPr/>
            <p:nvPr/>
          </p:nvSpPr>
          <p:spPr>
            <a:xfrm>
              <a:off x="5988289" y="2162685"/>
              <a:ext cx="248884" cy="248884"/>
            </a:xfrm>
            <a:prstGeom prst="ellipse">
              <a:avLst/>
            </a:prstGeom>
            <a:solidFill>
              <a:schemeClr val="accent2"/>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9579" y="2217150"/>
              <a:ext cx="146304" cy="146304"/>
            </a:xfrm>
            <a:prstGeom prst="rect">
              <a:avLst/>
            </a:prstGeom>
          </p:spPr>
        </p:pic>
      </p:grpSp>
      <p:grpSp>
        <p:nvGrpSpPr>
          <p:cNvPr id="147" name="Group 146"/>
          <p:cNvGrpSpPr/>
          <p:nvPr/>
        </p:nvGrpSpPr>
        <p:grpSpPr>
          <a:xfrm>
            <a:off x="5054845" y="2864697"/>
            <a:ext cx="174576" cy="174576"/>
            <a:chOff x="5988289" y="2162685"/>
            <a:chExt cx="248884" cy="248884"/>
          </a:xfrm>
        </p:grpSpPr>
        <p:sp>
          <p:nvSpPr>
            <p:cNvPr id="148" name="Oval 147"/>
            <p:cNvSpPr/>
            <p:nvPr/>
          </p:nvSpPr>
          <p:spPr>
            <a:xfrm>
              <a:off x="5988289" y="2162685"/>
              <a:ext cx="248884" cy="248884"/>
            </a:xfrm>
            <a:prstGeom prst="ellipse">
              <a:avLst/>
            </a:prstGeom>
            <a:solidFill>
              <a:schemeClr val="accent2"/>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149" name="Picture 1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39579" y="2217150"/>
              <a:ext cx="146304" cy="146304"/>
            </a:xfrm>
            <a:prstGeom prst="rect">
              <a:avLst/>
            </a:prstGeom>
          </p:spPr>
        </p:pic>
      </p:grpSp>
      <p:cxnSp>
        <p:nvCxnSpPr>
          <p:cNvPr id="162" name="Straight Arrow Connector 161"/>
          <p:cNvCxnSpPr>
            <a:stCxn id="125" idx="3"/>
            <a:endCxn id="124" idx="1"/>
          </p:cNvCxnSpPr>
          <p:nvPr/>
        </p:nvCxnSpPr>
        <p:spPr>
          <a:xfrm>
            <a:off x="7510702" y="4378163"/>
            <a:ext cx="452970" cy="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64" name="Straight Arrow Connector 163"/>
          <p:cNvCxnSpPr>
            <a:endCxn id="123" idx="1"/>
          </p:cNvCxnSpPr>
          <p:nvPr/>
        </p:nvCxnSpPr>
        <p:spPr>
          <a:xfrm flipV="1">
            <a:off x="5394279" y="1871538"/>
            <a:ext cx="2569393" cy="828"/>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67" name="Straight Arrow Connector 166"/>
          <p:cNvCxnSpPr>
            <a:stCxn id="177" idx="2"/>
            <a:endCxn id="124" idx="0"/>
          </p:cNvCxnSpPr>
          <p:nvPr/>
        </p:nvCxnSpPr>
        <p:spPr>
          <a:xfrm>
            <a:off x="8237992" y="2343760"/>
            <a:ext cx="0" cy="1760083"/>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sp>
        <p:nvSpPr>
          <p:cNvPr id="172" name="TextBox 171"/>
          <p:cNvSpPr txBox="1"/>
          <p:nvPr/>
        </p:nvSpPr>
        <p:spPr>
          <a:xfrm>
            <a:off x="1897332" y="2970495"/>
            <a:ext cx="777557" cy="215444"/>
          </a:xfrm>
          <a:prstGeom prst="rect">
            <a:avLst/>
          </a:prstGeom>
          <a:noFill/>
        </p:spPr>
        <p:txBody>
          <a:bodyPr wrap="square" rtlCol="0">
            <a:spAutoFit/>
          </a:bodyPr>
          <a:lstStyle/>
          <a:p>
            <a:pPr algn="ctr"/>
            <a:r>
              <a:rPr lang="en-US" sz="800">
                <a:solidFill>
                  <a:schemeClr val="tx1">
                    <a:lumMod val="75000"/>
                    <a:lumOff val="25000"/>
                  </a:schemeClr>
                </a:solidFill>
                <a:latin typeface="Tahoma" charset="0"/>
                <a:ea typeface="Tahoma" charset="0"/>
                <a:cs typeface="Tahoma" charset="0"/>
              </a:rPr>
              <a:t>File &amp; Serve</a:t>
            </a:r>
            <a:endParaRPr lang="en-US" sz="800" dirty="0">
              <a:solidFill>
                <a:schemeClr val="tx1">
                  <a:lumMod val="75000"/>
                  <a:lumOff val="25000"/>
                </a:schemeClr>
              </a:solidFill>
              <a:latin typeface="Tahoma" charset="0"/>
              <a:ea typeface="Tahoma" charset="0"/>
              <a:cs typeface="Tahoma" charset="0"/>
            </a:endParaRPr>
          </a:p>
        </p:txBody>
      </p:sp>
      <p:sp>
        <p:nvSpPr>
          <p:cNvPr id="173" name="TextBox 172"/>
          <p:cNvSpPr txBox="1"/>
          <p:nvPr/>
        </p:nvSpPr>
        <p:spPr>
          <a:xfrm>
            <a:off x="2768068" y="2971996"/>
            <a:ext cx="875277" cy="215444"/>
          </a:xfrm>
          <a:prstGeom prst="rect">
            <a:avLst/>
          </a:prstGeom>
          <a:noFill/>
        </p:spPr>
        <p:txBody>
          <a:bodyPr wrap="square" rtlCol="0">
            <a:spAutoFit/>
          </a:bodyPr>
          <a:lstStyle/>
          <a:p>
            <a:pPr algn="ctr"/>
            <a:r>
              <a:rPr lang="en-US" sz="800" dirty="0">
                <a:solidFill>
                  <a:schemeClr val="tx1">
                    <a:lumMod val="75000"/>
                    <a:lumOff val="25000"/>
                  </a:schemeClr>
                </a:solidFill>
                <a:latin typeface="Tahoma" charset="0"/>
                <a:ea typeface="Tahoma" charset="0"/>
                <a:cs typeface="Tahoma" charset="0"/>
              </a:rPr>
              <a:t>File into Court</a:t>
            </a:r>
          </a:p>
        </p:txBody>
      </p:sp>
      <p:sp>
        <p:nvSpPr>
          <p:cNvPr id="174" name="TextBox 173"/>
          <p:cNvSpPr txBox="1"/>
          <p:nvPr/>
        </p:nvSpPr>
        <p:spPr>
          <a:xfrm>
            <a:off x="4704494" y="2121079"/>
            <a:ext cx="875277" cy="215444"/>
          </a:xfrm>
          <a:prstGeom prst="rect">
            <a:avLst/>
          </a:prstGeom>
          <a:noFill/>
        </p:spPr>
        <p:txBody>
          <a:bodyPr wrap="square" rtlCol="0">
            <a:spAutoFit/>
          </a:bodyPr>
          <a:lstStyle/>
          <a:p>
            <a:pPr algn="ctr"/>
            <a:r>
              <a:rPr lang="en-US" sz="800" dirty="0">
                <a:solidFill>
                  <a:schemeClr val="tx1">
                    <a:lumMod val="75000"/>
                    <a:lumOff val="25000"/>
                  </a:schemeClr>
                </a:solidFill>
                <a:latin typeface="Tahoma" charset="0"/>
                <a:ea typeface="Tahoma" charset="0"/>
                <a:cs typeface="Tahoma" charset="0"/>
              </a:rPr>
              <a:t>Hearing</a:t>
            </a:r>
          </a:p>
        </p:txBody>
      </p:sp>
      <p:sp>
        <p:nvSpPr>
          <p:cNvPr id="177" name="TextBox 176"/>
          <p:cNvSpPr txBox="1"/>
          <p:nvPr/>
        </p:nvSpPr>
        <p:spPr>
          <a:xfrm>
            <a:off x="7800353" y="2128316"/>
            <a:ext cx="875277" cy="215444"/>
          </a:xfrm>
          <a:prstGeom prst="rect">
            <a:avLst/>
          </a:prstGeom>
          <a:noFill/>
        </p:spPr>
        <p:txBody>
          <a:bodyPr wrap="square" rtlCol="0">
            <a:spAutoFit/>
          </a:bodyPr>
          <a:lstStyle/>
          <a:p>
            <a:pPr algn="ctr"/>
            <a:r>
              <a:rPr lang="en-US" sz="800">
                <a:solidFill>
                  <a:schemeClr val="tx1">
                    <a:lumMod val="75000"/>
                    <a:lumOff val="25000"/>
                  </a:schemeClr>
                </a:solidFill>
                <a:latin typeface="Tahoma" charset="0"/>
                <a:ea typeface="Tahoma" charset="0"/>
                <a:cs typeface="Tahoma" charset="0"/>
              </a:rPr>
              <a:t>Court Decision</a:t>
            </a:r>
            <a:endParaRPr lang="en-US" sz="800" dirty="0">
              <a:solidFill>
                <a:schemeClr val="tx1">
                  <a:lumMod val="75000"/>
                  <a:lumOff val="25000"/>
                </a:schemeClr>
              </a:solidFill>
              <a:latin typeface="Tahoma" charset="0"/>
              <a:ea typeface="Tahoma" charset="0"/>
              <a:cs typeface="Tahoma" charset="0"/>
            </a:endParaRPr>
          </a:p>
        </p:txBody>
      </p:sp>
      <p:sp>
        <p:nvSpPr>
          <p:cNvPr id="179" name="TextBox 178"/>
          <p:cNvSpPr txBox="1"/>
          <p:nvPr/>
        </p:nvSpPr>
        <p:spPr>
          <a:xfrm>
            <a:off x="6594020" y="4635205"/>
            <a:ext cx="1309903" cy="338554"/>
          </a:xfrm>
          <a:prstGeom prst="rect">
            <a:avLst/>
          </a:prstGeom>
          <a:noFill/>
        </p:spPr>
        <p:txBody>
          <a:bodyPr wrap="square" rtlCol="0">
            <a:spAutoFit/>
          </a:bodyPr>
          <a:lstStyle/>
          <a:p>
            <a:pPr algn="ctr"/>
            <a:r>
              <a:rPr lang="en-US" sz="800" dirty="0">
                <a:solidFill>
                  <a:schemeClr val="tx1">
                    <a:lumMod val="75000"/>
                    <a:lumOff val="25000"/>
                  </a:schemeClr>
                </a:solidFill>
                <a:latin typeface="Tahoma" charset="0"/>
                <a:ea typeface="Tahoma" charset="0"/>
                <a:cs typeface="Tahoma" charset="0"/>
              </a:rPr>
              <a:t>Settlement Agreement Filed into Case</a:t>
            </a:r>
          </a:p>
        </p:txBody>
      </p:sp>
      <p:sp>
        <p:nvSpPr>
          <p:cNvPr id="180" name="TextBox 179"/>
          <p:cNvSpPr txBox="1"/>
          <p:nvPr/>
        </p:nvSpPr>
        <p:spPr>
          <a:xfrm>
            <a:off x="7833559" y="4634432"/>
            <a:ext cx="821925" cy="338554"/>
          </a:xfrm>
          <a:prstGeom prst="rect">
            <a:avLst/>
          </a:prstGeom>
          <a:noFill/>
        </p:spPr>
        <p:txBody>
          <a:bodyPr wrap="square" rtlCol="0">
            <a:spAutoFit/>
          </a:bodyPr>
          <a:lstStyle/>
          <a:p>
            <a:pPr algn="ctr"/>
            <a:r>
              <a:rPr lang="en-US" sz="800">
                <a:solidFill>
                  <a:schemeClr val="tx1">
                    <a:lumMod val="75000"/>
                    <a:lumOff val="25000"/>
                  </a:schemeClr>
                </a:solidFill>
                <a:latin typeface="Tahoma" charset="0"/>
                <a:ea typeface="Tahoma" charset="0"/>
                <a:cs typeface="Tahoma" charset="0"/>
              </a:rPr>
              <a:t>Court </a:t>
            </a:r>
            <a:r>
              <a:rPr lang="en-US" sz="800" dirty="0">
                <a:solidFill>
                  <a:schemeClr val="tx1">
                    <a:lumMod val="75000"/>
                    <a:lumOff val="25000"/>
                  </a:schemeClr>
                </a:solidFill>
                <a:latin typeface="Tahoma" charset="0"/>
                <a:ea typeface="Tahoma" charset="0"/>
                <a:cs typeface="Tahoma" charset="0"/>
              </a:rPr>
              <a:t>Official Signs</a:t>
            </a:r>
          </a:p>
        </p:txBody>
      </p:sp>
    </p:spTree>
    <p:extLst>
      <p:ext uri="{BB962C8B-B14F-4D97-AF65-F5344CB8AC3E}">
        <p14:creationId xmlns:p14="http://schemas.microsoft.com/office/powerpoint/2010/main" val="46528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Elbow Connector 137"/>
          <p:cNvCxnSpPr>
            <a:endCxn id="117" idx="1"/>
          </p:cNvCxnSpPr>
          <p:nvPr/>
        </p:nvCxnSpPr>
        <p:spPr>
          <a:xfrm rot="16200000" flipH="1">
            <a:off x="3752563" y="3556234"/>
            <a:ext cx="1348949" cy="420967"/>
          </a:xfrm>
          <a:prstGeom prst="bentConnector2">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4130881" y="3165514"/>
            <a:ext cx="174576" cy="174576"/>
            <a:chOff x="5988289" y="1765486"/>
            <a:chExt cx="248884" cy="248884"/>
          </a:xfrm>
        </p:grpSpPr>
        <p:sp>
          <p:nvSpPr>
            <p:cNvPr id="26" name="Oval 25"/>
            <p:cNvSpPr/>
            <p:nvPr/>
          </p:nvSpPr>
          <p:spPr>
            <a:xfrm>
              <a:off x="5988289" y="1765486"/>
              <a:ext cx="248884" cy="248884"/>
            </a:xfrm>
            <a:prstGeom prst="ellipse">
              <a:avLst/>
            </a:prstGeom>
            <a:solidFill>
              <a:schemeClr val="accent3"/>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237" y="1817309"/>
              <a:ext cx="158989" cy="158989"/>
            </a:xfrm>
            <a:prstGeom prst="rect">
              <a:avLst/>
            </a:prstGeom>
          </p:spPr>
        </p:pic>
      </p:grpSp>
      <p:cxnSp>
        <p:nvCxnSpPr>
          <p:cNvPr id="85" name="Straight Arrow Connector 84"/>
          <p:cNvCxnSpPr>
            <a:stCxn id="117" idx="0"/>
          </p:cNvCxnSpPr>
          <p:nvPr/>
        </p:nvCxnSpPr>
        <p:spPr>
          <a:xfrm flipH="1" flipV="1">
            <a:off x="5142131" y="3903567"/>
            <a:ext cx="1" cy="31817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53" name="Straight Arrow Connector 152"/>
          <p:cNvCxnSpPr>
            <a:endCxn id="174" idx="2"/>
          </p:cNvCxnSpPr>
          <p:nvPr/>
        </p:nvCxnSpPr>
        <p:spPr>
          <a:xfrm flipH="1" flipV="1">
            <a:off x="5142133" y="2336523"/>
            <a:ext cx="2" cy="84313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46" name="Elbow Connector 145"/>
          <p:cNvCxnSpPr>
            <a:endCxn id="125" idx="1"/>
          </p:cNvCxnSpPr>
          <p:nvPr/>
        </p:nvCxnSpPr>
        <p:spPr>
          <a:xfrm>
            <a:off x="5530774" y="3520945"/>
            <a:ext cx="1431288" cy="857218"/>
          </a:xfrm>
          <a:prstGeom prst="bentConnector3">
            <a:avLst>
              <a:gd name="adj1" fmla="val 50000"/>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grpSp>
        <p:nvGrpSpPr>
          <p:cNvPr id="157" name="Group 156"/>
          <p:cNvGrpSpPr/>
          <p:nvPr/>
        </p:nvGrpSpPr>
        <p:grpSpPr>
          <a:xfrm>
            <a:off x="5646742" y="3433657"/>
            <a:ext cx="174576" cy="174576"/>
            <a:chOff x="5988289" y="1765486"/>
            <a:chExt cx="248884" cy="248884"/>
          </a:xfrm>
        </p:grpSpPr>
        <p:sp>
          <p:nvSpPr>
            <p:cNvPr id="158" name="Oval 157"/>
            <p:cNvSpPr/>
            <p:nvPr/>
          </p:nvSpPr>
          <p:spPr>
            <a:xfrm>
              <a:off x="5988289" y="1765486"/>
              <a:ext cx="248884" cy="248884"/>
            </a:xfrm>
            <a:prstGeom prst="ellipse">
              <a:avLst/>
            </a:prstGeom>
            <a:solidFill>
              <a:schemeClr val="accent3"/>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159" name="Picture 1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237" y="1817309"/>
              <a:ext cx="158989" cy="158989"/>
            </a:xfrm>
            <a:prstGeom prst="rect">
              <a:avLst/>
            </a:prstGeom>
          </p:spPr>
        </p:pic>
      </p:grpSp>
      <p:sp>
        <p:nvSpPr>
          <p:cNvPr id="5" name="Title 4"/>
          <p:cNvSpPr>
            <a:spLocks noGrp="1"/>
          </p:cNvSpPr>
          <p:nvPr>
            <p:ph type="title"/>
          </p:nvPr>
        </p:nvSpPr>
        <p:spPr/>
        <p:txBody>
          <a:bodyPr/>
          <a:lstStyle/>
          <a:p>
            <a:r>
              <a:rPr lang="en-US" dirty="0"/>
              <a:t>Dispute-related workflow with ODR</a:t>
            </a:r>
          </a:p>
        </p:txBody>
      </p:sp>
      <p:grpSp>
        <p:nvGrpSpPr>
          <p:cNvPr id="13" name="Group 12"/>
          <p:cNvGrpSpPr/>
          <p:nvPr/>
        </p:nvGrpSpPr>
        <p:grpSpPr>
          <a:xfrm>
            <a:off x="635206" y="999532"/>
            <a:ext cx="1916744" cy="438912"/>
            <a:chOff x="405924" y="2498795"/>
            <a:chExt cx="1916744" cy="438912"/>
          </a:xfrm>
        </p:grpSpPr>
        <p:sp>
          <p:nvSpPr>
            <p:cNvPr id="108" name="Rectangle 107"/>
            <p:cNvSpPr/>
            <p:nvPr/>
          </p:nvSpPr>
          <p:spPr>
            <a:xfrm>
              <a:off x="405924" y="2498795"/>
              <a:ext cx="1916744" cy="438912"/>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05" y="2588075"/>
              <a:ext cx="1107298" cy="271246"/>
            </a:xfrm>
            <a:prstGeom prst="rect">
              <a:avLst/>
            </a:prstGeom>
          </p:spPr>
        </p:pic>
      </p:grpSp>
      <p:grpSp>
        <p:nvGrpSpPr>
          <p:cNvPr id="14" name="Group 13"/>
          <p:cNvGrpSpPr/>
          <p:nvPr/>
        </p:nvGrpSpPr>
        <p:grpSpPr>
          <a:xfrm>
            <a:off x="635206" y="1718376"/>
            <a:ext cx="1916744" cy="438912"/>
            <a:chOff x="2029614" y="2498795"/>
            <a:chExt cx="1916744" cy="438912"/>
          </a:xfrm>
        </p:grpSpPr>
        <p:sp>
          <p:nvSpPr>
            <p:cNvPr id="113" name="Rectangle 112"/>
            <p:cNvSpPr/>
            <p:nvPr/>
          </p:nvSpPr>
          <p:spPr>
            <a:xfrm>
              <a:off x="2029614" y="2498795"/>
              <a:ext cx="1916744" cy="438912"/>
            </a:xfrm>
            <a:prstGeom prst="rect">
              <a:avLst/>
            </a:prstGeom>
            <a:solidFill>
              <a:schemeClr val="accent3">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5" name="Picture 1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443" y="2588075"/>
              <a:ext cx="1767050" cy="274320"/>
            </a:xfrm>
            <a:prstGeom prst="rect">
              <a:avLst/>
            </a:prstGeom>
          </p:spPr>
        </p:pic>
      </p:grpSp>
      <p:grpSp>
        <p:nvGrpSpPr>
          <p:cNvPr id="15" name="Group 14"/>
          <p:cNvGrpSpPr/>
          <p:nvPr/>
        </p:nvGrpSpPr>
        <p:grpSpPr>
          <a:xfrm>
            <a:off x="4637521" y="4221737"/>
            <a:ext cx="1009221" cy="438912"/>
            <a:chOff x="-1634863" y="3140268"/>
            <a:chExt cx="1009221" cy="438912"/>
          </a:xfrm>
        </p:grpSpPr>
        <p:sp>
          <p:nvSpPr>
            <p:cNvPr id="117" name="Rectangle 116"/>
            <p:cNvSpPr/>
            <p:nvPr/>
          </p:nvSpPr>
          <p:spPr>
            <a:xfrm>
              <a:off x="-1634863" y="3140268"/>
              <a:ext cx="1009221" cy="438912"/>
            </a:xfrm>
            <a:prstGeom prst="rect">
              <a:avLst/>
            </a:prstGeom>
            <a:solidFill>
              <a:schemeClr val="accent6">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8" name="Picture 1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8880" y="3222672"/>
              <a:ext cx="848185" cy="294971"/>
            </a:xfrm>
            <a:prstGeom prst="rect">
              <a:avLst/>
            </a:prstGeom>
          </p:spPr>
        </p:pic>
      </p:grpSp>
      <p:grpSp>
        <p:nvGrpSpPr>
          <p:cNvPr id="19" name="Group 18"/>
          <p:cNvGrpSpPr/>
          <p:nvPr/>
        </p:nvGrpSpPr>
        <p:grpSpPr>
          <a:xfrm>
            <a:off x="2911842" y="2439333"/>
            <a:ext cx="548640" cy="548640"/>
            <a:chOff x="4605665" y="1979096"/>
            <a:chExt cx="548640" cy="548640"/>
          </a:xfrm>
        </p:grpSpPr>
        <p:sp>
          <p:nvSpPr>
            <p:cNvPr id="121" name="Rectangle 120"/>
            <p:cNvSpPr/>
            <p:nvPr/>
          </p:nvSpPr>
          <p:spPr>
            <a:xfrm>
              <a:off x="4605665" y="1979096"/>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6290" y="1997930"/>
              <a:ext cx="512064" cy="512064"/>
            </a:xfrm>
            <a:prstGeom prst="rect">
              <a:avLst/>
            </a:prstGeom>
          </p:spPr>
        </p:pic>
      </p:grpSp>
      <p:grpSp>
        <p:nvGrpSpPr>
          <p:cNvPr id="22" name="Group 21"/>
          <p:cNvGrpSpPr/>
          <p:nvPr/>
        </p:nvGrpSpPr>
        <p:grpSpPr>
          <a:xfrm>
            <a:off x="4845639" y="1590955"/>
            <a:ext cx="548640" cy="548640"/>
            <a:chOff x="5981846" y="1186948"/>
            <a:chExt cx="548640" cy="548640"/>
          </a:xfrm>
        </p:grpSpPr>
        <p:sp>
          <p:nvSpPr>
            <p:cNvPr id="122" name="Rectangle 121"/>
            <p:cNvSpPr/>
            <p:nvPr/>
          </p:nvSpPr>
          <p:spPr>
            <a:xfrm>
              <a:off x="5981846" y="1186948"/>
              <a:ext cx="548640" cy="548640"/>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5639" y="1248361"/>
              <a:ext cx="429184" cy="429184"/>
            </a:xfrm>
            <a:prstGeom prst="rect">
              <a:avLst/>
            </a:prstGeom>
          </p:spPr>
        </p:pic>
      </p:grpSp>
      <p:grpSp>
        <p:nvGrpSpPr>
          <p:cNvPr id="23" name="Group 22"/>
          <p:cNvGrpSpPr/>
          <p:nvPr/>
        </p:nvGrpSpPr>
        <p:grpSpPr>
          <a:xfrm>
            <a:off x="6962062" y="4103843"/>
            <a:ext cx="548640" cy="548640"/>
            <a:chOff x="6141262" y="2847994"/>
            <a:chExt cx="548640" cy="548640"/>
          </a:xfrm>
        </p:grpSpPr>
        <p:sp>
          <p:nvSpPr>
            <p:cNvPr id="125" name="Rectangle 124"/>
            <p:cNvSpPr/>
            <p:nvPr/>
          </p:nvSpPr>
          <p:spPr>
            <a:xfrm>
              <a:off x="6141262" y="2847994"/>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0680" y="2905655"/>
              <a:ext cx="483554" cy="483554"/>
            </a:xfrm>
            <a:prstGeom prst="rect">
              <a:avLst/>
            </a:prstGeom>
          </p:spPr>
        </p:pic>
      </p:grpSp>
      <p:grpSp>
        <p:nvGrpSpPr>
          <p:cNvPr id="25" name="Group 24"/>
          <p:cNvGrpSpPr/>
          <p:nvPr/>
        </p:nvGrpSpPr>
        <p:grpSpPr>
          <a:xfrm>
            <a:off x="7963672" y="4103843"/>
            <a:ext cx="548640" cy="548640"/>
            <a:chOff x="7607337" y="2847994"/>
            <a:chExt cx="548640" cy="548640"/>
          </a:xfrm>
        </p:grpSpPr>
        <p:sp>
          <p:nvSpPr>
            <p:cNvPr id="124" name="Rectangle 123"/>
            <p:cNvSpPr/>
            <p:nvPr/>
          </p:nvSpPr>
          <p:spPr>
            <a:xfrm>
              <a:off x="7607337" y="2847994"/>
              <a:ext cx="548640" cy="548640"/>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45794" y="2884643"/>
              <a:ext cx="483554" cy="483554"/>
            </a:xfrm>
            <a:prstGeom prst="rect">
              <a:avLst/>
            </a:prstGeom>
          </p:spPr>
        </p:pic>
      </p:grpSp>
      <p:grpSp>
        <p:nvGrpSpPr>
          <p:cNvPr id="18" name="Group 17"/>
          <p:cNvGrpSpPr/>
          <p:nvPr/>
        </p:nvGrpSpPr>
        <p:grpSpPr>
          <a:xfrm>
            <a:off x="2003310" y="2430278"/>
            <a:ext cx="548640" cy="548640"/>
            <a:chOff x="1746527" y="2837373"/>
            <a:chExt cx="548640" cy="548640"/>
          </a:xfrm>
        </p:grpSpPr>
        <p:sp>
          <p:nvSpPr>
            <p:cNvPr id="119" name="Rectangle 118"/>
            <p:cNvSpPr/>
            <p:nvPr/>
          </p:nvSpPr>
          <p:spPr>
            <a:xfrm>
              <a:off x="1746527" y="2837373"/>
              <a:ext cx="548640" cy="548640"/>
            </a:xfrm>
            <a:prstGeom prst="rect">
              <a:avLst/>
            </a:prstGeom>
            <a:solidFill>
              <a:schemeClr val="accent5">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0" name="Picture 1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1790" y="2868618"/>
              <a:ext cx="494881" cy="494881"/>
            </a:xfrm>
            <a:prstGeom prst="rect">
              <a:avLst/>
            </a:prstGeom>
          </p:spPr>
        </p:pic>
      </p:grpSp>
      <p:grpSp>
        <p:nvGrpSpPr>
          <p:cNvPr id="24" name="Group 23"/>
          <p:cNvGrpSpPr/>
          <p:nvPr/>
        </p:nvGrpSpPr>
        <p:grpSpPr>
          <a:xfrm>
            <a:off x="7963672" y="1597218"/>
            <a:ext cx="548640" cy="548640"/>
            <a:chOff x="7607337" y="1202068"/>
            <a:chExt cx="548640" cy="548640"/>
          </a:xfrm>
        </p:grpSpPr>
        <p:sp>
          <p:nvSpPr>
            <p:cNvPr id="123" name="Rectangle 122"/>
            <p:cNvSpPr/>
            <p:nvPr/>
          </p:nvSpPr>
          <p:spPr>
            <a:xfrm>
              <a:off x="7607337" y="1202068"/>
              <a:ext cx="548640" cy="548640"/>
            </a:xfrm>
            <a:prstGeom prst="rect">
              <a:avLst/>
            </a:prstGeom>
            <a:solidFill>
              <a:schemeClr val="accent1">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3295" y="1270165"/>
              <a:ext cx="428006" cy="428006"/>
            </a:xfrm>
            <a:prstGeom prst="rect">
              <a:avLst/>
            </a:prstGeom>
          </p:spPr>
        </p:pic>
      </p:grpSp>
      <p:grpSp>
        <p:nvGrpSpPr>
          <p:cNvPr id="21" name="Group 20"/>
          <p:cNvGrpSpPr/>
          <p:nvPr/>
        </p:nvGrpSpPr>
        <p:grpSpPr>
          <a:xfrm>
            <a:off x="3919552" y="2430278"/>
            <a:ext cx="576392" cy="548640"/>
            <a:chOff x="3733540" y="2449426"/>
            <a:chExt cx="576392" cy="548640"/>
          </a:xfrm>
        </p:grpSpPr>
        <p:sp>
          <p:nvSpPr>
            <p:cNvPr id="126" name="Rectangle 125"/>
            <p:cNvSpPr/>
            <p:nvPr/>
          </p:nvSpPr>
          <p:spPr>
            <a:xfrm rot="2700000">
              <a:off x="3761292" y="2449426"/>
              <a:ext cx="548640" cy="548640"/>
            </a:xfrm>
            <a:prstGeom prst="rect">
              <a:avLst/>
            </a:prstGeom>
            <a:solidFill>
              <a:schemeClr val="accent6">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p:cNvSpPr txBox="1"/>
            <p:nvPr/>
          </p:nvSpPr>
          <p:spPr>
            <a:xfrm>
              <a:off x="3733540" y="2614442"/>
              <a:ext cx="574196" cy="215444"/>
            </a:xfrm>
            <a:prstGeom prst="rect">
              <a:avLst/>
            </a:prstGeom>
            <a:noFill/>
          </p:spPr>
          <p:txBody>
            <a:bodyPr wrap="none" rtlCol="0">
              <a:spAutoFit/>
            </a:bodyPr>
            <a:lstStyle/>
            <a:p>
              <a:r>
                <a:rPr lang="en-US" sz="800">
                  <a:solidFill>
                    <a:schemeClr val="tx1">
                      <a:lumMod val="75000"/>
                      <a:lumOff val="25000"/>
                    </a:schemeClr>
                  </a:solidFill>
                  <a:latin typeface="Tahoma" charset="0"/>
                  <a:ea typeface="Tahoma" charset="0"/>
                  <a:cs typeface="Tahoma" charset="0"/>
                </a:rPr>
                <a:t>Dispute?</a:t>
              </a:r>
            </a:p>
          </p:txBody>
        </p:sp>
      </p:grpSp>
      <p:grpSp>
        <p:nvGrpSpPr>
          <p:cNvPr id="127" name="Group 126"/>
          <p:cNvGrpSpPr/>
          <p:nvPr/>
        </p:nvGrpSpPr>
        <p:grpSpPr>
          <a:xfrm>
            <a:off x="4808957" y="3247915"/>
            <a:ext cx="675185" cy="548640"/>
            <a:chOff x="3701743" y="2449426"/>
            <a:chExt cx="675185" cy="548640"/>
          </a:xfrm>
        </p:grpSpPr>
        <p:sp>
          <p:nvSpPr>
            <p:cNvPr id="128" name="Rectangle 127"/>
            <p:cNvSpPr/>
            <p:nvPr/>
          </p:nvSpPr>
          <p:spPr>
            <a:xfrm rot="2700000">
              <a:off x="3761292" y="2449426"/>
              <a:ext cx="548640" cy="548640"/>
            </a:xfrm>
            <a:prstGeom prst="rect">
              <a:avLst/>
            </a:prstGeom>
            <a:solidFill>
              <a:schemeClr val="accent3">
                <a:lumMod val="20000"/>
                <a:lumOff val="80000"/>
              </a:schemeClr>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9" name="TextBox 128"/>
            <p:cNvSpPr txBox="1"/>
            <p:nvPr/>
          </p:nvSpPr>
          <p:spPr>
            <a:xfrm>
              <a:off x="3701743" y="2553179"/>
              <a:ext cx="675185" cy="338554"/>
            </a:xfrm>
            <a:prstGeom prst="rect">
              <a:avLst/>
            </a:prstGeom>
            <a:noFill/>
          </p:spPr>
          <p:txBody>
            <a:bodyPr wrap="none" rtlCol="0">
              <a:spAutoFit/>
            </a:bodyPr>
            <a:lstStyle/>
            <a:p>
              <a:pPr algn="ctr"/>
              <a:r>
                <a:rPr lang="en-US" sz="800" dirty="0">
                  <a:solidFill>
                    <a:schemeClr val="tx1">
                      <a:lumMod val="75000"/>
                      <a:lumOff val="25000"/>
                    </a:schemeClr>
                  </a:solidFill>
                  <a:latin typeface="Tahoma" charset="0"/>
                  <a:ea typeface="Tahoma" charset="0"/>
                  <a:cs typeface="Tahoma" charset="0"/>
                </a:rPr>
                <a:t>Settlement</a:t>
              </a:r>
            </a:p>
            <a:p>
              <a:pPr algn="ctr"/>
              <a:r>
                <a:rPr lang="en-US" sz="800" dirty="0">
                  <a:solidFill>
                    <a:schemeClr val="tx1">
                      <a:lumMod val="75000"/>
                      <a:lumOff val="25000"/>
                    </a:schemeClr>
                  </a:solidFill>
                  <a:latin typeface="Tahoma" charset="0"/>
                  <a:ea typeface="Tahoma" charset="0"/>
                  <a:cs typeface="Tahoma" charset="0"/>
                </a:rPr>
                <a:t>reached?</a:t>
              </a:r>
            </a:p>
          </p:txBody>
        </p:sp>
      </p:grpSp>
      <p:cxnSp>
        <p:nvCxnSpPr>
          <p:cNvPr id="34" name="Straight Arrow Connector 33"/>
          <p:cNvCxnSpPr/>
          <p:nvPr/>
        </p:nvCxnSpPr>
        <p:spPr>
          <a:xfrm>
            <a:off x="2276245" y="1438444"/>
            <a:ext cx="0" cy="279932"/>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32" name="Straight Arrow Connector 131"/>
          <p:cNvCxnSpPr/>
          <p:nvPr/>
        </p:nvCxnSpPr>
        <p:spPr>
          <a:xfrm>
            <a:off x="2272070" y="2154514"/>
            <a:ext cx="0" cy="279932"/>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33" name="Straight Arrow Connector 132"/>
          <p:cNvCxnSpPr/>
          <p:nvPr/>
        </p:nvCxnSpPr>
        <p:spPr>
          <a:xfrm>
            <a:off x="2551950" y="2704497"/>
            <a:ext cx="363255" cy="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35" name="Straight Arrow Connector 134"/>
          <p:cNvCxnSpPr/>
          <p:nvPr/>
        </p:nvCxnSpPr>
        <p:spPr>
          <a:xfrm>
            <a:off x="3462985" y="2705460"/>
            <a:ext cx="363255" cy="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42" name="Elbow Connector 141"/>
          <p:cNvCxnSpPr>
            <a:endCxn id="122" idx="1"/>
          </p:cNvCxnSpPr>
          <p:nvPr/>
        </p:nvCxnSpPr>
        <p:spPr>
          <a:xfrm flipV="1">
            <a:off x="4218169" y="1865275"/>
            <a:ext cx="627470" cy="451074"/>
          </a:xfrm>
          <a:prstGeom prst="bentConnector3">
            <a:avLst>
              <a:gd name="adj1" fmla="val 93"/>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4130881" y="2054665"/>
            <a:ext cx="174576" cy="174576"/>
            <a:chOff x="5988289" y="2162685"/>
            <a:chExt cx="248884" cy="248884"/>
          </a:xfrm>
        </p:grpSpPr>
        <p:sp>
          <p:nvSpPr>
            <p:cNvPr id="131" name="Oval 130"/>
            <p:cNvSpPr/>
            <p:nvPr/>
          </p:nvSpPr>
          <p:spPr>
            <a:xfrm>
              <a:off x="5988289" y="2162685"/>
              <a:ext cx="248884" cy="248884"/>
            </a:xfrm>
            <a:prstGeom prst="ellipse">
              <a:avLst/>
            </a:prstGeom>
            <a:solidFill>
              <a:schemeClr val="accent2"/>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39579" y="2217150"/>
              <a:ext cx="146304" cy="146304"/>
            </a:xfrm>
            <a:prstGeom prst="rect">
              <a:avLst/>
            </a:prstGeom>
          </p:spPr>
        </p:pic>
      </p:grpSp>
      <p:grpSp>
        <p:nvGrpSpPr>
          <p:cNvPr id="147" name="Group 146"/>
          <p:cNvGrpSpPr/>
          <p:nvPr/>
        </p:nvGrpSpPr>
        <p:grpSpPr>
          <a:xfrm>
            <a:off x="5054845" y="2864697"/>
            <a:ext cx="174576" cy="174576"/>
            <a:chOff x="5988289" y="2162685"/>
            <a:chExt cx="248884" cy="248884"/>
          </a:xfrm>
        </p:grpSpPr>
        <p:sp>
          <p:nvSpPr>
            <p:cNvPr id="148" name="Oval 147"/>
            <p:cNvSpPr/>
            <p:nvPr/>
          </p:nvSpPr>
          <p:spPr>
            <a:xfrm>
              <a:off x="5988289" y="2162685"/>
              <a:ext cx="248884" cy="248884"/>
            </a:xfrm>
            <a:prstGeom prst="ellipse">
              <a:avLst/>
            </a:prstGeom>
            <a:solidFill>
              <a:schemeClr val="accent2"/>
            </a:solid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dk1"/>
                </a:solidFill>
              </a:endParaRPr>
            </a:p>
          </p:txBody>
        </p:sp>
        <p:pic>
          <p:nvPicPr>
            <p:cNvPr id="149" name="Picture 1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39579" y="2217150"/>
              <a:ext cx="146304" cy="146304"/>
            </a:xfrm>
            <a:prstGeom prst="rect">
              <a:avLst/>
            </a:prstGeom>
          </p:spPr>
        </p:pic>
      </p:grpSp>
      <p:cxnSp>
        <p:nvCxnSpPr>
          <p:cNvPr id="162" name="Straight Arrow Connector 161"/>
          <p:cNvCxnSpPr>
            <a:stCxn id="125" idx="3"/>
            <a:endCxn id="124" idx="1"/>
          </p:cNvCxnSpPr>
          <p:nvPr/>
        </p:nvCxnSpPr>
        <p:spPr>
          <a:xfrm>
            <a:off x="7510702" y="4378163"/>
            <a:ext cx="452970" cy="0"/>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64" name="Straight Arrow Connector 163"/>
          <p:cNvCxnSpPr>
            <a:endCxn id="123" idx="1"/>
          </p:cNvCxnSpPr>
          <p:nvPr/>
        </p:nvCxnSpPr>
        <p:spPr>
          <a:xfrm flipV="1">
            <a:off x="5394279" y="1871538"/>
            <a:ext cx="2569393" cy="828"/>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cxnSp>
        <p:nvCxnSpPr>
          <p:cNvPr id="167" name="Straight Arrow Connector 166"/>
          <p:cNvCxnSpPr>
            <a:stCxn id="177" idx="2"/>
            <a:endCxn id="124" idx="0"/>
          </p:cNvCxnSpPr>
          <p:nvPr/>
        </p:nvCxnSpPr>
        <p:spPr>
          <a:xfrm>
            <a:off x="8237992" y="2343760"/>
            <a:ext cx="0" cy="1760083"/>
          </a:xfrm>
          <a:prstGeom prst="straightConnector1">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sp>
        <p:nvSpPr>
          <p:cNvPr id="172" name="TextBox 171"/>
          <p:cNvSpPr txBox="1"/>
          <p:nvPr/>
        </p:nvSpPr>
        <p:spPr>
          <a:xfrm>
            <a:off x="1897332" y="2970495"/>
            <a:ext cx="777557" cy="215444"/>
          </a:xfrm>
          <a:prstGeom prst="rect">
            <a:avLst/>
          </a:prstGeom>
          <a:noFill/>
        </p:spPr>
        <p:txBody>
          <a:bodyPr wrap="square" rtlCol="0">
            <a:spAutoFit/>
          </a:bodyPr>
          <a:lstStyle/>
          <a:p>
            <a:pPr algn="ctr"/>
            <a:r>
              <a:rPr lang="en-US" sz="800">
                <a:solidFill>
                  <a:schemeClr val="tx1">
                    <a:lumMod val="75000"/>
                    <a:lumOff val="25000"/>
                  </a:schemeClr>
                </a:solidFill>
                <a:latin typeface="Tahoma" charset="0"/>
                <a:ea typeface="Tahoma" charset="0"/>
                <a:cs typeface="Tahoma" charset="0"/>
              </a:rPr>
              <a:t>File &amp; Serve</a:t>
            </a:r>
            <a:endParaRPr lang="en-US" sz="800" dirty="0">
              <a:solidFill>
                <a:schemeClr val="tx1">
                  <a:lumMod val="75000"/>
                  <a:lumOff val="25000"/>
                </a:schemeClr>
              </a:solidFill>
              <a:latin typeface="Tahoma" charset="0"/>
              <a:ea typeface="Tahoma" charset="0"/>
              <a:cs typeface="Tahoma" charset="0"/>
            </a:endParaRPr>
          </a:p>
        </p:txBody>
      </p:sp>
      <p:sp>
        <p:nvSpPr>
          <p:cNvPr id="173" name="TextBox 172"/>
          <p:cNvSpPr txBox="1"/>
          <p:nvPr/>
        </p:nvSpPr>
        <p:spPr>
          <a:xfrm>
            <a:off x="2768068" y="2971996"/>
            <a:ext cx="875277" cy="215444"/>
          </a:xfrm>
          <a:prstGeom prst="rect">
            <a:avLst/>
          </a:prstGeom>
          <a:noFill/>
        </p:spPr>
        <p:txBody>
          <a:bodyPr wrap="square" rtlCol="0">
            <a:spAutoFit/>
          </a:bodyPr>
          <a:lstStyle/>
          <a:p>
            <a:pPr algn="ctr"/>
            <a:r>
              <a:rPr lang="en-US" sz="800" dirty="0">
                <a:solidFill>
                  <a:schemeClr val="tx1">
                    <a:lumMod val="75000"/>
                    <a:lumOff val="25000"/>
                  </a:schemeClr>
                </a:solidFill>
                <a:latin typeface="Tahoma" charset="0"/>
                <a:ea typeface="Tahoma" charset="0"/>
                <a:cs typeface="Tahoma" charset="0"/>
              </a:rPr>
              <a:t>File into Court</a:t>
            </a:r>
          </a:p>
        </p:txBody>
      </p:sp>
      <p:sp>
        <p:nvSpPr>
          <p:cNvPr id="174" name="TextBox 173"/>
          <p:cNvSpPr txBox="1"/>
          <p:nvPr/>
        </p:nvSpPr>
        <p:spPr>
          <a:xfrm>
            <a:off x="4704494" y="2121079"/>
            <a:ext cx="875277" cy="215444"/>
          </a:xfrm>
          <a:prstGeom prst="rect">
            <a:avLst/>
          </a:prstGeom>
          <a:noFill/>
        </p:spPr>
        <p:txBody>
          <a:bodyPr wrap="square" rtlCol="0">
            <a:spAutoFit/>
          </a:bodyPr>
          <a:lstStyle/>
          <a:p>
            <a:pPr algn="ctr"/>
            <a:r>
              <a:rPr lang="en-US" sz="800" dirty="0">
                <a:solidFill>
                  <a:schemeClr val="tx1">
                    <a:lumMod val="75000"/>
                    <a:lumOff val="25000"/>
                  </a:schemeClr>
                </a:solidFill>
                <a:latin typeface="Tahoma" charset="0"/>
                <a:ea typeface="Tahoma" charset="0"/>
                <a:cs typeface="Tahoma" charset="0"/>
              </a:rPr>
              <a:t>Hearing</a:t>
            </a:r>
          </a:p>
        </p:txBody>
      </p:sp>
      <p:sp>
        <p:nvSpPr>
          <p:cNvPr id="177" name="TextBox 176"/>
          <p:cNvSpPr txBox="1"/>
          <p:nvPr/>
        </p:nvSpPr>
        <p:spPr>
          <a:xfrm>
            <a:off x="7800353" y="2128316"/>
            <a:ext cx="875277" cy="215444"/>
          </a:xfrm>
          <a:prstGeom prst="rect">
            <a:avLst/>
          </a:prstGeom>
          <a:noFill/>
        </p:spPr>
        <p:txBody>
          <a:bodyPr wrap="square" rtlCol="0">
            <a:spAutoFit/>
          </a:bodyPr>
          <a:lstStyle/>
          <a:p>
            <a:pPr algn="ctr"/>
            <a:r>
              <a:rPr lang="en-US" sz="800">
                <a:solidFill>
                  <a:schemeClr val="tx1">
                    <a:lumMod val="75000"/>
                    <a:lumOff val="25000"/>
                  </a:schemeClr>
                </a:solidFill>
                <a:latin typeface="Tahoma" charset="0"/>
                <a:ea typeface="Tahoma" charset="0"/>
                <a:cs typeface="Tahoma" charset="0"/>
              </a:rPr>
              <a:t>Court Decision</a:t>
            </a:r>
            <a:endParaRPr lang="en-US" sz="800" dirty="0">
              <a:solidFill>
                <a:schemeClr val="tx1">
                  <a:lumMod val="75000"/>
                  <a:lumOff val="25000"/>
                </a:schemeClr>
              </a:solidFill>
              <a:latin typeface="Tahoma" charset="0"/>
              <a:ea typeface="Tahoma" charset="0"/>
              <a:cs typeface="Tahoma" charset="0"/>
            </a:endParaRPr>
          </a:p>
        </p:txBody>
      </p:sp>
      <p:sp>
        <p:nvSpPr>
          <p:cNvPr id="179" name="TextBox 178"/>
          <p:cNvSpPr txBox="1"/>
          <p:nvPr/>
        </p:nvSpPr>
        <p:spPr>
          <a:xfrm>
            <a:off x="6594020" y="4635205"/>
            <a:ext cx="1309903" cy="338554"/>
          </a:xfrm>
          <a:prstGeom prst="rect">
            <a:avLst/>
          </a:prstGeom>
          <a:noFill/>
        </p:spPr>
        <p:txBody>
          <a:bodyPr wrap="square" rtlCol="0">
            <a:spAutoFit/>
          </a:bodyPr>
          <a:lstStyle/>
          <a:p>
            <a:pPr algn="ctr"/>
            <a:r>
              <a:rPr lang="en-US" sz="800" dirty="0">
                <a:solidFill>
                  <a:schemeClr val="tx1">
                    <a:lumMod val="75000"/>
                    <a:lumOff val="25000"/>
                  </a:schemeClr>
                </a:solidFill>
                <a:latin typeface="Tahoma" charset="0"/>
                <a:ea typeface="Tahoma" charset="0"/>
                <a:cs typeface="Tahoma" charset="0"/>
              </a:rPr>
              <a:t>Settlement Agreement Filed into Case</a:t>
            </a:r>
          </a:p>
        </p:txBody>
      </p:sp>
      <p:sp>
        <p:nvSpPr>
          <p:cNvPr id="180" name="TextBox 179"/>
          <p:cNvSpPr txBox="1"/>
          <p:nvPr/>
        </p:nvSpPr>
        <p:spPr>
          <a:xfrm>
            <a:off x="7833559" y="4634432"/>
            <a:ext cx="821925" cy="338554"/>
          </a:xfrm>
          <a:prstGeom prst="rect">
            <a:avLst/>
          </a:prstGeom>
          <a:noFill/>
        </p:spPr>
        <p:txBody>
          <a:bodyPr wrap="square" rtlCol="0">
            <a:spAutoFit/>
          </a:bodyPr>
          <a:lstStyle/>
          <a:p>
            <a:pPr algn="ctr"/>
            <a:r>
              <a:rPr lang="en-US" sz="800">
                <a:solidFill>
                  <a:schemeClr val="tx1">
                    <a:lumMod val="75000"/>
                    <a:lumOff val="25000"/>
                  </a:schemeClr>
                </a:solidFill>
                <a:latin typeface="Tahoma" charset="0"/>
                <a:ea typeface="Tahoma" charset="0"/>
                <a:cs typeface="Tahoma" charset="0"/>
              </a:rPr>
              <a:t>Court </a:t>
            </a:r>
            <a:r>
              <a:rPr lang="en-US" sz="800" dirty="0">
                <a:solidFill>
                  <a:schemeClr val="tx1">
                    <a:lumMod val="75000"/>
                    <a:lumOff val="25000"/>
                  </a:schemeClr>
                </a:solidFill>
                <a:latin typeface="Tahoma" charset="0"/>
                <a:ea typeface="Tahoma" charset="0"/>
                <a:cs typeface="Tahoma" charset="0"/>
              </a:rPr>
              <a:t>Official Signs</a:t>
            </a:r>
          </a:p>
        </p:txBody>
      </p:sp>
      <p:cxnSp>
        <p:nvCxnSpPr>
          <p:cNvPr id="66" name="Elbow Connector 65"/>
          <p:cNvCxnSpPr>
            <a:stCxn id="113" idx="3"/>
            <a:endCxn id="121" idx="0"/>
          </p:cNvCxnSpPr>
          <p:nvPr/>
        </p:nvCxnSpPr>
        <p:spPr>
          <a:xfrm>
            <a:off x="2551950" y="1937832"/>
            <a:ext cx="634212" cy="501501"/>
          </a:xfrm>
          <a:prstGeom prst="bentConnector2">
            <a:avLst/>
          </a:prstGeom>
          <a:ln>
            <a:solidFill>
              <a:schemeClr val="bg1">
                <a:lumMod val="50000"/>
              </a:schemeClr>
            </a:solidFill>
            <a:tailEnd type="triangle" w="sm"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88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Lifecycle of a Case</a:t>
            </a:r>
            <a:r>
              <a:rPr lang="en-US" b="0" dirty="0"/>
              <a:t>*</a:t>
            </a:r>
            <a:endParaRPr lang="en-US" dirty="0"/>
          </a:p>
        </p:txBody>
      </p:sp>
      <p:sp>
        <p:nvSpPr>
          <p:cNvPr id="3" name="Rectangle 2"/>
          <p:cNvSpPr/>
          <p:nvPr/>
        </p:nvSpPr>
        <p:spPr>
          <a:xfrm>
            <a:off x="2104549" y="2501032"/>
            <a:ext cx="6480141" cy="704538"/>
          </a:xfrm>
          <a:prstGeom prst="rect">
            <a:avLst/>
          </a:prstGeom>
          <a:solidFill>
            <a:schemeClr val="accent1"/>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4" name="Group 53"/>
          <p:cNvGrpSpPr/>
          <p:nvPr/>
        </p:nvGrpSpPr>
        <p:grpSpPr>
          <a:xfrm>
            <a:off x="339739" y="2547057"/>
            <a:ext cx="1828800" cy="619901"/>
            <a:chOff x="553990" y="3658319"/>
            <a:chExt cx="1828800" cy="619901"/>
          </a:xfrm>
        </p:grpSpPr>
        <p:sp>
          <p:nvSpPr>
            <p:cNvPr id="15" name="Pentagon 14"/>
            <p:cNvSpPr/>
            <p:nvPr/>
          </p:nvSpPr>
          <p:spPr>
            <a:xfrm>
              <a:off x="553990" y="3660998"/>
              <a:ext cx="1828800" cy="274320"/>
            </a:xfrm>
            <a:prstGeom prst="homePlate">
              <a:avLst/>
            </a:prstGeom>
            <a:solidFill>
              <a:schemeClr val="bg1">
                <a:lumMod val="95000"/>
              </a:scheme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Pentagon 51"/>
            <p:cNvSpPr/>
            <p:nvPr/>
          </p:nvSpPr>
          <p:spPr>
            <a:xfrm>
              <a:off x="553990" y="4003900"/>
              <a:ext cx="1828800" cy="274320"/>
            </a:xfrm>
            <a:prstGeom prst="homePlate">
              <a:avLst/>
            </a:prstGeom>
            <a:solidFill>
              <a:schemeClr val="bg1">
                <a:lumMod val="95000"/>
              </a:schemeClr>
            </a:solidFill>
            <a:ln w="63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60" y="4059708"/>
              <a:ext cx="1048071" cy="162704"/>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823" y="4023317"/>
              <a:ext cx="235486" cy="235486"/>
            </a:xfrm>
            <a:prstGeom prst="rect">
              <a:avLst/>
            </a:prstGeom>
          </p:spPr>
        </p:pic>
        <p:sp>
          <p:nvSpPr>
            <p:cNvPr id="14" name="TextBox 13"/>
            <p:cNvSpPr txBox="1"/>
            <p:nvPr/>
          </p:nvSpPr>
          <p:spPr>
            <a:xfrm>
              <a:off x="553990" y="3658319"/>
              <a:ext cx="974754" cy="276999"/>
            </a:xfrm>
            <a:prstGeom prst="rect">
              <a:avLst/>
            </a:prstGeom>
            <a:noFill/>
          </p:spPr>
          <p:txBody>
            <a:bodyPr wrap="none" rtlCol="0">
              <a:spAutoFit/>
            </a:bodyPr>
            <a:lstStyle/>
            <a:p>
              <a:r>
                <a:rPr lang="en-US" sz="1200" dirty="0">
                  <a:solidFill>
                    <a:schemeClr val="tx1">
                      <a:lumMod val="75000"/>
                      <a:lumOff val="25000"/>
                    </a:schemeClr>
                  </a:solidFill>
                  <a:latin typeface="Tahoma" charset="0"/>
                  <a:ea typeface="Tahoma" charset="0"/>
                  <a:cs typeface="Tahoma" charset="0"/>
                </a:rPr>
                <a:t>Paper Filing</a:t>
              </a:r>
            </a:p>
          </p:txBody>
        </p:sp>
        <p:sp>
          <p:nvSpPr>
            <p:cNvPr id="53" name="TextBox 52"/>
            <p:cNvSpPr txBox="1"/>
            <p:nvPr/>
          </p:nvSpPr>
          <p:spPr>
            <a:xfrm>
              <a:off x="1634961" y="3988513"/>
              <a:ext cx="288862" cy="276999"/>
            </a:xfrm>
            <a:prstGeom prst="rect">
              <a:avLst/>
            </a:prstGeom>
            <a:noFill/>
          </p:spPr>
          <p:txBody>
            <a:bodyPr wrap="none" rtlCol="0">
              <a:spAutoFit/>
            </a:bodyPr>
            <a:lstStyle/>
            <a:p>
              <a:r>
                <a:rPr lang="en-US" sz="1200">
                  <a:solidFill>
                    <a:schemeClr val="tx1">
                      <a:lumMod val="75000"/>
                      <a:lumOff val="25000"/>
                    </a:schemeClr>
                  </a:solidFill>
                  <a:latin typeface="Tahoma" charset="0"/>
                  <a:ea typeface="Tahoma" charset="0"/>
                  <a:cs typeface="Tahoma" charset="0"/>
                </a:rPr>
                <a:t>&amp;</a:t>
              </a:r>
            </a:p>
          </p:txBody>
        </p:sp>
      </p:grpSp>
      <p:grpSp>
        <p:nvGrpSpPr>
          <p:cNvPr id="35" name="Group 34"/>
          <p:cNvGrpSpPr/>
          <p:nvPr/>
        </p:nvGrpSpPr>
        <p:grpSpPr>
          <a:xfrm>
            <a:off x="2291264" y="1075704"/>
            <a:ext cx="1343848" cy="2129866"/>
            <a:chOff x="2291264" y="1075704"/>
            <a:chExt cx="1343848" cy="2129866"/>
          </a:xfrm>
        </p:grpSpPr>
        <p:sp>
          <p:nvSpPr>
            <p:cNvPr id="85" name="TextBox 84"/>
            <p:cNvSpPr txBox="1"/>
            <p:nvPr/>
          </p:nvSpPr>
          <p:spPr>
            <a:xfrm>
              <a:off x="2381273" y="1075704"/>
              <a:ext cx="1253839" cy="307777"/>
            </a:xfrm>
            <a:prstGeom prst="rect">
              <a:avLst/>
            </a:prstGeom>
            <a:noFill/>
          </p:spPr>
          <p:txBody>
            <a:bodyPr wrap="square" rtlCol="0">
              <a:spAutoFit/>
            </a:bodyPr>
            <a:lstStyle/>
            <a:p>
              <a:r>
                <a:rPr lang="en-US" sz="1400" dirty="0">
                  <a:solidFill>
                    <a:schemeClr val="tx1">
                      <a:lumMod val="75000"/>
                      <a:lumOff val="25000"/>
                    </a:schemeClr>
                  </a:solidFill>
                  <a:latin typeface="Tahoma" charset="0"/>
                  <a:ea typeface="Tahoma" charset="0"/>
                  <a:cs typeface="Tahoma" charset="0"/>
                </a:rPr>
                <a:t>Case Filed</a:t>
              </a:r>
            </a:p>
          </p:txBody>
        </p:sp>
        <p:sp>
          <p:nvSpPr>
            <p:cNvPr id="69" name="Rectangle 68"/>
            <p:cNvSpPr/>
            <p:nvPr/>
          </p:nvSpPr>
          <p:spPr>
            <a:xfrm>
              <a:off x="2291264" y="2501032"/>
              <a:ext cx="173683" cy="704538"/>
            </a:xfrm>
            <a:prstGeom prst="rect">
              <a:avLst/>
            </a:prstGeom>
            <a:solidFill>
              <a:schemeClr val="accent5"/>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Connector 18"/>
            <p:cNvCxnSpPr>
              <a:endCxn id="69" idx="0"/>
            </p:cNvCxnSpPr>
            <p:nvPr/>
          </p:nvCxnSpPr>
          <p:spPr>
            <a:xfrm>
              <a:off x="2378105" y="1234482"/>
              <a:ext cx="1" cy="126655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653562" y="1489420"/>
            <a:ext cx="1289390" cy="1716150"/>
            <a:chOff x="2653562" y="1489420"/>
            <a:chExt cx="1289390" cy="1716150"/>
          </a:xfrm>
        </p:grpSpPr>
        <p:sp>
          <p:nvSpPr>
            <p:cNvPr id="16" name="TextBox 15"/>
            <p:cNvSpPr txBox="1"/>
            <p:nvPr/>
          </p:nvSpPr>
          <p:spPr>
            <a:xfrm>
              <a:off x="2753203" y="1489420"/>
              <a:ext cx="1189749" cy="307777"/>
            </a:xfrm>
            <a:prstGeom prst="rect">
              <a:avLst/>
            </a:prstGeom>
            <a:noFill/>
          </p:spPr>
          <p:txBody>
            <a:bodyPr wrap="none" rtlCol="0">
              <a:spAutoFit/>
            </a:bodyPr>
            <a:lstStyle/>
            <a:p>
              <a:r>
                <a:rPr lang="en-US" sz="1400" dirty="0">
                  <a:solidFill>
                    <a:schemeClr val="tx1">
                      <a:lumMod val="75000"/>
                      <a:lumOff val="25000"/>
                    </a:schemeClr>
                  </a:solidFill>
                  <a:latin typeface="Tahoma" charset="0"/>
                  <a:ea typeface="Tahoma" charset="0"/>
                  <a:cs typeface="Tahoma" charset="0"/>
                </a:rPr>
                <a:t>Answer Filed</a:t>
              </a:r>
            </a:p>
          </p:txBody>
        </p:sp>
        <p:sp>
          <p:nvSpPr>
            <p:cNvPr id="79" name="Rectangle 78"/>
            <p:cNvSpPr/>
            <p:nvPr/>
          </p:nvSpPr>
          <p:spPr>
            <a:xfrm>
              <a:off x="2653562" y="2501032"/>
              <a:ext cx="173683" cy="704538"/>
            </a:xfrm>
            <a:prstGeom prst="rect">
              <a:avLst/>
            </a:prstGeom>
            <a:solidFill>
              <a:schemeClr val="accent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2" name="Straight Connector 61"/>
            <p:cNvCxnSpPr/>
            <p:nvPr/>
          </p:nvCxnSpPr>
          <p:spPr>
            <a:xfrm>
              <a:off x="2740403" y="1643308"/>
              <a:ext cx="0" cy="857724"/>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3015859" y="1903136"/>
            <a:ext cx="1202567" cy="1302434"/>
            <a:chOff x="3015859" y="1903136"/>
            <a:chExt cx="1202567" cy="1302434"/>
          </a:xfrm>
        </p:grpSpPr>
        <p:sp>
          <p:nvSpPr>
            <p:cNvPr id="32" name="TextBox 31"/>
            <p:cNvSpPr txBox="1"/>
            <p:nvPr/>
          </p:nvSpPr>
          <p:spPr>
            <a:xfrm>
              <a:off x="3108635" y="1903136"/>
              <a:ext cx="1109791" cy="307777"/>
            </a:xfrm>
            <a:prstGeom prst="rect">
              <a:avLst/>
            </a:prstGeom>
            <a:noFill/>
          </p:spPr>
          <p:txBody>
            <a:bodyPr wrap="none" rtlCol="0">
              <a:spAutoFit/>
            </a:bodyPr>
            <a:lstStyle/>
            <a:p>
              <a:r>
                <a:rPr lang="en-US" sz="1400" dirty="0">
                  <a:solidFill>
                    <a:schemeClr val="tx1">
                      <a:lumMod val="75000"/>
                      <a:lumOff val="25000"/>
                    </a:schemeClr>
                  </a:solidFill>
                  <a:latin typeface="Tahoma" charset="0"/>
                  <a:ea typeface="Tahoma" charset="0"/>
                  <a:cs typeface="Tahoma" charset="0"/>
                </a:rPr>
                <a:t>Hearing Set</a:t>
              </a:r>
            </a:p>
          </p:txBody>
        </p:sp>
        <p:sp>
          <p:nvSpPr>
            <p:cNvPr id="80" name="Rectangle 79"/>
            <p:cNvSpPr/>
            <p:nvPr/>
          </p:nvSpPr>
          <p:spPr>
            <a:xfrm>
              <a:off x="3015859" y="2501032"/>
              <a:ext cx="173683" cy="704538"/>
            </a:xfrm>
            <a:prstGeom prst="rect">
              <a:avLst/>
            </a:prstGeom>
            <a:solidFill>
              <a:schemeClr val="accent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5" name="Straight Connector 64"/>
            <p:cNvCxnSpPr>
              <a:endCxn id="80" idx="0"/>
            </p:cNvCxnSpPr>
            <p:nvPr/>
          </p:nvCxnSpPr>
          <p:spPr>
            <a:xfrm>
              <a:off x="3102700" y="2072170"/>
              <a:ext cx="1" cy="428862"/>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445408" y="1075704"/>
            <a:ext cx="1139283" cy="2129866"/>
            <a:chOff x="7445408" y="1075704"/>
            <a:chExt cx="1139283" cy="2129866"/>
          </a:xfrm>
        </p:grpSpPr>
        <p:sp>
          <p:nvSpPr>
            <p:cNvPr id="28" name="TextBox 27"/>
            <p:cNvSpPr txBox="1"/>
            <p:nvPr/>
          </p:nvSpPr>
          <p:spPr>
            <a:xfrm>
              <a:off x="7445408" y="1075704"/>
              <a:ext cx="1059201"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Final Order</a:t>
              </a:r>
            </a:p>
          </p:txBody>
        </p:sp>
        <p:sp>
          <p:nvSpPr>
            <p:cNvPr id="82" name="Rectangle 81"/>
            <p:cNvSpPr/>
            <p:nvPr/>
          </p:nvSpPr>
          <p:spPr>
            <a:xfrm>
              <a:off x="8411008" y="2501032"/>
              <a:ext cx="173683" cy="704538"/>
            </a:xfrm>
            <a:prstGeom prst="rect">
              <a:avLst/>
            </a:prstGeom>
            <a:solidFill>
              <a:schemeClr val="accent5"/>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84" name="Straight Connector 83"/>
            <p:cNvCxnSpPr/>
            <p:nvPr/>
          </p:nvCxnSpPr>
          <p:spPr>
            <a:xfrm>
              <a:off x="8497848" y="1228872"/>
              <a:ext cx="1" cy="1266550"/>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751664" y="1488717"/>
            <a:ext cx="1516119" cy="1716853"/>
            <a:chOff x="6751664" y="1488717"/>
            <a:chExt cx="1516119" cy="1716853"/>
          </a:xfrm>
        </p:grpSpPr>
        <p:sp>
          <p:nvSpPr>
            <p:cNvPr id="25" name="TextBox 24"/>
            <p:cNvSpPr txBox="1"/>
            <p:nvPr/>
          </p:nvSpPr>
          <p:spPr>
            <a:xfrm>
              <a:off x="6751664" y="1488717"/>
              <a:ext cx="1420774" cy="307777"/>
            </a:xfrm>
            <a:prstGeom prst="rect">
              <a:avLst/>
            </a:prstGeom>
            <a:noFill/>
          </p:spPr>
          <p:txBody>
            <a:bodyPr wrap="none" rtlCol="0">
              <a:spAutoFit/>
            </a:bodyPr>
            <a:lstStyle/>
            <a:p>
              <a:pPr algn="r"/>
              <a:r>
                <a:rPr lang="en-US" sz="1400" dirty="0">
                  <a:solidFill>
                    <a:schemeClr val="tx1">
                      <a:lumMod val="75000"/>
                      <a:lumOff val="25000"/>
                    </a:schemeClr>
                  </a:solidFill>
                  <a:latin typeface="Tahoma" charset="0"/>
                  <a:ea typeface="Tahoma" charset="0"/>
                  <a:cs typeface="Tahoma" charset="0"/>
                </a:rPr>
                <a:t>Proposed Order</a:t>
              </a:r>
            </a:p>
          </p:txBody>
        </p:sp>
        <p:sp>
          <p:nvSpPr>
            <p:cNvPr id="81" name="Rectangle 80"/>
            <p:cNvSpPr/>
            <p:nvPr/>
          </p:nvSpPr>
          <p:spPr>
            <a:xfrm>
              <a:off x="8094100" y="2501032"/>
              <a:ext cx="173683" cy="704538"/>
            </a:xfrm>
            <a:prstGeom prst="rect">
              <a:avLst/>
            </a:prstGeom>
            <a:solidFill>
              <a:schemeClr val="accent5"/>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5" name="Straight Connector 94"/>
            <p:cNvCxnSpPr/>
            <p:nvPr/>
          </p:nvCxnSpPr>
          <p:spPr>
            <a:xfrm>
              <a:off x="8172438" y="1643308"/>
              <a:ext cx="0" cy="857724"/>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029413" y="1905393"/>
            <a:ext cx="1901735" cy="1300177"/>
            <a:chOff x="6029413" y="1905393"/>
            <a:chExt cx="1901735" cy="1300177"/>
          </a:xfrm>
        </p:grpSpPr>
        <p:sp>
          <p:nvSpPr>
            <p:cNvPr id="20" name="TextBox 19"/>
            <p:cNvSpPr txBox="1"/>
            <p:nvPr/>
          </p:nvSpPr>
          <p:spPr>
            <a:xfrm>
              <a:off x="6029413" y="1905393"/>
              <a:ext cx="1652776" cy="307777"/>
            </a:xfrm>
            <a:prstGeom prst="rect">
              <a:avLst/>
            </a:prstGeom>
            <a:noFill/>
          </p:spPr>
          <p:txBody>
            <a:bodyPr wrap="square" rtlCol="0">
              <a:spAutoFit/>
            </a:bodyPr>
            <a:lstStyle/>
            <a:p>
              <a:pPr algn="r"/>
              <a:r>
                <a:rPr lang="en-US" sz="1400" dirty="0">
                  <a:solidFill>
                    <a:schemeClr val="tx1">
                      <a:lumMod val="75000"/>
                      <a:lumOff val="25000"/>
                    </a:schemeClr>
                  </a:solidFill>
                  <a:latin typeface="Tahoma" charset="0"/>
                  <a:ea typeface="Tahoma" charset="0"/>
                  <a:cs typeface="Tahoma" charset="0"/>
                </a:rPr>
                <a:t>Hearing(s) Held</a:t>
              </a:r>
            </a:p>
          </p:txBody>
        </p:sp>
        <p:sp>
          <p:nvSpPr>
            <p:cNvPr id="68" name="Rectangle 67"/>
            <p:cNvSpPr/>
            <p:nvPr/>
          </p:nvSpPr>
          <p:spPr>
            <a:xfrm>
              <a:off x="7433231" y="2501032"/>
              <a:ext cx="497917" cy="704538"/>
            </a:xfrm>
            <a:prstGeom prst="rect">
              <a:avLst/>
            </a:prstGeom>
            <a:solidFill>
              <a:schemeClr val="accent2"/>
            </a:solidFill>
            <a:ln w="635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8" name="Straight Connector 97"/>
            <p:cNvCxnSpPr/>
            <p:nvPr/>
          </p:nvCxnSpPr>
          <p:spPr>
            <a:xfrm>
              <a:off x="7682189" y="2072170"/>
              <a:ext cx="1" cy="428862"/>
            </a:xfrm>
            <a:prstGeom prst="line">
              <a:avLst/>
            </a:prstGeom>
            <a:ln w="6350">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3255004" y="2613551"/>
            <a:ext cx="4151376" cy="310582"/>
            <a:chOff x="3255004" y="2613551"/>
            <a:chExt cx="4151376" cy="310582"/>
          </a:xfrm>
        </p:grpSpPr>
        <p:cxnSp>
          <p:nvCxnSpPr>
            <p:cNvPr id="26" name="Straight Arrow Connector 25"/>
            <p:cNvCxnSpPr/>
            <p:nvPr/>
          </p:nvCxnSpPr>
          <p:spPr>
            <a:xfrm>
              <a:off x="3255004" y="2924133"/>
              <a:ext cx="4151376" cy="0"/>
            </a:xfrm>
            <a:prstGeom prst="straightConnector1">
              <a:avLst/>
            </a:prstGeom>
            <a:ln w="34925" cap="rnd">
              <a:solidFill>
                <a:schemeClr val="bg1"/>
              </a:solidFill>
              <a:prstDash val="sysDot"/>
              <a:headEnd type="none" w="sm" len="sm"/>
              <a:tailEnd type="triangle" w="med" len="med"/>
            </a:ln>
          </p:spPr>
          <p:style>
            <a:lnRef idx="1">
              <a:schemeClr val="dk1"/>
            </a:lnRef>
            <a:fillRef idx="0">
              <a:schemeClr val="dk1"/>
            </a:fillRef>
            <a:effectRef idx="0">
              <a:schemeClr val="dk1"/>
            </a:effectRef>
            <a:fontRef idx="minor">
              <a:schemeClr val="tx1"/>
            </a:fontRef>
          </p:style>
        </p:cxnSp>
        <p:sp>
          <p:nvSpPr>
            <p:cNvPr id="100" name="TextBox 99"/>
            <p:cNvSpPr txBox="1"/>
            <p:nvPr/>
          </p:nvSpPr>
          <p:spPr>
            <a:xfrm>
              <a:off x="4871015" y="2613551"/>
              <a:ext cx="919354" cy="307777"/>
            </a:xfrm>
            <a:prstGeom prst="rect">
              <a:avLst/>
            </a:prstGeom>
            <a:noFill/>
          </p:spPr>
          <p:txBody>
            <a:bodyPr wrap="none" rtlCol="0">
              <a:spAutoFit/>
            </a:bodyPr>
            <a:lstStyle/>
            <a:p>
              <a:r>
                <a:rPr lang="en-US" sz="1400">
                  <a:solidFill>
                    <a:schemeClr val="bg1"/>
                  </a:solidFill>
                  <a:latin typeface="Tahoma" charset="0"/>
                  <a:ea typeface="Tahoma" charset="0"/>
                  <a:cs typeface="Tahoma" charset="0"/>
                </a:rPr>
                <a:t>120 Days</a:t>
              </a:r>
              <a:endParaRPr lang="en-US" sz="1400" dirty="0">
                <a:solidFill>
                  <a:schemeClr val="bg1"/>
                </a:solidFill>
                <a:latin typeface="Tahoma" charset="0"/>
                <a:ea typeface="Tahoma" charset="0"/>
                <a:cs typeface="Tahoma" charset="0"/>
              </a:endParaRPr>
            </a:p>
          </p:txBody>
        </p:sp>
      </p:grpSp>
      <p:sp>
        <p:nvSpPr>
          <p:cNvPr id="39" name="TextBox 38"/>
          <p:cNvSpPr txBox="1"/>
          <p:nvPr/>
        </p:nvSpPr>
        <p:spPr>
          <a:xfrm>
            <a:off x="7391952" y="3212878"/>
            <a:ext cx="1303562" cy="184666"/>
          </a:xfrm>
          <a:prstGeom prst="rect">
            <a:avLst/>
          </a:prstGeom>
          <a:noFill/>
        </p:spPr>
        <p:txBody>
          <a:bodyPr wrap="none" rtlCol="0">
            <a:spAutoFit/>
          </a:bodyPr>
          <a:lstStyle/>
          <a:p>
            <a:r>
              <a:rPr lang="en-US" sz="600">
                <a:solidFill>
                  <a:schemeClr val="bg1">
                    <a:lumMod val="75000"/>
                  </a:schemeClr>
                </a:solidFill>
                <a:latin typeface="Tahoma" charset="0"/>
                <a:ea typeface="Tahoma" charset="0"/>
                <a:cs typeface="Tahoma" charset="0"/>
              </a:rPr>
              <a:t>*Based on NCSC Time Standards</a:t>
            </a:r>
          </a:p>
        </p:txBody>
      </p:sp>
    </p:spTree>
    <p:extLst>
      <p:ext uri="{BB962C8B-B14F-4D97-AF65-F5344CB8AC3E}">
        <p14:creationId xmlns:p14="http://schemas.microsoft.com/office/powerpoint/2010/main" val="69800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1000"/>
                                        <p:tgtEl>
                                          <p:spTgt spid="41"/>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ESCALVALUEFONT" val="Yes"/>
</p:tagLst>
</file>

<file path=ppt/tags/tag2.xml><?xml version="1.0" encoding="utf-8"?>
<p:tagLst xmlns:a="http://schemas.openxmlformats.org/drawingml/2006/main" xmlns:r="http://schemas.openxmlformats.org/officeDocument/2006/relationships" xmlns:p="http://schemas.openxmlformats.org/presentationml/2006/main">
  <p:tag name="TIMESCALVALUEFONT" val="Yes"/>
</p:tagLst>
</file>

<file path=ppt/tags/tag3.xml><?xml version="1.0" encoding="utf-8"?>
<p:tagLst xmlns:a="http://schemas.openxmlformats.org/drawingml/2006/main" xmlns:r="http://schemas.openxmlformats.org/officeDocument/2006/relationships" xmlns:p="http://schemas.openxmlformats.org/presentationml/2006/main">
  <p:tag name="TIMESCALVALUEFONT" val="Yes"/>
</p:tagLst>
</file>

<file path=ppt/tags/tag4.xml><?xml version="1.0" encoding="utf-8"?>
<p:tagLst xmlns:a="http://schemas.openxmlformats.org/drawingml/2006/main" xmlns:r="http://schemas.openxmlformats.org/officeDocument/2006/relationships" xmlns:p="http://schemas.openxmlformats.org/presentationml/2006/main">
  <p:tag name="TIMESCALVALUEFONT" val="Yes"/>
</p:tagLst>
</file>

<file path=ppt/tags/tag5.xml><?xml version="1.0" encoding="utf-8"?>
<p:tagLst xmlns:a="http://schemas.openxmlformats.org/drawingml/2006/main" xmlns:r="http://schemas.openxmlformats.org/officeDocument/2006/relationships" xmlns:p="http://schemas.openxmlformats.org/presentationml/2006/main">
  <p:tag name="TIMESCALVALUEFONT" val="Yes"/>
</p:tagLst>
</file>

<file path=ppt/tags/tag6.xml><?xml version="1.0" encoding="utf-8"?>
<p:tagLst xmlns:a="http://schemas.openxmlformats.org/drawingml/2006/main" xmlns:r="http://schemas.openxmlformats.org/officeDocument/2006/relationships" xmlns:p="http://schemas.openxmlformats.org/presentationml/2006/main">
  <p:tag name="TIMESCALVALUEFONT" val="Yes"/>
</p:tagLst>
</file>

<file path=ppt/tags/tag7.xml><?xml version="1.0" encoding="utf-8"?>
<p:tagLst xmlns:a="http://schemas.openxmlformats.org/drawingml/2006/main" xmlns:r="http://schemas.openxmlformats.org/officeDocument/2006/relationships" xmlns:p="http://schemas.openxmlformats.org/presentationml/2006/main">
  <p:tag name="TIMESCALVALUEFONT" val="Yes"/>
</p:tagLst>
</file>

<file path=ppt/tags/tag8.xml><?xml version="1.0" encoding="utf-8"?>
<p:tagLst xmlns:a="http://schemas.openxmlformats.org/drawingml/2006/main" xmlns:r="http://schemas.openxmlformats.org/officeDocument/2006/relationships" xmlns:p="http://schemas.openxmlformats.org/presentationml/2006/main">
  <p:tag name="TIMESCALVALUEFONT" val="Yes"/>
</p:tagLst>
</file>

<file path=ppt/theme/theme1.xml><?xml version="1.0" encoding="utf-8"?>
<a:theme xmlns:a="http://schemas.openxmlformats.org/drawingml/2006/main" name="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PPT Temp WIDE v3.potx" id="{63A59DC0-2D35-BF45-9F1C-2215B611504D}" vid="{50B50A36-2822-314E-B59A-DEB6014686F5}"/>
    </a:ext>
  </a:extLst>
</a:theme>
</file>

<file path=ppt/theme/theme2.xml><?xml version="1.0" encoding="utf-8"?>
<a:theme xmlns:a="http://schemas.openxmlformats.org/drawingml/2006/main" name="1_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PPT Temp WIDE v3.potx" id="{63A59DC0-2D35-BF45-9F1C-2215B611504D}" vid="{50B50A36-2822-314E-B59A-DEB6014686F5}"/>
    </a:ext>
  </a:extLst>
</a:theme>
</file>

<file path=ppt/theme/theme3.xml><?xml version="1.0" encoding="utf-8"?>
<a:theme xmlns:a="http://schemas.openxmlformats.org/drawingml/2006/main" name="2_2015_PPT Temp 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_PPT Temp WIDE v3.potx" id="{63A59DC0-2D35-BF45-9F1C-2215B611504D}" vid="{50B50A36-2822-314E-B59A-DEB6014686F5}"/>
    </a:ext>
  </a:extLst>
</a:theme>
</file>

<file path=ppt/theme/theme4.xml><?xml version="1.0" encoding="utf-8"?>
<a:theme xmlns:a="http://schemas.openxmlformats.org/drawingml/2006/main" name="3_2015_PPT Temp W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square">
        <a:spAutoFit/>
      </a:bodyPr>
      <a:lstStyle>
        <a:defPPr>
          <a:defRPr sz="1600" dirty="0" smtClean="0">
            <a:solidFill>
              <a:schemeClr val="tx1">
                <a:lumMod val="75000"/>
                <a:lumOff val="2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2018_PPT Temp WIDE 16-9 v1.potx" id="{151DE7AF-FF74-2849-A07C-C2E8ADFD7FDE}" vid="{135AD3DD-F035-D247-ACA9-B8FAD1AAF31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nect 2019 - TITLE Slides">
  <a:themeElements>
    <a:clrScheme name="Connect 2019 2 1">
      <a:dk1>
        <a:srgbClr val="000000"/>
      </a:dk1>
      <a:lt1>
        <a:srgbClr val="FFFFFF"/>
      </a:lt1>
      <a:dk2>
        <a:srgbClr val="121941"/>
      </a:dk2>
      <a:lt2>
        <a:srgbClr val="EEECE1"/>
      </a:lt2>
      <a:accent1>
        <a:srgbClr val="4F81BD"/>
      </a:accent1>
      <a:accent2>
        <a:srgbClr val="51BDC5"/>
      </a:accent2>
      <a:accent3>
        <a:srgbClr val="909E42"/>
      </a:accent3>
      <a:accent4>
        <a:srgbClr val="495124"/>
      </a:accent4>
      <a:accent5>
        <a:srgbClr val="0086A1"/>
      </a:accent5>
      <a:accent6>
        <a:srgbClr val="015B97"/>
      </a:accent6>
      <a:hlink>
        <a:srgbClr val="015B97"/>
      </a:hlink>
      <a:folHlink>
        <a:srgbClr val="909E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6350" cap="sq" algn="ctr">
          <a:solidFill>
            <a:schemeClr val="bg1">
              <a:lumMod val="50000"/>
            </a:schemeClr>
          </a:solidFill>
          <a:miter lim="800000"/>
          <a:headEnd/>
          <a:tailEnd/>
        </a:ln>
        <a:effectLst/>
      </a:spPr>
      <a:bodyPr wrap="none" anchor="ctr"/>
      <a:lstStyle>
        <a:defPPr algn="ctr">
          <a:defRPr dirty="0" smtClean="0">
            <a:solidFill>
              <a:schemeClr val="tx1">
                <a:lumMod val="75000"/>
                <a:lumOff val="25000"/>
              </a:schemeClr>
            </a:solidFill>
            <a:latin typeface="Tahoma" pitchFamily="34" charset="0"/>
            <a:cs typeface="Tahoma" pitchFamily="34" charset="0"/>
          </a:defRPr>
        </a:defPPr>
      </a:lstStyle>
    </a:spDef>
    <a:lnDef>
      <a:spPr bwMode="auto">
        <a:solidFill>
          <a:schemeClr val="accent2"/>
        </a:solidFill>
        <a:ln w="6350" cap="sq" cmpd="sng" algn="ctr">
          <a:solidFill>
            <a:schemeClr val="tx1">
              <a:lumMod val="50000"/>
              <a:lumOff val="50000"/>
            </a:schemeClr>
          </a:solidFill>
          <a:prstDash val="solid"/>
          <a:round/>
          <a:headEnd type="oval" w="sm" len="sm"/>
          <a:tailEnd type="oval" w="sm" len="sm"/>
        </a:ln>
        <a:effectLst/>
      </a:spPr>
      <a:bodyPr/>
      <a:lstStyle/>
    </a:lnDef>
    <a:txDef>
      <a:spPr bwMode="auto">
        <a:noFill/>
        <a:ln w="12700" cap="sq" algn="ctr">
          <a:noFill/>
          <a:miter lim="800000"/>
          <a:headEnd/>
          <a:tailEnd/>
        </a:ln>
        <a:effectLst/>
      </a:spPr>
      <a:bodyPr wrap="none" rtlCol="0">
        <a:spAutoFit/>
      </a:bodyPr>
      <a:lstStyle>
        <a:defPPr>
          <a:defRPr sz="1600" smtClean="0">
            <a:solidFill>
              <a:schemeClr val="tx1">
                <a:lumMod val="65000"/>
                <a:lumOff val="35000"/>
              </a:schemeClr>
            </a:solidFill>
            <a:latin typeface="Tahoma" pitchFamily="34" charset="0"/>
            <a:cs typeface="Tahoma" pitchFamily="34" charset="0"/>
          </a:defRPr>
        </a:defPPr>
      </a:lstStyle>
    </a:txDef>
  </a:objectDefaults>
  <a:extraClrSchemeLst/>
  <a:extLst>
    <a:ext uri="{05A4C25C-085E-4340-85A3-A5531E510DB2}">
      <thm15:themeFamily xmlns:thm15="http://schemas.microsoft.com/office/thememl/2012/main" name="9593 Connect 2019 Presentation Template FINAL.pptx" id="{98830802-D110-3F44-8BDE-8C011D5AD342}" vid="{55B0B3EC-28B1-B643-A6EE-4291B0E877D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DD2BCD07E1C4A804FEBFAD064D665" ma:contentTypeVersion="0" ma:contentTypeDescription="Create a new document." ma:contentTypeScope="" ma:versionID="a6a82881d3ce09f869cebe55ca00809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EED550EF-E6EA-4BC2-B3E7-4456B0EA4E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135BDD1-A6DD-463F-96E1-1D64E8A54422}">
  <ds:schemaRefs>
    <ds:schemaRef ds:uri="http://schemas.microsoft.com/sharepoint/v3/contenttype/forms"/>
  </ds:schemaRefs>
</ds:datastoreItem>
</file>

<file path=customXml/itemProps3.xml><?xml version="1.0" encoding="utf-8"?>
<ds:datastoreItem xmlns:ds="http://schemas.openxmlformats.org/officeDocument/2006/customXml" ds:itemID="{F3735A1A-98F5-44B9-9A7F-D3A37BCA6C65}">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2017_PPT Temp WIDE v3</Template>
  <TotalTime>9570</TotalTime>
  <Words>1123</Words>
  <Application>Microsoft Office PowerPoint</Application>
  <PresentationFormat>On-screen Show (16:9)</PresentationFormat>
  <Paragraphs>223</Paragraphs>
  <Slides>66</Slides>
  <Notes>21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66</vt:i4>
      </vt:variant>
    </vt:vector>
  </HeadingPairs>
  <TitlesOfParts>
    <vt:vector size="76" baseType="lpstr">
      <vt:lpstr>Arial</vt:lpstr>
      <vt:lpstr>Calibri</vt:lpstr>
      <vt:lpstr>Calibri Light</vt:lpstr>
      <vt:lpstr>Tahoma</vt:lpstr>
      <vt:lpstr>2015_PPT Temp WIDE</vt:lpstr>
      <vt:lpstr>1_2015_PPT Temp WIDE</vt:lpstr>
      <vt:lpstr>2_2015_PPT Temp WIDE</vt:lpstr>
      <vt:lpstr>3_2015_PPT Temp WIDE</vt:lpstr>
      <vt:lpstr>Office Theme</vt:lpstr>
      <vt:lpstr>Connect 2019 - TITLE Slides</vt:lpstr>
      <vt:lpstr>PowerPoint Presentation</vt:lpstr>
      <vt:lpstr>Reimagining civil justice</vt:lpstr>
      <vt:lpstr>PowerPoint Presentation</vt:lpstr>
      <vt:lpstr>PowerPoint Presentation</vt:lpstr>
      <vt:lpstr>PowerPoint Presentation</vt:lpstr>
      <vt:lpstr>Some potential ODR case types</vt:lpstr>
      <vt:lpstr>Dispute-related workflow without ODR</vt:lpstr>
      <vt:lpstr>Dispute-related workflow with ODR</vt:lpstr>
      <vt:lpstr>Lifecycle of a Case*</vt:lpstr>
      <vt:lpstr>Lifecycle of a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2018 Clark County</vt:lpstr>
      <vt:lpstr>Overview of  the Family Mediation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Customized outcome agreements based on selections</vt:lpstr>
      <vt:lpstr>PowerPoint Presentation</vt:lpstr>
      <vt:lpstr>PowerPoint Presentation</vt:lpstr>
      <vt:lpstr>Analysis of Early Results</vt:lpstr>
      <vt:lpstr>Parenting plan participation results for one year</vt:lpstr>
      <vt:lpstr>Outcomes of completed parenting plan disputes</vt:lpstr>
      <vt:lpstr>Average timeline to resolution</vt:lpstr>
      <vt:lpstr>PowerPoint Presentation</vt:lpstr>
      <vt:lpstr>Participation results based on final agreement</vt:lpstr>
      <vt:lpstr>ODR mediator skills</vt:lpstr>
      <vt:lpstr>Online Active Listening</vt:lpstr>
      <vt:lpstr>Getting Involved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Jody Wissing</dc:creator>
  <cp:lastModifiedBy>Rule, Colin</cp:lastModifiedBy>
  <cp:revision>216</cp:revision>
  <cp:lastPrinted>2017-07-10T16:04:36Z</cp:lastPrinted>
  <dcterms:created xsi:type="dcterms:W3CDTF">2017-07-07T13:52:58Z</dcterms:created>
  <dcterms:modified xsi:type="dcterms:W3CDTF">2020-02-08T16:27:55Z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0x010100121DD2BCD07E1C4A804FEBFAD064D665</vt:lpwstr>
  </property>
</Properties>
</file>