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media/image20.jpg" ContentType="image/jpg"/>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59.jpg" ContentType="image/jpg"/>
  <Override PartName="/ppt/media/image61.jpg" ContentType="image/jpg"/>
  <Override PartName="/ppt/notesSlides/notesSlide28.xml" ContentType="application/vnd.openxmlformats-officedocument.presentationml.notesSlide+xml"/>
  <Override PartName="/ppt/media/image62.jpg" ContentType="image/jpg"/>
  <Override PartName="/ppt/media/image63.jpg" ContentType="image/jpg"/>
  <Override PartName="/ppt/media/image64.jpg" ContentType="image/jpg"/>
  <Override PartName="/ppt/media/image65.jpg" ContentType="image/jpg"/>
  <Override PartName="/ppt/media/image66.jpg" ContentType="image/jpg"/>
  <Override PartName="/ppt/media/image67.jpg" ContentType="image/jpg"/>
  <Override PartName="/ppt/media/image68.jpg" ContentType="image/jpg"/>
  <Override PartName="/ppt/media/image69.jpg" ContentType="image/jpg"/>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7" r:id="rId2"/>
    <p:sldMasterId id="2147483689" r:id="rId3"/>
    <p:sldMasterId id="2147483712" r:id="rId4"/>
    <p:sldMasterId id="2147483718" r:id="rId5"/>
  </p:sldMasterIdLst>
  <p:notesMasterIdLst>
    <p:notesMasterId r:id="rId49"/>
  </p:notesMasterIdLst>
  <p:sldIdLst>
    <p:sldId id="317" r:id="rId6"/>
    <p:sldId id="354" r:id="rId7"/>
    <p:sldId id="260" r:id="rId8"/>
    <p:sldId id="261" r:id="rId9"/>
    <p:sldId id="262" r:id="rId10"/>
    <p:sldId id="263" r:id="rId11"/>
    <p:sldId id="264" r:id="rId12"/>
    <p:sldId id="265" r:id="rId13"/>
    <p:sldId id="269" r:id="rId14"/>
    <p:sldId id="320" r:id="rId15"/>
    <p:sldId id="321" r:id="rId16"/>
    <p:sldId id="323" r:id="rId17"/>
    <p:sldId id="319" r:id="rId18"/>
    <p:sldId id="325" r:id="rId19"/>
    <p:sldId id="327" r:id="rId20"/>
    <p:sldId id="318" r:id="rId21"/>
    <p:sldId id="335" r:id="rId22"/>
    <p:sldId id="326" r:id="rId23"/>
    <p:sldId id="342" r:id="rId24"/>
    <p:sldId id="343" r:id="rId25"/>
    <p:sldId id="336" r:id="rId26"/>
    <p:sldId id="338" r:id="rId27"/>
    <p:sldId id="340" r:id="rId28"/>
    <p:sldId id="341" r:id="rId29"/>
    <p:sldId id="289" r:id="rId30"/>
    <p:sldId id="267" r:id="rId31"/>
    <p:sldId id="266" r:id="rId32"/>
    <p:sldId id="347" r:id="rId33"/>
    <p:sldId id="348" r:id="rId34"/>
    <p:sldId id="278" r:id="rId35"/>
    <p:sldId id="350" r:id="rId36"/>
    <p:sldId id="351" r:id="rId37"/>
    <p:sldId id="346" r:id="rId38"/>
    <p:sldId id="352" r:id="rId39"/>
    <p:sldId id="344" r:id="rId40"/>
    <p:sldId id="328" r:id="rId41"/>
    <p:sldId id="329" r:id="rId42"/>
    <p:sldId id="330" r:id="rId43"/>
    <p:sldId id="331" r:id="rId44"/>
    <p:sldId id="332" r:id="rId45"/>
    <p:sldId id="333" r:id="rId46"/>
    <p:sldId id="334" r:id="rId47"/>
    <p:sldId id="345" r:id="rId48"/>
  </p:sldIdLst>
  <p:sldSz cx="9144000" cy="5143500" type="screen16x9"/>
  <p:notesSz cx="6858000" cy="9144000"/>
  <p:embeddedFontLst>
    <p:embeddedFont>
      <p:font typeface="Calibri Light" panose="020F0302020204030204" pitchFamily="34" charset="0"/>
      <p:regular r:id="rId50"/>
      <p:italic r:id="rId51"/>
    </p:embeddedFont>
    <p:embeddedFont>
      <p:font typeface="Open Sans" panose="020B060402020202020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Tahoma" panose="020B0604030504040204" pitchFamily="34" charset="0"/>
      <p:regular r:id="rId60"/>
      <p:bold r:id="rId61"/>
    </p:embeddedFont>
    <p:embeddedFont>
      <p:font typeface="Cambria" panose="02040503050406030204" pitchFamily="18" charset="0"/>
      <p:regular r:id="rId62"/>
      <p:bold r:id="rId63"/>
      <p:italic r:id="rId64"/>
      <p:boldItalic r:id="rId65"/>
    </p:embeddedFont>
    <p:embeddedFont>
      <p:font typeface="Trebuchet MS" panose="020B060302020202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24" autoAdjust="0"/>
  </p:normalViewPr>
  <p:slideViewPr>
    <p:cSldViewPr snapToGrid="0">
      <p:cViewPr>
        <p:scale>
          <a:sx n="70" d="100"/>
          <a:sy n="70" d="100"/>
        </p:scale>
        <p:origin x="1395" y="5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 Type="http://schemas.openxmlformats.org/officeDocument/2006/relationships/slide" Target="slides/slide2.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3.xml"/><Relationship Id="rId51" Type="http://schemas.openxmlformats.org/officeDocument/2006/relationships/font" Target="fonts/font2.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684213"/>
            <a:ext cx="5132387" cy="2887662"/>
          </a:xfrm>
        </p:spPr>
      </p:sp>
      <p:sp>
        <p:nvSpPr>
          <p:cNvPr id="3" name="Notes Placeholder 2"/>
          <p:cNvSpPr>
            <a:spLocks noGrp="1"/>
          </p:cNvSpPr>
          <p:nvPr>
            <p:ph type="body" idx="1"/>
          </p:nvPr>
        </p:nvSpPr>
        <p:spPr/>
        <p:txBody>
          <a:bodyPr/>
          <a:lstStyle/>
          <a:p>
            <a:endParaRPr lang="en-US" baseline="0" dirty="0">
              <a:solidFill>
                <a:srgbClr val="8F994F"/>
              </a:solidFill>
              <a:latin typeface="Tahoma" charset="0"/>
              <a:ea typeface="Tahoma" charset="0"/>
              <a:cs typeface="Tahoma" charset="0"/>
            </a:endParaRPr>
          </a:p>
          <a:p>
            <a:endParaRPr lang="en-US" dirty="0">
              <a:solidFill>
                <a:srgbClr val="8F994F"/>
              </a:solidFill>
              <a:latin typeface="Tahoma" charset="0"/>
              <a:ea typeface="Tahoma" charset="0"/>
              <a:cs typeface="Tahoma"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91683-B841-D447-8815-7E3141D613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5250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ARE WE TALKING ABOUT?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HOW DOES IT WORK?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Simple description for purposes here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‘Learn’ is in quotations because it is not learning they way humans do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‘predict’, and not ‘recommend’ to remind us this is usually statistics and correlation,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NOT reasoning or causation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TALKING ABOUT AI TOOLS THAT MAKE DECISIONS AFFECTING PEOPLE’S LIVES,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 TOOLS CONTROLLING MACHINES, IoT, ETC. </a:t>
            </a:r>
            <a:endParaRPr/>
          </a:p>
        </p:txBody>
      </p:sp>
    </p:spTree>
    <p:extLst>
      <p:ext uri="{BB962C8B-B14F-4D97-AF65-F5344CB8AC3E}">
        <p14:creationId xmlns:p14="http://schemas.microsoft.com/office/powerpoint/2010/main" val="297905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ARE WE TALKING ABOUT?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HOW DOES IT WORK?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Simple description for purposes here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‘Learn’ is in quotations because it is not learning they way humans do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‘predict’, and not ‘recommend’ to remind us this is usually statistics and correlation,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NOT reasoning or causation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TALKING ABOUT AI TOOLS THAT MAKE DECISIONS AFFECTING PEOPLE’S LIVES,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 TOOLS CONTROLLING MACHINES, IoT, ETC. </a:t>
            </a:r>
            <a:endParaRPr/>
          </a:p>
        </p:txBody>
      </p:sp>
    </p:spTree>
    <p:extLst>
      <p:ext uri="{BB962C8B-B14F-4D97-AF65-F5344CB8AC3E}">
        <p14:creationId xmlns:p14="http://schemas.microsoft.com/office/powerpoint/2010/main" val="721838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ARE WE TALKING ABOUT?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HOW DOES IT WORK?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Simple description for purposes here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‘Learn’ is in quotations because it is not learning they way humans do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‘predict’, and not ‘recommend’ to remind us this is usually statistics and correlation,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NOT reasoning or causation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TALKING ABOUT AI TOOLS THAT MAKE DECISIONS AFFECTING PEOPLE’S LIVES,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 TOOLS CONTROLLING MACHINES, IoT, ETC. </a:t>
            </a:r>
            <a:endParaRPr/>
          </a:p>
        </p:txBody>
      </p:sp>
    </p:spTree>
    <p:extLst>
      <p:ext uri="{BB962C8B-B14F-4D97-AF65-F5344CB8AC3E}">
        <p14:creationId xmlns:p14="http://schemas.microsoft.com/office/powerpoint/2010/main" val="3885192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dirty="0">
                <a:solidFill>
                  <a:schemeClr val="dk1"/>
                </a:solidFill>
                <a:latin typeface="Calibri"/>
                <a:ea typeface="Calibri"/>
                <a:cs typeface="Calibri"/>
                <a:sym typeface="Calibri"/>
              </a:rPr>
              <a:t>WHAT ARE WE TALKING ABOUT?</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dirty="0">
                <a:solidFill>
                  <a:schemeClr val="dk1"/>
                </a:solidFill>
                <a:latin typeface="Calibri"/>
                <a:ea typeface="Calibri"/>
                <a:cs typeface="Calibri"/>
                <a:sym typeface="Calibri"/>
              </a:rPr>
              <a:t>HOW DOES IT WORK?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Simple description for purposes here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‘Learn’ is in quotations because it is not learning they way humans do</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‘predict’, and not ‘recommend’ to remind us this is usually statistics and correlation,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NOT reasoning or causation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TALKING ABOUT AI TOOLS THAT MAKE DECISIONS AFFECTING PEOPLE’S LIVES,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NOT TOOLS CONTROLLING MACHINES, IoT, ETC. </a:t>
            </a:r>
            <a:endParaRPr dirty="0"/>
          </a:p>
        </p:txBody>
      </p:sp>
    </p:spTree>
    <p:extLst>
      <p:ext uri="{BB962C8B-B14F-4D97-AF65-F5344CB8AC3E}">
        <p14:creationId xmlns:p14="http://schemas.microsoft.com/office/powerpoint/2010/main" val="2448047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c29196b2f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c29196b2f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SOURCE OF QUOTE: “Artificial Intelligence: Do stupid things faster with more energy!”, at: https://towardsdatascience.com/artificial-intelligence-do-stupid-things-faster-with-more-energy-379aa6bac220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73272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ARE WE TALKING ABOUT?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HOW DOES IT WORK?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Simple description for purposes here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‘Learn’ is in quotations because it is not learning they way humans do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‘predict’, and not ‘recommend’ to remind us this is usually statistics and correlation,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NOT reasoning or causation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TALKING ABOUT AI TOOLS THAT MAKE DECISIONS AFFECTING PEOPLE’S LIVES,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 TOOLS CONTROLLING MACHINES, IoT, ETC. </a:t>
            </a:r>
            <a:endParaRPr/>
          </a:p>
        </p:txBody>
      </p:sp>
    </p:spTree>
    <p:extLst>
      <p:ext uri="{BB962C8B-B14F-4D97-AF65-F5344CB8AC3E}">
        <p14:creationId xmlns:p14="http://schemas.microsoft.com/office/powerpoint/2010/main" val="1196324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dirty="0">
                <a:solidFill>
                  <a:schemeClr val="dk1"/>
                </a:solidFill>
                <a:latin typeface="Calibri"/>
                <a:ea typeface="Calibri"/>
                <a:cs typeface="Calibri"/>
                <a:sym typeface="Calibri"/>
              </a:rPr>
              <a:t>WHAT ARE WE TALKING ABOUT?</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dirty="0">
                <a:solidFill>
                  <a:schemeClr val="dk1"/>
                </a:solidFill>
                <a:latin typeface="Calibri"/>
                <a:ea typeface="Calibri"/>
                <a:cs typeface="Calibri"/>
                <a:sym typeface="Calibri"/>
              </a:rPr>
              <a:t>HOW DOES IT WORK?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Simple description for purposes here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‘Learn’ is in quotations because it is not learning they way humans do</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‘predict’, and not ‘recommend’ to remind us this is usually statistics and correlation,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NOT reasoning or causation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dirty="0">
                <a:solidFill>
                  <a:schemeClr val="dk1"/>
                </a:solidFill>
                <a:latin typeface="Calibri"/>
                <a:ea typeface="Calibri"/>
                <a:cs typeface="Calibri"/>
                <a:sym typeface="Calibri"/>
              </a:rPr>
              <a:t>TALKING ABOUT AI TOOLS THAT MAKE DECISIONS AFFECTING PEOPLE’S LIVES,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NOT TOOLS CONTROLLING MACHINES, IoT, ETC. </a:t>
            </a:r>
            <a:endParaRPr dirty="0"/>
          </a:p>
        </p:txBody>
      </p:sp>
    </p:spTree>
    <p:extLst>
      <p:ext uri="{BB962C8B-B14F-4D97-AF65-F5344CB8AC3E}">
        <p14:creationId xmlns:p14="http://schemas.microsoft.com/office/powerpoint/2010/main" val="1492236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c29196b2f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c29196b2f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SOURCE OF QUOTE: “Artificial Intelligence: Do stupid things faster with more energy!”, at: https://towardsdatascience.com/artificial-intelligence-do-stupid-things-faster-with-more-energy-379aa6bac220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94532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7c29196b2f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7c29196b2f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2914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b5d1410b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7b5d1410b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c601b996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c601b996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Marie Curie was the first woman to be awarded a Nobel Prize, the first person to get the Nobel prize twice. And the only person to win the Nobel Prize in two different scientific fields --Physics and Chemistry. Along with her husband Pierre, she discovered the element Radium and did pioneeingr research on radioactivity. The effects of radiation were not well understood then. Exposure to radationimpacted her health and cost her her life.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b5c94b27b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b5c94b27b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These new technologies have a great potential but also pose challenges that are more than the technology itself</a:t>
            </a:r>
            <a:r>
              <a:rPr lang="en" dirty="0" smtClean="0"/>
              <a: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c66d75cca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c66d75cca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his latest book, Richard Susskind says that question is actually 5 guestions </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b5c94b27b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b5c94b27b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new technologies have a great potential but also pose challenges that are more than the technology itself.  With that, I will hand over the mic to Alan. </a:t>
            </a:r>
            <a:endParaRPr/>
          </a:p>
        </p:txBody>
      </p:sp>
    </p:spTree>
    <p:extLst>
      <p:ext uri="{BB962C8B-B14F-4D97-AF65-F5344CB8AC3E}">
        <p14:creationId xmlns:p14="http://schemas.microsoft.com/office/powerpoint/2010/main" val="1184289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b5c94b27b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b5c94b27b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new technologies have a great potential but also pose challenges that are more than the technology itself.  With that, I will hand over the mic to Alan. </a:t>
            </a:r>
            <a:endParaRPr/>
          </a:p>
        </p:txBody>
      </p:sp>
    </p:spTree>
    <p:extLst>
      <p:ext uri="{BB962C8B-B14F-4D97-AF65-F5344CB8AC3E}">
        <p14:creationId xmlns:p14="http://schemas.microsoft.com/office/powerpoint/2010/main" val="2583535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7c38c120e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7c38c120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7c38c120e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7c38c120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690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7c38c120e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7c38c120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435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c29196b2f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7c29196b2f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TO REMEMBER ABOUT AI TOOLS </a:t>
            </a:r>
            <a:endParaRPr sz="1200">
              <a:solidFill>
                <a:schemeClr val="dk1"/>
              </a:solidFill>
              <a:latin typeface="Calibri"/>
              <a:ea typeface="Calibri"/>
              <a:cs typeface="Calibri"/>
              <a:sym typeface="Calibri"/>
            </a:endParaRPr>
          </a:p>
          <a:p>
            <a:pPr marL="0" lvl="0" indent="0" algn="l" rtl="0">
              <a:spcBef>
                <a:spcPts val="618"/>
              </a:spcBef>
              <a:spcAft>
                <a:spcPts val="0"/>
              </a:spcAft>
              <a:buClr>
                <a:schemeClr val="dk1"/>
              </a:buClr>
              <a:buFont typeface="Arial"/>
              <a:buNone/>
            </a:pPr>
            <a:r>
              <a:rPr lang="en" sz="1200">
                <a:solidFill>
                  <a:schemeClr val="dk1"/>
                </a:solidFill>
                <a:latin typeface="Calibri"/>
                <a:ea typeface="Calibri"/>
                <a:cs typeface="Calibri"/>
                <a:sym typeface="Calibri"/>
              </a:rPr>
              <a:t>To help you understand what they do, and what they don’t do </a:t>
            </a:r>
            <a:endParaRPr sz="1200">
              <a:solidFill>
                <a:schemeClr val="dk1"/>
              </a:solidFill>
              <a:latin typeface="Calibri"/>
              <a:ea typeface="Calibri"/>
              <a:cs typeface="Calibri"/>
              <a:sym typeface="Calibri"/>
            </a:endParaRPr>
          </a:p>
          <a:p>
            <a:pPr marL="0" lvl="0" indent="0" algn="l" rtl="0">
              <a:spcBef>
                <a:spcPts val="618"/>
              </a:spcBef>
              <a:spcAft>
                <a:spcPts val="0"/>
              </a:spcAft>
              <a:buClr>
                <a:schemeClr val="dk1"/>
              </a:buClr>
              <a:buFont typeface="Arial"/>
              <a:buNone/>
            </a:pPr>
            <a:r>
              <a:rPr lang="en" sz="1200">
                <a:solidFill>
                  <a:schemeClr val="dk1"/>
                </a:solidFill>
                <a:latin typeface="Calibri"/>
                <a:ea typeface="Calibri"/>
                <a:cs typeface="Calibri"/>
                <a:sym typeface="Calibri"/>
              </a:rPr>
              <a:t>An algorithm is an “opinion embedded in mathematics” -- Cathy O’Neil, author of Weapons of Math Destruction</a:t>
            </a:r>
            <a:endParaRPr sz="1200">
              <a:solidFill>
                <a:schemeClr val="dk1"/>
              </a:solidFill>
              <a:latin typeface="Calibri"/>
              <a:ea typeface="Calibri"/>
              <a:cs typeface="Calibri"/>
              <a:sym typeface="Calibri"/>
            </a:endParaRPr>
          </a:p>
          <a:p>
            <a:pPr marL="0" lvl="0" indent="0" algn="l" rtl="0">
              <a:spcBef>
                <a:spcPts val="618"/>
              </a:spcBef>
              <a:spcAft>
                <a:spcPts val="0"/>
              </a:spcAft>
              <a:buClr>
                <a:schemeClr val="dk1"/>
              </a:buClr>
              <a:buFont typeface="Arial"/>
              <a:buNone/>
            </a:pPr>
            <a:r>
              <a:rPr lang="en" sz="1200">
                <a:solidFill>
                  <a:schemeClr val="dk1"/>
                </a:solidFill>
                <a:latin typeface="Calibri"/>
                <a:ea typeface="Calibri"/>
                <a:cs typeface="Calibri"/>
                <a:sym typeface="Calibri"/>
              </a:rPr>
              <a:t>	CORRELATION, NOT CAUSATION </a:t>
            </a:r>
            <a:endParaRPr sz="1200">
              <a:solidFill>
                <a:schemeClr val="dk1"/>
              </a:solidFill>
              <a:latin typeface="Calibri"/>
              <a:ea typeface="Calibri"/>
              <a:cs typeface="Calibri"/>
              <a:sym typeface="Calibri"/>
            </a:endParaRPr>
          </a:p>
          <a:p>
            <a:pPr marL="0" lvl="0" indent="0" algn="l" rtl="0">
              <a:spcBef>
                <a:spcPts val="618"/>
              </a:spcBef>
              <a:spcAft>
                <a:spcPts val="0"/>
              </a:spcAft>
              <a:buClr>
                <a:schemeClr val="dk1"/>
              </a:buClr>
              <a:buFont typeface="Arial"/>
              <a:buNone/>
            </a:pPr>
            <a:r>
              <a:rPr lang="en" sz="1200">
                <a:solidFill>
                  <a:schemeClr val="dk1"/>
                </a:solidFill>
                <a:latin typeface="Calibri"/>
                <a:ea typeface="Calibri"/>
                <a:cs typeface="Calibri"/>
                <a:sym typeface="Calibri"/>
              </a:rPr>
              <a:t>Where is the knowledge we have lost in information?  -- T.S. Eliot</a:t>
            </a:r>
            <a:endParaRPr sz="1200">
              <a:solidFill>
                <a:schemeClr val="dk1"/>
              </a:solidFill>
              <a:latin typeface="Calibri"/>
              <a:ea typeface="Calibri"/>
              <a:cs typeface="Calibri"/>
              <a:sym typeface="Calibri"/>
            </a:endParaRPr>
          </a:p>
          <a:p>
            <a:pPr marL="0" lvl="0" indent="0" algn="l" rtl="0">
              <a:spcBef>
                <a:spcPts val="618"/>
              </a:spcBef>
              <a:spcAft>
                <a:spcPts val="0"/>
              </a:spcAft>
              <a:buNone/>
            </a:pPr>
            <a:r>
              <a:rPr lang="en" sz="1200">
                <a:solidFill>
                  <a:schemeClr val="dk1"/>
                </a:solidFill>
                <a:latin typeface="Calibri"/>
                <a:ea typeface="Calibri"/>
                <a:cs typeface="Calibri"/>
                <a:sym typeface="Calibri"/>
              </a:rPr>
              <a:t>	Not coming up with theories of laws of nature, just patterns </a:t>
            </a:r>
            <a:endParaRPr sz="1200">
              <a:solidFill>
                <a:schemeClr val="dk1"/>
              </a:solidFill>
              <a:latin typeface="Calibri"/>
              <a:ea typeface="Calibri"/>
              <a:cs typeface="Calibri"/>
              <a:sym typeface="Calibri"/>
            </a:endParaRPr>
          </a:p>
          <a:p>
            <a:pPr marL="0" lvl="0" indent="0" algn="l" rtl="0">
              <a:spcBef>
                <a:spcPts val="618"/>
              </a:spcBef>
              <a:spcAft>
                <a:spcPts val="0"/>
              </a:spcAft>
              <a:buNone/>
            </a:pPr>
            <a:r>
              <a:rPr lang="en" sz="1200" b="1">
                <a:solidFill>
                  <a:schemeClr val="dk1"/>
                </a:solidFill>
              </a:rPr>
              <a:t>Cassie Kozyrkov</a:t>
            </a:r>
            <a:r>
              <a:rPr lang="en" sz="1200">
                <a:solidFill>
                  <a:schemeClr val="dk1"/>
                </a:solidFill>
              </a:rPr>
              <a:t>, head of Decision Intelligence for Google:</a:t>
            </a:r>
            <a:endParaRPr sz="1200">
              <a:solidFill>
                <a:schemeClr val="dk1"/>
              </a:solidFill>
              <a:latin typeface="Calibri"/>
              <a:ea typeface="Calibri"/>
              <a:cs typeface="Calibri"/>
              <a:sym typeface="Calibri"/>
            </a:endParaRPr>
          </a:p>
          <a:p>
            <a:pPr marL="0" lvl="0" indent="0" algn="l" rtl="0">
              <a:spcBef>
                <a:spcPts val="618"/>
              </a:spcBef>
              <a:spcAft>
                <a:spcPts val="0"/>
              </a:spcAft>
              <a:buNone/>
            </a:pPr>
            <a:r>
              <a:rPr lang="en" sz="1200">
                <a:solidFill>
                  <a:schemeClr val="dk1"/>
                </a:solidFill>
              </a:rPr>
              <a:t>You can use AI to find “patterns in data instead of having to meditate your way to a solution.  Do you realize how powerful this is? It means that even if you can’t come up with instructions, you might be able to automate your task anyway.”  </a:t>
            </a:r>
            <a:endParaRPr sz="1200">
              <a:solidFill>
                <a:schemeClr val="dk1"/>
              </a:solidFill>
              <a:latin typeface="Calibri"/>
              <a:ea typeface="Calibri"/>
              <a:cs typeface="Calibri"/>
              <a:sym typeface="Calibri"/>
            </a:endParaRPr>
          </a:p>
          <a:p>
            <a:pPr marL="0" lvl="0" indent="0" algn="l" rtl="0">
              <a:spcBef>
                <a:spcPts val="618"/>
              </a:spcBef>
              <a:spcAft>
                <a:spcPts val="0"/>
              </a:spcAft>
              <a:buNone/>
            </a:pPr>
            <a:r>
              <a:rPr lang="en" sz="1200">
                <a:solidFill>
                  <a:schemeClr val="dk1"/>
                </a:solidFill>
              </a:rPr>
              <a:t>“It’s a set of tools for writing software a different way, letting you program with examples (data) instead of explicit instructions.”</a:t>
            </a: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0686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c29196b2f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c29196b2f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Who the developers and users are is as important as the hardware, software, and data</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Computing, software, and data have changed,</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       BUT humans who develop and use tools have not changed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Will provide some specific examples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SOURCE: Tackling the Ethical Challenges of Slippery Technology, Anab Jain, Jun 11. 2018,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At: https://blog.usejournal.com/tackling-the-ethical-challenges-of-slippery-technology-94500e723d34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65808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c7f34b4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c7f34b4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61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7c601b996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7c601b996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Once radium moved from the lab to production it was available to manufacturers to use in different ways.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7c601b996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7c601b996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they did. It was used in cosmetics, cigarettes, and toothpaste.Sometimes the name was just slapped on even if the product did not have radium.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c601b996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7c601b996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was used on clocks and watches to make the numerals and hands glow in the dark. The workers who hand painted the dials were told it was safe and they were given no protection. Their health suffered and many died at an early age. It took time and work  to understand the effects of radioactivity, to learn how to protect against it. Today radium is used in limited industrial and medical use.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c66d75cc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c66d75cc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 advancements in science and technology follow the trajectory of discovery, excitement, hype.  Then slowly we understand its impact and how and where to use it.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c66d75cc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c66d75cc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AI may be on the same trajectory. AI is an tmbrella term that’s used for several technologies including machine learning, natural language processing (NLP), facial recognition.  These technologies are evolving at a rapid rate and we are just beginning to understand their potential and dangers. And we are beginning to ask the difficult question -- which tasks that are currently done by humans CAN or SHOULD be done by machines?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ARE WE TALKING ABOUT?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HOW DOES IT WORK?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Simple description for purposes here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‘Learn’ is in quotations because it is not learning they way humans do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‘predict’, and not ‘recommend’ to remind us this is usually statistics and correlation,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NOT reasoning or causation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TALKING ABOUT AI TOOLS THAT MAKE DECISIONS AFFECTING PEOPLE’S LIVES,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 TOOLS CONTROLLING MACHINES, IoT, ETC.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c29196b2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c29196b2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WHAT ARE WE TALKING ABOUT?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b="1">
                <a:solidFill>
                  <a:schemeClr val="dk1"/>
                </a:solidFill>
                <a:latin typeface="Calibri"/>
                <a:ea typeface="Calibri"/>
                <a:cs typeface="Calibri"/>
                <a:sym typeface="Calibri"/>
              </a:rPr>
              <a:t>HOW DOES IT WORK?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Simple description for purposes here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‘Learn’ is in quotations because it is not learning they way humans do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‘predict’, and not ‘recommend’ to remind us this is usually statistics and correlation,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NOT reasoning or causation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latin typeface="Calibri"/>
                <a:ea typeface="Calibri"/>
                <a:cs typeface="Calibri"/>
                <a:sym typeface="Calibri"/>
              </a:rPr>
              <a:t>TALKING ABOUT AI TOOLS THAT MAKE DECISIONS AFFECTING PEOPLE’S LIVES,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NOT TOOLS CONTROLLING MACHINES, IoT, ETC. </a:t>
            </a:r>
            <a:endParaRPr/>
          </a:p>
        </p:txBody>
      </p:sp>
    </p:spTree>
    <p:extLst>
      <p:ext uri="{BB962C8B-B14F-4D97-AF65-F5344CB8AC3E}">
        <p14:creationId xmlns:p14="http://schemas.microsoft.com/office/powerpoint/2010/main" val="1409661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0.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363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376925"/>
            <a:ext cx="8520600" cy="2358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None/>
              <a:defRPr/>
            </a:lvl1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81000" algn="ctr">
              <a:spcBef>
                <a:spcPts val="0"/>
              </a:spcBef>
              <a:spcAft>
                <a:spcPts val="0"/>
              </a:spcAft>
              <a:buSzPts val="2400"/>
              <a:buChar char="●"/>
              <a:defRPr/>
            </a:lvl1pPr>
            <a:lvl2pPr marL="914400" lvl="1" indent="-355600" algn="ctr">
              <a:spcBef>
                <a:spcPts val="1600"/>
              </a:spcBef>
              <a:spcAft>
                <a:spcPts val="0"/>
              </a:spcAft>
              <a:buSzPts val="2000"/>
              <a:buChar char="○"/>
              <a:defRPr/>
            </a:lvl2pPr>
            <a:lvl3pPr marL="1371600" lvl="2" indent="-342900" algn="ctr">
              <a:spcBef>
                <a:spcPts val="1600"/>
              </a:spcBef>
              <a:spcAft>
                <a:spcPts val="0"/>
              </a:spcAft>
              <a:buSzPts val="18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_2">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Grey">
  <p:cSld name="BLANK_1">
    <p:bg>
      <p:bgPr>
        <a:solidFill>
          <a:srgbClr val="434343"/>
        </a:solid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68946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1ED3D-97C8-4EA7-A86F-E96EAA29675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CC43BE-030C-4B00-9FED-922F2AF0FA7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4D21FCA-0E6D-4C7A-9BC0-12F65710731E}"/>
              </a:ext>
            </a:extLst>
          </p:cNvPr>
          <p:cNvSpPr>
            <a:spLocks noGrp="1"/>
          </p:cNvSpPr>
          <p:nvPr>
            <p:ph type="dt" sz="half" idx="10"/>
          </p:nvPr>
        </p:nvSpPr>
        <p:spPr/>
        <p:txBody>
          <a:bodyPr/>
          <a:lstStyle/>
          <a:p>
            <a:fld id="{82D029F6-ED28-45DB-832C-8FCD7F8F43B9}" type="datetimeFigureOut">
              <a:rPr lang="en-US" smtClean="0"/>
              <a:t>2/9/2020</a:t>
            </a:fld>
            <a:endParaRPr lang="en-US"/>
          </a:p>
        </p:txBody>
      </p:sp>
      <p:sp>
        <p:nvSpPr>
          <p:cNvPr id="5" name="Footer Placeholder 4">
            <a:extLst>
              <a:ext uri="{FF2B5EF4-FFF2-40B4-BE49-F238E27FC236}">
                <a16:creationId xmlns:a16="http://schemas.microsoft.com/office/drawing/2014/main" id="{4E150BC9-6954-49C9-95D9-93F3064A0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EF550-5CE4-4134-972B-7B57307AB2EB}"/>
              </a:ext>
            </a:extLst>
          </p:cNvPr>
          <p:cNvSpPr>
            <a:spLocks noGrp="1"/>
          </p:cNvSpPr>
          <p:nvPr>
            <p:ph type="sldNum" sz="quarter" idx="12"/>
          </p:nvPr>
        </p:nvSpPr>
        <p:spPr/>
        <p:txBody>
          <a:bodyPr/>
          <a:lstStyle/>
          <a:p>
            <a:fld id="{CF865B8A-239D-4AF4-B889-99B42EF5F0DF}" type="slidenum">
              <a:rPr lang="en-US" smtClean="0"/>
              <a:t>‹#›</a:t>
            </a:fld>
            <a:endParaRPr lang="en-US"/>
          </a:p>
        </p:txBody>
      </p:sp>
    </p:spTree>
    <p:extLst>
      <p:ext uri="{BB962C8B-B14F-4D97-AF65-F5344CB8AC3E}">
        <p14:creationId xmlns:p14="http://schemas.microsoft.com/office/powerpoint/2010/main" val="2482939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395F1-DFF6-4657-A218-81FE3C95A9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5C7F93-5CD6-434E-9360-8A2171BDCD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E41C7-CF34-4859-ACEE-B0994CA1F6AE}"/>
              </a:ext>
            </a:extLst>
          </p:cNvPr>
          <p:cNvSpPr>
            <a:spLocks noGrp="1"/>
          </p:cNvSpPr>
          <p:nvPr>
            <p:ph type="dt" sz="half" idx="10"/>
          </p:nvPr>
        </p:nvSpPr>
        <p:spPr/>
        <p:txBody>
          <a:bodyPr/>
          <a:lstStyle/>
          <a:p>
            <a:fld id="{82D029F6-ED28-45DB-832C-8FCD7F8F43B9}" type="datetimeFigureOut">
              <a:rPr lang="en-US" smtClean="0"/>
              <a:t>2/9/2020</a:t>
            </a:fld>
            <a:endParaRPr lang="en-US"/>
          </a:p>
        </p:txBody>
      </p:sp>
      <p:sp>
        <p:nvSpPr>
          <p:cNvPr id="5" name="Footer Placeholder 4">
            <a:extLst>
              <a:ext uri="{FF2B5EF4-FFF2-40B4-BE49-F238E27FC236}">
                <a16:creationId xmlns:a16="http://schemas.microsoft.com/office/drawing/2014/main" id="{0BA49529-EFAC-4803-8971-5BC60B448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F5E3C-2AFC-487B-99CE-03558F170B10}"/>
              </a:ext>
            </a:extLst>
          </p:cNvPr>
          <p:cNvSpPr>
            <a:spLocks noGrp="1"/>
          </p:cNvSpPr>
          <p:nvPr>
            <p:ph type="sldNum" sz="quarter" idx="12"/>
          </p:nvPr>
        </p:nvSpPr>
        <p:spPr/>
        <p:txBody>
          <a:bodyPr/>
          <a:lstStyle/>
          <a:p>
            <a:fld id="{CF865B8A-239D-4AF4-B889-99B42EF5F0DF}" type="slidenum">
              <a:rPr lang="en-US" smtClean="0"/>
              <a:t>‹#›</a:t>
            </a:fld>
            <a:endParaRPr lang="en-US"/>
          </a:p>
        </p:txBody>
      </p:sp>
    </p:spTree>
    <p:extLst>
      <p:ext uri="{BB962C8B-B14F-4D97-AF65-F5344CB8AC3E}">
        <p14:creationId xmlns:p14="http://schemas.microsoft.com/office/powerpoint/2010/main" val="695523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66A9-C724-4939-95F3-6EB5CA86FD6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CD9137A-6A9A-4983-8509-C7527720565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7FFBCC-E026-48FD-9C77-276D0A515814}"/>
              </a:ext>
            </a:extLst>
          </p:cNvPr>
          <p:cNvSpPr>
            <a:spLocks noGrp="1"/>
          </p:cNvSpPr>
          <p:nvPr>
            <p:ph type="dt" sz="half" idx="10"/>
          </p:nvPr>
        </p:nvSpPr>
        <p:spPr/>
        <p:txBody>
          <a:bodyPr/>
          <a:lstStyle/>
          <a:p>
            <a:fld id="{82D029F6-ED28-45DB-832C-8FCD7F8F43B9}" type="datetimeFigureOut">
              <a:rPr lang="en-US" smtClean="0"/>
              <a:t>2/9/2020</a:t>
            </a:fld>
            <a:endParaRPr lang="en-US"/>
          </a:p>
        </p:txBody>
      </p:sp>
      <p:sp>
        <p:nvSpPr>
          <p:cNvPr id="5" name="Footer Placeholder 4">
            <a:extLst>
              <a:ext uri="{FF2B5EF4-FFF2-40B4-BE49-F238E27FC236}">
                <a16:creationId xmlns:a16="http://schemas.microsoft.com/office/drawing/2014/main" id="{6AADF7B9-C58E-430D-BC08-EBA6BE5F6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95FD-32E3-47E5-8A03-16A4C412C697}"/>
              </a:ext>
            </a:extLst>
          </p:cNvPr>
          <p:cNvSpPr>
            <a:spLocks noGrp="1"/>
          </p:cNvSpPr>
          <p:nvPr>
            <p:ph type="sldNum" sz="quarter" idx="12"/>
          </p:nvPr>
        </p:nvSpPr>
        <p:spPr/>
        <p:txBody>
          <a:bodyPr/>
          <a:lstStyle/>
          <a:p>
            <a:fld id="{CF865B8A-239D-4AF4-B889-99B42EF5F0DF}" type="slidenum">
              <a:rPr lang="en-US" smtClean="0"/>
              <a:t>‹#›</a:t>
            </a:fld>
            <a:endParaRPr lang="en-US"/>
          </a:p>
        </p:txBody>
      </p:sp>
    </p:spTree>
    <p:extLst>
      <p:ext uri="{BB962C8B-B14F-4D97-AF65-F5344CB8AC3E}">
        <p14:creationId xmlns:p14="http://schemas.microsoft.com/office/powerpoint/2010/main" val="3489292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6B8-CEDE-46B0-82FC-F4D753BE4B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1C2D0A-A430-43C1-9280-BE8687ABCDB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72DE1-9B41-417F-AAEB-43D73728DFD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7F0D25-66F3-475D-9806-19F9B3D4ED30}"/>
              </a:ext>
            </a:extLst>
          </p:cNvPr>
          <p:cNvSpPr>
            <a:spLocks noGrp="1"/>
          </p:cNvSpPr>
          <p:nvPr>
            <p:ph type="dt" sz="half" idx="10"/>
          </p:nvPr>
        </p:nvSpPr>
        <p:spPr/>
        <p:txBody>
          <a:bodyPr/>
          <a:lstStyle/>
          <a:p>
            <a:fld id="{82D029F6-ED28-45DB-832C-8FCD7F8F43B9}" type="datetimeFigureOut">
              <a:rPr lang="en-US" smtClean="0"/>
              <a:t>2/9/2020</a:t>
            </a:fld>
            <a:endParaRPr lang="en-US"/>
          </a:p>
        </p:txBody>
      </p:sp>
      <p:sp>
        <p:nvSpPr>
          <p:cNvPr id="6" name="Footer Placeholder 5">
            <a:extLst>
              <a:ext uri="{FF2B5EF4-FFF2-40B4-BE49-F238E27FC236}">
                <a16:creationId xmlns:a16="http://schemas.microsoft.com/office/drawing/2014/main" id="{3FD3B18C-5DF6-4BAC-A127-FD0C8A39C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39D27C-9461-4D7B-8933-A2E6218149E7}"/>
              </a:ext>
            </a:extLst>
          </p:cNvPr>
          <p:cNvSpPr>
            <a:spLocks noGrp="1"/>
          </p:cNvSpPr>
          <p:nvPr>
            <p:ph type="sldNum" sz="quarter" idx="12"/>
          </p:nvPr>
        </p:nvSpPr>
        <p:spPr/>
        <p:txBody>
          <a:bodyPr/>
          <a:lstStyle/>
          <a:p>
            <a:fld id="{CF865B8A-239D-4AF4-B889-99B42EF5F0DF}" type="slidenum">
              <a:rPr lang="en-US" smtClean="0"/>
              <a:t>‹#›</a:t>
            </a:fld>
            <a:endParaRPr lang="en-US"/>
          </a:p>
        </p:txBody>
      </p:sp>
    </p:spTree>
    <p:extLst>
      <p:ext uri="{BB962C8B-B14F-4D97-AF65-F5344CB8AC3E}">
        <p14:creationId xmlns:p14="http://schemas.microsoft.com/office/powerpoint/2010/main" val="3902861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34276-3238-4002-9EBB-6C4457D1F48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A75721-9B12-48B9-9175-CB864ACB7BA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D6EAA44-AE25-4F2C-99B5-89651F20239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53B107-A524-4004-B18B-890E4DE1221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AF01251-5255-4900-9B1A-FCBDB6A20C6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6CF1EA-897F-4B19-9A9B-89F9CD3EAE77}"/>
              </a:ext>
            </a:extLst>
          </p:cNvPr>
          <p:cNvSpPr>
            <a:spLocks noGrp="1"/>
          </p:cNvSpPr>
          <p:nvPr>
            <p:ph type="dt" sz="half" idx="10"/>
          </p:nvPr>
        </p:nvSpPr>
        <p:spPr/>
        <p:txBody>
          <a:bodyPr/>
          <a:lstStyle/>
          <a:p>
            <a:fld id="{82D029F6-ED28-45DB-832C-8FCD7F8F43B9}" type="datetimeFigureOut">
              <a:rPr lang="en-US" smtClean="0"/>
              <a:t>2/9/2020</a:t>
            </a:fld>
            <a:endParaRPr lang="en-US"/>
          </a:p>
        </p:txBody>
      </p:sp>
      <p:sp>
        <p:nvSpPr>
          <p:cNvPr id="8" name="Footer Placeholder 7">
            <a:extLst>
              <a:ext uri="{FF2B5EF4-FFF2-40B4-BE49-F238E27FC236}">
                <a16:creationId xmlns:a16="http://schemas.microsoft.com/office/drawing/2014/main" id="{69F186E5-7809-40CB-B6EF-9B3C40D653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A06E22-43B5-4AC6-AD96-776D9C4D7F0C}"/>
              </a:ext>
            </a:extLst>
          </p:cNvPr>
          <p:cNvSpPr>
            <a:spLocks noGrp="1"/>
          </p:cNvSpPr>
          <p:nvPr>
            <p:ph type="sldNum" sz="quarter" idx="12"/>
          </p:nvPr>
        </p:nvSpPr>
        <p:spPr/>
        <p:txBody>
          <a:bodyPr/>
          <a:lstStyle/>
          <a:p>
            <a:fld id="{CF865B8A-239D-4AF4-B889-99B42EF5F0DF}" type="slidenum">
              <a:rPr lang="en-US" smtClean="0"/>
              <a:t>‹#›</a:t>
            </a:fld>
            <a:endParaRPr lang="en-US"/>
          </a:p>
        </p:txBody>
      </p:sp>
    </p:spTree>
    <p:extLst>
      <p:ext uri="{BB962C8B-B14F-4D97-AF65-F5344CB8AC3E}">
        <p14:creationId xmlns:p14="http://schemas.microsoft.com/office/powerpoint/2010/main" val="150268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F605B-30F0-4DC8-B4AC-05E0B4EA4C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4622B5-7B87-43EE-AEF3-92FFF11C7246}"/>
              </a:ext>
            </a:extLst>
          </p:cNvPr>
          <p:cNvSpPr>
            <a:spLocks noGrp="1"/>
          </p:cNvSpPr>
          <p:nvPr>
            <p:ph type="dt" sz="half" idx="10"/>
          </p:nvPr>
        </p:nvSpPr>
        <p:spPr/>
        <p:txBody>
          <a:bodyPr/>
          <a:lstStyle/>
          <a:p>
            <a:fld id="{82D029F6-ED28-45DB-832C-8FCD7F8F43B9}" type="datetimeFigureOut">
              <a:rPr lang="en-US" smtClean="0"/>
              <a:t>2/9/2020</a:t>
            </a:fld>
            <a:endParaRPr lang="en-US"/>
          </a:p>
        </p:txBody>
      </p:sp>
      <p:sp>
        <p:nvSpPr>
          <p:cNvPr id="4" name="Footer Placeholder 3">
            <a:extLst>
              <a:ext uri="{FF2B5EF4-FFF2-40B4-BE49-F238E27FC236}">
                <a16:creationId xmlns:a16="http://schemas.microsoft.com/office/drawing/2014/main" id="{3F9D15BC-F5B3-479F-8D33-A6E54AD0A7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C0E2A9-02AF-4082-AB42-69139FC4E888}"/>
              </a:ext>
            </a:extLst>
          </p:cNvPr>
          <p:cNvSpPr>
            <a:spLocks noGrp="1"/>
          </p:cNvSpPr>
          <p:nvPr>
            <p:ph type="sldNum" sz="quarter" idx="12"/>
          </p:nvPr>
        </p:nvSpPr>
        <p:spPr/>
        <p:txBody>
          <a:bodyPr/>
          <a:lstStyle/>
          <a:p>
            <a:fld id="{CF865B8A-239D-4AF4-B889-99B42EF5F0DF}" type="slidenum">
              <a:rPr lang="en-US" smtClean="0"/>
              <a:t>‹#›</a:t>
            </a:fld>
            <a:endParaRPr lang="en-US"/>
          </a:p>
        </p:txBody>
      </p:sp>
    </p:spTree>
    <p:extLst>
      <p:ext uri="{BB962C8B-B14F-4D97-AF65-F5344CB8AC3E}">
        <p14:creationId xmlns:p14="http://schemas.microsoft.com/office/powerpoint/2010/main" val="2169311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5B9B88-CA2A-46C0-8F46-69972C742C7F}"/>
              </a:ext>
            </a:extLst>
          </p:cNvPr>
          <p:cNvSpPr>
            <a:spLocks noGrp="1"/>
          </p:cNvSpPr>
          <p:nvPr>
            <p:ph type="dt" sz="half" idx="10"/>
          </p:nvPr>
        </p:nvSpPr>
        <p:spPr/>
        <p:txBody>
          <a:bodyPr/>
          <a:lstStyle/>
          <a:p>
            <a:fld id="{82D029F6-ED28-45DB-832C-8FCD7F8F43B9}" type="datetimeFigureOut">
              <a:rPr lang="en-US" smtClean="0"/>
              <a:t>2/9/2020</a:t>
            </a:fld>
            <a:endParaRPr lang="en-US"/>
          </a:p>
        </p:txBody>
      </p:sp>
      <p:sp>
        <p:nvSpPr>
          <p:cNvPr id="3" name="Footer Placeholder 2">
            <a:extLst>
              <a:ext uri="{FF2B5EF4-FFF2-40B4-BE49-F238E27FC236}">
                <a16:creationId xmlns:a16="http://schemas.microsoft.com/office/drawing/2014/main" id="{6F20A1C6-69DB-4AC6-A060-A14A6FB6AB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5C0EC6-AD2B-49CD-BD27-7E480C258B79}"/>
              </a:ext>
            </a:extLst>
          </p:cNvPr>
          <p:cNvSpPr>
            <a:spLocks noGrp="1"/>
          </p:cNvSpPr>
          <p:nvPr>
            <p:ph type="sldNum" sz="quarter" idx="12"/>
          </p:nvPr>
        </p:nvSpPr>
        <p:spPr/>
        <p:txBody>
          <a:bodyPr/>
          <a:lstStyle/>
          <a:p>
            <a:fld id="{CF865B8A-239D-4AF4-B889-99B42EF5F0DF}" type="slidenum">
              <a:rPr lang="en-US" smtClean="0"/>
              <a:t>‹#›</a:t>
            </a:fld>
            <a:endParaRPr lang="en-US"/>
          </a:p>
        </p:txBody>
      </p:sp>
    </p:spTree>
    <p:extLst>
      <p:ext uri="{BB962C8B-B14F-4D97-AF65-F5344CB8AC3E}">
        <p14:creationId xmlns:p14="http://schemas.microsoft.com/office/powerpoint/2010/main" val="1129040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20476-C0E8-430F-94D9-BE050EBF2A5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04FB8F8-30F4-427D-8277-BD5C63DD32C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DBB31-AA37-4A97-B652-48FA401DECF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EAB04A-F6AA-4EB5-A1C8-83C9D761A131}"/>
              </a:ext>
            </a:extLst>
          </p:cNvPr>
          <p:cNvSpPr>
            <a:spLocks noGrp="1"/>
          </p:cNvSpPr>
          <p:nvPr>
            <p:ph type="dt" sz="half" idx="10"/>
          </p:nvPr>
        </p:nvSpPr>
        <p:spPr/>
        <p:txBody>
          <a:bodyPr/>
          <a:lstStyle/>
          <a:p>
            <a:fld id="{82D029F6-ED28-45DB-832C-8FCD7F8F43B9}" type="datetimeFigureOut">
              <a:rPr lang="en-US" smtClean="0"/>
              <a:t>2/9/2020</a:t>
            </a:fld>
            <a:endParaRPr lang="en-US"/>
          </a:p>
        </p:txBody>
      </p:sp>
      <p:sp>
        <p:nvSpPr>
          <p:cNvPr id="6" name="Footer Placeholder 5">
            <a:extLst>
              <a:ext uri="{FF2B5EF4-FFF2-40B4-BE49-F238E27FC236}">
                <a16:creationId xmlns:a16="http://schemas.microsoft.com/office/drawing/2014/main" id="{85C198EB-D52F-4E48-916E-F5C7B005BE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0F1AF-6ED2-40AC-9C22-7C4939493B3A}"/>
              </a:ext>
            </a:extLst>
          </p:cNvPr>
          <p:cNvSpPr>
            <a:spLocks noGrp="1"/>
          </p:cNvSpPr>
          <p:nvPr>
            <p:ph type="sldNum" sz="quarter" idx="12"/>
          </p:nvPr>
        </p:nvSpPr>
        <p:spPr/>
        <p:txBody>
          <a:bodyPr/>
          <a:lstStyle/>
          <a:p>
            <a:fld id="{CF865B8A-239D-4AF4-B889-99B42EF5F0DF}" type="slidenum">
              <a:rPr lang="en-US" smtClean="0"/>
              <a:t>‹#›</a:t>
            </a:fld>
            <a:endParaRPr lang="en-US"/>
          </a:p>
        </p:txBody>
      </p:sp>
    </p:spTree>
    <p:extLst>
      <p:ext uri="{BB962C8B-B14F-4D97-AF65-F5344CB8AC3E}">
        <p14:creationId xmlns:p14="http://schemas.microsoft.com/office/powerpoint/2010/main" val="54437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C4634-19CF-4EC8-9565-ADF19123F22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1236AEA-2F6A-46EA-9E43-012F1CB6E4A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6A6297B-E2D4-4B8F-A4A7-2B057FC7C4A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0327313-FF71-4C39-95D7-CF0774468625}"/>
              </a:ext>
            </a:extLst>
          </p:cNvPr>
          <p:cNvSpPr>
            <a:spLocks noGrp="1"/>
          </p:cNvSpPr>
          <p:nvPr>
            <p:ph type="dt" sz="half" idx="10"/>
          </p:nvPr>
        </p:nvSpPr>
        <p:spPr/>
        <p:txBody>
          <a:bodyPr/>
          <a:lstStyle/>
          <a:p>
            <a:fld id="{82D029F6-ED28-45DB-832C-8FCD7F8F43B9}" type="datetimeFigureOut">
              <a:rPr lang="en-US" smtClean="0"/>
              <a:t>2/9/2020</a:t>
            </a:fld>
            <a:endParaRPr lang="en-US"/>
          </a:p>
        </p:txBody>
      </p:sp>
      <p:sp>
        <p:nvSpPr>
          <p:cNvPr id="6" name="Footer Placeholder 5">
            <a:extLst>
              <a:ext uri="{FF2B5EF4-FFF2-40B4-BE49-F238E27FC236}">
                <a16:creationId xmlns:a16="http://schemas.microsoft.com/office/drawing/2014/main" id="{40F486ED-52CF-40D9-BDF9-419679FFD2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CFC7B9-F1BF-4E1B-A648-A5E89D134FA8}"/>
              </a:ext>
            </a:extLst>
          </p:cNvPr>
          <p:cNvSpPr>
            <a:spLocks noGrp="1"/>
          </p:cNvSpPr>
          <p:nvPr>
            <p:ph type="sldNum" sz="quarter" idx="12"/>
          </p:nvPr>
        </p:nvSpPr>
        <p:spPr/>
        <p:txBody>
          <a:bodyPr/>
          <a:lstStyle/>
          <a:p>
            <a:fld id="{CF865B8A-239D-4AF4-B889-99B42EF5F0DF}" type="slidenum">
              <a:rPr lang="en-US" smtClean="0"/>
              <a:t>‹#›</a:t>
            </a:fld>
            <a:endParaRPr lang="en-US"/>
          </a:p>
        </p:txBody>
      </p:sp>
    </p:spTree>
    <p:extLst>
      <p:ext uri="{BB962C8B-B14F-4D97-AF65-F5344CB8AC3E}">
        <p14:creationId xmlns:p14="http://schemas.microsoft.com/office/powerpoint/2010/main" val="2658704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2C6CB-5B7C-4D53-9FB5-650C06A01B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101A08-54CD-4437-A948-B3A2ACBC8C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9F1B2-9009-498C-B124-C83B6809154D}"/>
              </a:ext>
            </a:extLst>
          </p:cNvPr>
          <p:cNvSpPr>
            <a:spLocks noGrp="1"/>
          </p:cNvSpPr>
          <p:nvPr>
            <p:ph type="dt" sz="half" idx="10"/>
          </p:nvPr>
        </p:nvSpPr>
        <p:spPr/>
        <p:txBody>
          <a:bodyPr/>
          <a:lstStyle/>
          <a:p>
            <a:fld id="{82D029F6-ED28-45DB-832C-8FCD7F8F43B9}" type="datetimeFigureOut">
              <a:rPr lang="en-US" smtClean="0"/>
              <a:t>2/9/2020</a:t>
            </a:fld>
            <a:endParaRPr lang="en-US"/>
          </a:p>
        </p:txBody>
      </p:sp>
      <p:sp>
        <p:nvSpPr>
          <p:cNvPr id="5" name="Footer Placeholder 4">
            <a:extLst>
              <a:ext uri="{FF2B5EF4-FFF2-40B4-BE49-F238E27FC236}">
                <a16:creationId xmlns:a16="http://schemas.microsoft.com/office/drawing/2014/main" id="{06733A0B-87EF-4C19-8D17-75F9E1437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60595-5869-46B5-85CF-41A01756AD8B}"/>
              </a:ext>
            </a:extLst>
          </p:cNvPr>
          <p:cNvSpPr>
            <a:spLocks noGrp="1"/>
          </p:cNvSpPr>
          <p:nvPr>
            <p:ph type="sldNum" sz="quarter" idx="12"/>
          </p:nvPr>
        </p:nvSpPr>
        <p:spPr/>
        <p:txBody>
          <a:bodyPr/>
          <a:lstStyle/>
          <a:p>
            <a:fld id="{CF865B8A-239D-4AF4-B889-99B42EF5F0DF}" type="slidenum">
              <a:rPr lang="en-US" smtClean="0"/>
              <a:t>‹#›</a:t>
            </a:fld>
            <a:endParaRPr lang="en-US"/>
          </a:p>
        </p:txBody>
      </p:sp>
    </p:spTree>
    <p:extLst>
      <p:ext uri="{BB962C8B-B14F-4D97-AF65-F5344CB8AC3E}">
        <p14:creationId xmlns:p14="http://schemas.microsoft.com/office/powerpoint/2010/main" val="148728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DDE564-E944-46E9-A101-2C75C49F44B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7D1EC2-EA6A-494E-8AAA-47904D854C6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6E0E6-6611-4AFA-BB60-F2E5582EA09B}"/>
              </a:ext>
            </a:extLst>
          </p:cNvPr>
          <p:cNvSpPr>
            <a:spLocks noGrp="1"/>
          </p:cNvSpPr>
          <p:nvPr>
            <p:ph type="dt" sz="half" idx="10"/>
          </p:nvPr>
        </p:nvSpPr>
        <p:spPr/>
        <p:txBody>
          <a:bodyPr/>
          <a:lstStyle/>
          <a:p>
            <a:fld id="{82D029F6-ED28-45DB-832C-8FCD7F8F43B9}" type="datetimeFigureOut">
              <a:rPr lang="en-US" smtClean="0"/>
              <a:t>2/9/2020</a:t>
            </a:fld>
            <a:endParaRPr lang="en-US"/>
          </a:p>
        </p:txBody>
      </p:sp>
      <p:sp>
        <p:nvSpPr>
          <p:cNvPr id="5" name="Footer Placeholder 4">
            <a:extLst>
              <a:ext uri="{FF2B5EF4-FFF2-40B4-BE49-F238E27FC236}">
                <a16:creationId xmlns:a16="http://schemas.microsoft.com/office/drawing/2014/main" id="{016C8A8E-EC46-4B5F-9B46-A5B79435D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75E62-ECB4-42E8-9CB7-12E743BA026D}"/>
              </a:ext>
            </a:extLst>
          </p:cNvPr>
          <p:cNvSpPr>
            <a:spLocks noGrp="1"/>
          </p:cNvSpPr>
          <p:nvPr>
            <p:ph type="sldNum" sz="quarter" idx="12"/>
          </p:nvPr>
        </p:nvSpPr>
        <p:spPr/>
        <p:txBody>
          <a:bodyPr/>
          <a:lstStyle/>
          <a:p>
            <a:fld id="{CF865B8A-239D-4AF4-B889-99B42EF5F0DF}" type="slidenum">
              <a:rPr lang="en-US" smtClean="0"/>
              <a:t>‹#›</a:t>
            </a:fld>
            <a:endParaRPr lang="en-US"/>
          </a:p>
        </p:txBody>
      </p:sp>
    </p:spTree>
    <p:extLst>
      <p:ext uri="{BB962C8B-B14F-4D97-AF65-F5344CB8AC3E}">
        <p14:creationId xmlns:p14="http://schemas.microsoft.com/office/powerpoint/2010/main" val="1854854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715163" y="1451934"/>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sp>
        <p:nvSpPr>
          <p:cNvPr id="6" name="Subtitle 2"/>
          <p:cNvSpPr>
            <a:spLocks noGrp="1"/>
          </p:cNvSpPr>
          <p:nvPr>
            <p:ph type="subTitle" idx="1" hasCustomPrompt="1"/>
          </p:nvPr>
        </p:nvSpPr>
        <p:spPr bwMode="blackGray">
          <a:xfrm>
            <a:off x="715163" y="2388067"/>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Title - Date</a:t>
            </a:r>
          </a:p>
        </p:txBody>
      </p:sp>
      <p:pic>
        <p:nvPicPr>
          <p:cNvPr id="10" name="Picture 9" descr="header.jp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flipH="1">
            <a:off x="0" y="3793009"/>
            <a:ext cx="9144000" cy="1350491"/>
          </a:xfrm>
          <a:prstGeom prst="rect">
            <a:avLst/>
          </a:prstGeom>
        </p:spPr>
      </p:pic>
      <p:pic>
        <p:nvPicPr>
          <p:cNvPr id="4"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27122" y="3072308"/>
            <a:ext cx="1648373" cy="569066"/>
          </a:xfrm>
          <a:prstGeom prst="rect">
            <a:avLst/>
          </a:prstGeom>
          <a:noFill/>
        </p:spPr>
      </p:pic>
      <p:pic>
        <p:nvPicPr>
          <p:cNvPr id="11" name="Picture 10" descr="header.jp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308037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ogo middle">
    <p:spTree>
      <p:nvGrpSpPr>
        <p:cNvPr id="1" name=""/>
        <p:cNvGrpSpPr/>
        <p:nvPr/>
      </p:nvGrpSpPr>
      <p:grpSpPr>
        <a:xfrm>
          <a:off x="0" y="0"/>
          <a:ext cx="0" cy="0"/>
          <a:chOff x="0" y="0"/>
          <a:chExt cx="0" cy="0"/>
        </a:xfrm>
      </p:grpSpPr>
      <p:pic>
        <p:nvPicPr>
          <p:cNvPr id="10" name="Picture 9" descr="header.jp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flipH="1">
            <a:off x="0" y="3793009"/>
            <a:ext cx="9144000" cy="1350491"/>
          </a:xfrm>
          <a:prstGeom prst="rect">
            <a:avLst/>
          </a:prstGeom>
        </p:spPr>
      </p:pic>
      <p:pic>
        <p:nvPicPr>
          <p:cNvPr id="11" name="Picture 10" descr="header.jp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113964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pic>
        <p:nvPicPr>
          <p:cNvPr id="2" name="Picture 1" descr="footer.jpg"/>
          <p:cNvPicPr>
            <a:picLocks noChangeAspect="1"/>
          </p:cNvPicPr>
          <p:nvPr userDrawn="1"/>
        </p:nvPicPr>
        <p:blipFill>
          <a:blip r:embed="rId2">
            <a:alphaModFix amt="55000"/>
            <a:extLst>
              <a:ext uri="{28A0092B-C50C-407E-A947-70E740481C1C}">
                <a14:useLocalDpi xmlns:a14="http://schemas.microsoft.com/office/drawing/2010/main"/>
              </a:ext>
            </a:extLst>
          </a:blip>
          <a:stretch>
            <a:fillRect/>
          </a:stretch>
        </p:blipFill>
        <p:spPr>
          <a:xfrm>
            <a:off x="0" y="561560"/>
            <a:ext cx="9144000" cy="1288284"/>
          </a:xfrm>
          <a:prstGeom prst="rect">
            <a:avLst/>
          </a:prstGeom>
        </p:spPr>
      </p:pic>
      <p:sp>
        <p:nvSpPr>
          <p:cNvPr id="5" name="Title 1"/>
          <p:cNvSpPr>
            <a:spLocks noGrp="1"/>
          </p:cNvSpPr>
          <p:nvPr>
            <p:ph type="ctrTitle" hasCustomPrompt="1"/>
          </p:nvPr>
        </p:nvSpPr>
        <p:spPr>
          <a:xfrm>
            <a:off x="715163" y="1562029"/>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pic>
        <p:nvPicPr>
          <p:cNvPr id="12" name="Picture 11" descr="footer.jpg"/>
          <p:cNvPicPr>
            <a:picLocks noChangeAspect="1"/>
          </p:cNvPicPr>
          <p:nvPr userDrawn="1"/>
        </p:nvPicPr>
        <p:blipFill>
          <a:blip r:embed="rId2">
            <a:alphaModFix amt="55000"/>
            <a:extLst>
              <a:ext uri="{28A0092B-C50C-407E-A947-70E740481C1C}">
                <a14:useLocalDpi xmlns:a14="http://schemas.microsoft.com/office/drawing/2010/main"/>
              </a:ext>
            </a:extLst>
          </a:blip>
          <a:stretch>
            <a:fillRect/>
          </a:stretch>
        </p:blipFill>
        <p:spPr>
          <a:xfrm rot="10800000">
            <a:off x="0" y="2825690"/>
            <a:ext cx="9144000" cy="1288284"/>
          </a:xfrm>
          <a:prstGeom prst="rect">
            <a:avLst/>
          </a:prstGeom>
        </p:spPr>
      </p:pic>
      <p:pic>
        <p:nvPicPr>
          <p:cNvPr id="4"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56486" y="3903636"/>
            <a:ext cx="1648373" cy="569066"/>
          </a:xfrm>
          <a:prstGeom prst="rect">
            <a:avLst/>
          </a:prstGeom>
          <a:noFill/>
        </p:spPr>
      </p:pic>
      <p:sp>
        <p:nvSpPr>
          <p:cNvPr id="6" name="Subtitle 2"/>
          <p:cNvSpPr>
            <a:spLocks noGrp="1"/>
          </p:cNvSpPr>
          <p:nvPr>
            <p:ph type="subTitle" idx="1" hasCustomPrompt="1"/>
          </p:nvPr>
        </p:nvSpPr>
        <p:spPr bwMode="blackGray">
          <a:xfrm>
            <a:off x="715163" y="2505528"/>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here</a:t>
            </a:r>
          </a:p>
        </p:txBody>
      </p:sp>
    </p:spTree>
    <p:extLst>
      <p:ext uri="{BB962C8B-B14F-4D97-AF65-F5344CB8AC3E}">
        <p14:creationId xmlns:p14="http://schemas.microsoft.com/office/powerpoint/2010/main" val="99012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gment header">
  <p:cSld name="SECTION_HEADER_1">
    <p:bg>
      <p:bgPr>
        <a:solidFill>
          <a:srgbClr val="2D2F85"/>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2150850"/>
            <a:ext cx="8520600" cy="841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rgbClr val="FFFFFF"/>
              </a:buClr>
              <a:buSzPts val="4800"/>
              <a:buNone/>
              <a:defRPr sz="4800">
                <a:solidFill>
                  <a:srgbClr val="FFFFFF"/>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 name="Google Shape;1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Modri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3805228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573976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027969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434213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 Modria coli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3811222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133371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line Header Foote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30665"/>
            <a:ext cx="8552291" cy="3537410"/>
          </a:xfrm>
          <a:prstGeom prst="rect">
            <a:avLst/>
          </a:prstGeom>
        </p:spPr>
        <p:txBody>
          <a:bodyPr vert="horz"/>
          <a:lstStyle>
            <a:lvl1pPr>
              <a:buClr>
                <a:srgbClr val="8F9B49"/>
              </a:buClr>
              <a:defRPr sz="1800">
                <a:latin typeface="Tahoma"/>
                <a:cs typeface="Tahoma"/>
              </a:defRPr>
            </a:lvl1pPr>
            <a:lvl2pPr>
              <a:buClr>
                <a:srgbClr val="8F9B49"/>
              </a:buClr>
              <a:defRPr sz="1600">
                <a:latin typeface="Tahoma"/>
                <a:cs typeface="Tahoma"/>
              </a:defRPr>
            </a:lvl2pPr>
            <a:lvl3pPr>
              <a:buClr>
                <a:srgbClr val="8F9B49"/>
              </a:buClr>
              <a:defRPr sz="1400">
                <a:latin typeface="Tahoma"/>
                <a:cs typeface="Tahoma"/>
              </a:defRPr>
            </a:lvl3pPr>
            <a:lvl4pPr>
              <a:buClr>
                <a:srgbClr val="8F9B49"/>
              </a:buClr>
              <a:defRPr sz="1200">
                <a:latin typeface="Tahoma"/>
                <a:cs typeface="Tahoma"/>
              </a:defRPr>
            </a:lvl4pPr>
            <a:lvl5pPr>
              <a:buClr>
                <a:srgbClr val="8F9B49"/>
              </a:buClr>
              <a:defRPr sz="1200">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hasCustomPrompt="1"/>
          </p:nvPr>
        </p:nvSpPr>
        <p:spPr>
          <a:xfrm>
            <a:off x="273677" y="120386"/>
            <a:ext cx="7174111" cy="710279"/>
          </a:xfrm>
          <a:prstGeom prst="rect">
            <a:avLst/>
          </a:prstGeom>
        </p:spPr>
        <p:txBody>
          <a:bodyPr vert="horz"/>
          <a:lstStyle>
            <a:lvl1pPr algn="l">
              <a:defRPr sz="2200" b="1">
                <a:solidFill>
                  <a:schemeClr val="tx2"/>
                </a:solidFill>
                <a:latin typeface="Tahoma"/>
                <a:cs typeface="Tahoma"/>
              </a:defRPr>
            </a:lvl1pPr>
          </a:lstStyle>
          <a:p>
            <a:r>
              <a:rPr lang="en-US" dirty="0"/>
              <a:t>Click to edit Master title style</a:t>
            </a:r>
            <a:br>
              <a:rPr lang="en-US" dirty="0"/>
            </a:br>
            <a:r>
              <a:rPr lang="en-US" dirty="0"/>
              <a:t>2line</a:t>
            </a:r>
          </a:p>
        </p:txBody>
      </p:sp>
      <p:pic>
        <p:nvPicPr>
          <p:cNvPr id="12"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3939959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6" name="Title 4"/>
          <p:cNvSpPr>
            <a:spLocks noGrp="1"/>
          </p:cNvSpPr>
          <p:nvPr>
            <p:ph type="title"/>
          </p:nvPr>
        </p:nvSpPr>
        <p:spPr>
          <a:xfrm>
            <a:off x="273677" y="194967"/>
            <a:ext cx="7242691" cy="547699"/>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quarter" idx="11"/>
          </p:nvPr>
        </p:nvSpPr>
        <p:spPr>
          <a:xfrm>
            <a:off x="4609930"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6"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3307231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Graphic Background">
    <p:spTree>
      <p:nvGrpSpPr>
        <p:cNvPr id="1" name=""/>
        <p:cNvGrpSpPr/>
        <p:nvPr/>
      </p:nvGrpSpPr>
      <p:grpSpPr>
        <a:xfrm>
          <a:off x="0" y="0"/>
          <a:ext cx="0" cy="0"/>
          <a:chOff x="0" y="0"/>
          <a:chExt cx="0" cy="0"/>
        </a:xfrm>
      </p:grpSpPr>
      <p:pic>
        <p:nvPicPr>
          <p:cNvPr id="2" name="Picture 1" descr="tyler_mark_RGB.png"/>
          <p:cNvPicPr>
            <a:picLocks noChangeAspect="1"/>
          </p:cNvPicPr>
          <p:nvPr userDrawn="1"/>
        </p:nvPicPr>
        <p:blipFill>
          <a:blip r:embed="rId2">
            <a:alphaModFix amt="9000"/>
            <a:extLst>
              <a:ext uri="{28A0092B-C50C-407E-A947-70E740481C1C}">
                <a14:useLocalDpi xmlns:a14="http://schemas.microsoft.com/office/drawing/2010/main"/>
              </a:ext>
            </a:extLst>
          </a:blip>
          <a:stretch>
            <a:fillRect/>
          </a:stretch>
        </p:blipFill>
        <p:spPr>
          <a:xfrm>
            <a:off x="6859194" y="2114107"/>
            <a:ext cx="2514600" cy="25420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7174111"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78803" y="812627"/>
            <a:ext cx="8552291" cy="3555448"/>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4001190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and Footer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537504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2D2F85"/>
              </a:buClr>
              <a:buSzPts val="2800"/>
              <a:buNone/>
              <a:defRPr>
                <a:solidFill>
                  <a:srgbClr val="2D2F8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SzPts val="2400"/>
              <a:buChar char="●"/>
              <a:defRPr/>
            </a:lvl1pPr>
            <a:lvl2pPr marL="914400" lvl="1" indent="-355600">
              <a:spcBef>
                <a:spcPts val="1600"/>
              </a:spcBef>
              <a:spcAft>
                <a:spcPts val="0"/>
              </a:spcAft>
              <a:buSzPts val="2000"/>
              <a:buChar char="○"/>
              <a:defRPr sz="2000"/>
            </a:lvl2pPr>
            <a:lvl3pPr marL="1371600" lvl="2" indent="-342900">
              <a:spcBef>
                <a:spcPts val="1600"/>
              </a:spcBef>
              <a:spcAft>
                <a:spcPts val="0"/>
              </a:spcAft>
              <a:buSzPts val="1800"/>
              <a:buChar char="■"/>
              <a:defRPr sz="1800"/>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without Footer Graphic">
    <p:spTree>
      <p:nvGrpSpPr>
        <p:cNvPr id="1" name=""/>
        <p:cNvGrpSpPr/>
        <p:nvPr/>
      </p:nvGrpSpPr>
      <p:grpSpPr>
        <a:xfrm>
          <a:off x="0" y="0"/>
          <a:ext cx="0" cy="0"/>
          <a:chOff x="0" y="0"/>
          <a:chExt cx="0" cy="0"/>
        </a:xfrm>
      </p:grpSpPr>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19178899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Header without Footer 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bg1">
                    <a:lumMod val="75000"/>
                  </a:schemeClr>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890616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low2">
    <p:spTree>
      <p:nvGrpSpPr>
        <p:cNvPr id="1" name=""/>
        <p:cNvGrpSpPr/>
        <p:nvPr/>
      </p:nvGrpSpPr>
      <p:grpSpPr>
        <a:xfrm>
          <a:off x="0" y="0"/>
          <a:ext cx="0" cy="0"/>
          <a:chOff x="0" y="0"/>
          <a:chExt cx="0" cy="0"/>
        </a:xfrm>
      </p:grpSpPr>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bg1">
                    <a:lumMod val="75000"/>
                  </a:schemeClr>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319233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435161"/>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Header Foote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4386336"/>
            <a:ext cx="9144000" cy="757165"/>
          </a:xfrm>
          <a:prstGeom prst="rect">
            <a:avLst/>
          </a:prstGeom>
        </p:spPr>
      </p:pic>
      <p:sp>
        <p:nvSpPr>
          <p:cNvPr id="4" name="Text Placeholder 3"/>
          <p:cNvSpPr>
            <a:spLocks noGrp="1"/>
          </p:cNvSpPr>
          <p:nvPr>
            <p:ph type="body" sz="quarter" idx="10"/>
          </p:nvPr>
        </p:nvSpPr>
        <p:spPr>
          <a:xfrm>
            <a:off x="278803" y="806824"/>
            <a:ext cx="8552291" cy="3570038"/>
          </a:xfrm>
          <a:prstGeom prst="rect">
            <a:avLst/>
          </a:prstGeom>
        </p:spPr>
        <p:txBody>
          <a:bodyPr vert="horz"/>
          <a:lstStyle>
            <a:lvl1pPr marL="257175" indent="-257175">
              <a:buClr>
                <a:srgbClr val="8F9B49"/>
              </a:buClr>
              <a:buFont typeface="Arial"/>
              <a:buChar char="•"/>
              <a:defRPr sz="1800">
                <a:solidFill>
                  <a:schemeClr val="tx1">
                    <a:lumMod val="75000"/>
                    <a:lumOff val="25000"/>
                  </a:schemeClr>
                </a:solidFill>
                <a:latin typeface="Tahoma"/>
                <a:cs typeface="Tahoma"/>
              </a:defRPr>
            </a:lvl1pPr>
            <a:lvl2pPr>
              <a:buClr>
                <a:srgbClr val="8F9B49"/>
              </a:buClr>
              <a:defRPr sz="1500">
                <a:solidFill>
                  <a:schemeClr val="tx1">
                    <a:lumMod val="75000"/>
                    <a:lumOff val="25000"/>
                  </a:schemeClr>
                </a:solidFill>
                <a:latin typeface="Tahoma"/>
                <a:cs typeface="Tahoma"/>
              </a:defRPr>
            </a:lvl2pPr>
            <a:lvl3pPr>
              <a:buClr>
                <a:srgbClr val="8F9B49"/>
              </a:buClr>
              <a:defRPr sz="135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273678" y="194968"/>
            <a:ext cx="8564758" cy="522209"/>
          </a:xfrm>
          <a:prstGeom prst="rect">
            <a:avLst/>
          </a:prstGeom>
        </p:spPr>
        <p:txBody>
          <a:bodyPr vert="horz"/>
          <a:lstStyle>
            <a:lvl1pPr algn="l">
              <a:defRPr sz="2400" b="1">
                <a:solidFill>
                  <a:schemeClr val="tx2"/>
                </a:solidFill>
                <a:latin typeface="Tahoma"/>
                <a:cs typeface="Tahoma"/>
              </a:defRPr>
            </a:lvl1pPr>
          </a:lstStyle>
          <a:p>
            <a:r>
              <a:rPr lang="en-US" dirty="0"/>
              <a:t>Click to edit Master title style</a:t>
            </a:r>
          </a:p>
        </p:txBody>
      </p:sp>
      <p:sp>
        <p:nvSpPr>
          <p:cNvPr id="14" name="Rectangle 5"/>
          <p:cNvSpPr txBox="1">
            <a:spLocks noChangeArrowheads="1"/>
          </p:cNvSpPr>
          <p:nvPr userDrawn="1"/>
        </p:nvSpPr>
        <p:spPr bwMode="gray">
          <a:xfrm>
            <a:off x="369941"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378"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378"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pic>
        <p:nvPicPr>
          <p:cNvPr id="10"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12607364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 Box 12"/>
          <p:cNvSpPr txBox="1">
            <a:spLocks noChangeArrowheads="1"/>
          </p:cNvSpPr>
          <p:nvPr userDrawn="1"/>
        </p:nvSpPr>
        <p:spPr bwMode="gray">
          <a:xfrm>
            <a:off x="3701991"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Tree>
    <p:extLst>
      <p:ext uri="{BB962C8B-B14F-4D97-AF65-F5344CB8AC3E}">
        <p14:creationId xmlns:p14="http://schemas.microsoft.com/office/powerpoint/2010/main" val="1594985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line cou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2642199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282563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cli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297052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139"/>
          </a:xfrm>
          <a:prstGeom prst="rect">
            <a:avLst/>
          </a:prstGeom>
          <a:blipFill>
            <a:blip r:embed="rId2" cstate="print"/>
            <a:stretch>
              <a:fillRect/>
            </a:stretch>
          </a:blipFill>
        </p:spPr>
        <p:txBody>
          <a:bodyPr wrap="square" lIns="0" tIns="0" rIns="0" bIns="0" rtlCol="0"/>
          <a:lstStyle/>
          <a:p>
            <a:endParaRPr sz="637"/>
          </a:p>
        </p:txBody>
      </p:sp>
      <p:sp>
        <p:nvSpPr>
          <p:cNvPr id="17" name="bk object 17"/>
          <p:cNvSpPr/>
          <p:nvPr/>
        </p:nvSpPr>
        <p:spPr>
          <a:xfrm>
            <a:off x="0" y="4635682"/>
            <a:ext cx="9144000" cy="507455"/>
          </a:xfrm>
          <a:prstGeom prst="rect">
            <a:avLst/>
          </a:prstGeom>
          <a:blipFill>
            <a:blip r:embed="rId3" cstate="print"/>
            <a:stretch>
              <a:fillRect/>
            </a:stretch>
          </a:blipFill>
        </p:spPr>
        <p:txBody>
          <a:bodyPr wrap="square" lIns="0" tIns="0" rIns="0" bIns="0" rtlCol="0"/>
          <a:lstStyle/>
          <a:p>
            <a:endParaRPr sz="637"/>
          </a:p>
        </p:txBody>
      </p:sp>
      <p:sp>
        <p:nvSpPr>
          <p:cNvPr id="20" name="bk object 20"/>
          <p:cNvSpPr/>
          <p:nvPr/>
        </p:nvSpPr>
        <p:spPr>
          <a:xfrm>
            <a:off x="514350" y="1333216"/>
            <a:ext cx="3564445" cy="3012165"/>
          </a:xfrm>
          <a:prstGeom prst="rect">
            <a:avLst/>
          </a:prstGeom>
          <a:blipFill>
            <a:blip r:embed="rId4" cstate="print"/>
            <a:stretch>
              <a:fillRect/>
            </a:stretch>
          </a:blipFill>
        </p:spPr>
        <p:txBody>
          <a:bodyPr wrap="square" lIns="0" tIns="0" rIns="0" bIns="0" rtlCol="0"/>
          <a:lstStyle/>
          <a:p>
            <a:endParaRPr sz="637"/>
          </a:p>
        </p:txBody>
      </p:sp>
      <p:sp>
        <p:nvSpPr>
          <p:cNvPr id="2" name="Holder 2"/>
          <p:cNvSpPr>
            <a:spLocks noGrp="1"/>
          </p:cNvSpPr>
          <p:nvPr>
            <p:ph type="ctrTitle"/>
          </p:nvPr>
        </p:nvSpPr>
        <p:spPr>
          <a:xfrm>
            <a:off x="1540226" y="219617"/>
            <a:ext cx="6063547" cy="113877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0"/>
            <a:ext cx="6400800" cy="60785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2925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11700" y="445025"/>
            <a:ext cx="42201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SzPts val="2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SzPts val="2400"/>
              <a:buChar char="●"/>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6"/>
          <p:cNvSpPr txBox="1">
            <a:spLocks noGrp="1"/>
          </p:cNvSpPr>
          <p:nvPr>
            <p:ph type="title" idx="3"/>
          </p:nvPr>
        </p:nvSpPr>
        <p:spPr>
          <a:xfrm>
            <a:off x="4722300" y="445025"/>
            <a:ext cx="4220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22635" y="353101"/>
            <a:ext cx="8098730" cy="517962"/>
          </a:xfrm>
        </p:spPr>
        <p:txBody>
          <a:bodyPr lIns="0" tIns="0" rIns="0" bIns="0"/>
          <a:lstStyle>
            <a:lvl1pPr>
              <a:defRPr sz="3366" b="1" i="0">
                <a:solidFill>
                  <a:srgbClr val="343D47"/>
                </a:solidFill>
                <a:latin typeface="Arial"/>
                <a:cs typeface="Arial"/>
              </a:defRPr>
            </a:lvl1pPr>
          </a:lstStyle>
          <a:p>
            <a:endParaRPr/>
          </a:p>
        </p:txBody>
      </p:sp>
      <p:sp>
        <p:nvSpPr>
          <p:cNvPr id="3" name="Holder 3"/>
          <p:cNvSpPr>
            <a:spLocks noGrp="1"/>
          </p:cNvSpPr>
          <p:nvPr>
            <p:ph type="body" idx="1"/>
          </p:nvPr>
        </p:nvSpPr>
        <p:spPr>
          <a:xfrm>
            <a:off x="405206" y="1651124"/>
            <a:ext cx="8333588" cy="276358"/>
          </a:xfrm>
        </p:spPr>
        <p:txBody>
          <a:bodyPr lIns="0" tIns="0" rIns="0" bIns="0"/>
          <a:lstStyle>
            <a:lvl1pPr>
              <a:defRPr sz="1796" b="1" i="0">
                <a:solidFill>
                  <a:srgbClr val="3E3193"/>
                </a:solidFill>
                <a:latin typeface="Arial"/>
                <a:cs typeface="Arial"/>
              </a:defRPr>
            </a:lvl1pPr>
          </a:lstStyle>
          <a:p>
            <a:endParaRPr/>
          </a:p>
        </p:txBody>
      </p:sp>
      <p:sp>
        <p:nvSpPr>
          <p:cNvPr id="4" name="Holder 4"/>
          <p:cNvSpPr>
            <a:spLocks noGrp="1"/>
          </p:cNvSpPr>
          <p:nvPr>
            <p:ph type="ftr" sz="quarter" idx="5"/>
          </p:nvPr>
        </p:nvSpPr>
        <p:spPr>
          <a:xfrm>
            <a:off x="4233373" y="4818102"/>
            <a:ext cx="681323" cy="157474"/>
          </a:xfrm>
          <a:prstGeom prst="rect">
            <a:avLst/>
          </a:prstGeom>
        </p:spPr>
        <p:txBody>
          <a:bodyPr lIns="0" tIns="0" rIns="0" bIns="0"/>
          <a:lstStyle>
            <a:lvl1pPr>
              <a:defRPr sz="1092" b="1" i="0">
                <a:solidFill>
                  <a:schemeClr val="bg1"/>
                </a:solidFill>
                <a:latin typeface="Arial"/>
                <a:cs typeface="Arial"/>
              </a:defRPr>
            </a:lvl1pPr>
          </a:lstStyle>
          <a:p>
            <a:pPr marL="5776">
              <a:lnSpc>
                <a:spcPts val="1248"/>
              </a:lnSpc>
            </a:pPr>
            <a:r>
              <a:rPr lang="en-US" spc="-2" smtClean="0"/>
              <a:t>#C</a:t>
            </a:r>
            <a:r>
              <a:rPr lang="en-US" smtClean="0"/>
              <a:t>T</a:t>
            </a:r>
            <a:r>
              <a:rPr lang="en-US" spc="-2" smtClean="0"/>
              <a:t>C2</a:t>
            </a:r>
            <a:r>
              <a:rPr lang="en-US" smtClean="0"/>
              <a:t>0</a:t>
            </a:r>
            <a:r>
              <a:rPr lang="en-US" spc="-2" smtClean="0"/>
              <a:t>19</a:t>
            </a:r>
            <a:endParaRPr lang="en-US" spc="-2"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83594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139"/>
          </a:xfrm>
          <a:prstGeom prst="rect">
            <a:avLst/>
          </a:prstGeom>
          <a:blipFill>
            <a:blip r:embed="rId2" cstate="print"/>
            <a:stretch>
              <a:fillRect/>
            </a:stretch>
          </a:blipFill>
        </p:spPr>
        <p:txBody>
          <a:bodyPr wrap="square" lIns="0" tIns="0" rIns="0" bIns="0" rtlCol="0"/>
          <a:lstStyle/>
          <a:p>
            <a:endParaRPr sz="637"/>
          </a:p>
        </p:txBody>
      </p:sp>
      <p:sp>
        <p:nvSpPr>
          <p:cNvPr id="17" name="bk object 17"/>
          <p:cNvSpPr/>
          <p:nvPr userDrawn="1"/>
        </p:nvSpPr>
        <p:spPr>
          <a:xfrm>
            <a:off x="0" y="4635682"/>
            <a:ext cx="9144000" cy="507455"/>
          </a:xfrm>
          <a:prstGeom prst="rect">
            <a:avLst/>
          </a:prstGeom>
          <a:blipFill>
            <a:blip r:embed="rId3" cstate="print"/>
            <a:stretch>
              <a:fillRect/>
            </a:stretch>
          </a:blipFill>
        </p:spPr>
        <p:txBody>
          <a:bodyPr wrap="square" lIns="0" tIns="0" rIns="0" bIns="0" rtlCol="0"/>
          <a:lstStyle/>
          <a:p>
            <a:endParaRPr sz="637"/>
          </a:p>
        </p:txBody>
      </p:sp>
      <p:sp>
        <p:nvSpPr>
          <p:cNvPr id="20" name="bk object 20"/>
          <p:cNvSpPr/>
          <p:nvPr/>
        </p:nvSpPr>
        <p:spPr>
          <a:xfrm>
            <a:off x="552640" y="3249892"/>
            <a:ext cx="1000411" cy="1004912"/>
          </a:xfrm>
          <a:prstGeom prst="rect">
            <a:avLst/>
          </a:prstGeom>
          <a:blipFill>
            <a:blip r:embed="rId4" cstate="print"/>
            <a:stretch>
              <a:fillRect/>
            </a:stretch>
          </a:blipFill>
        </p:spPr>
        <p:txBody>
          <a:bodyPr wrap="square" lIns="0" tIns="0" rIns="0" bIns="0" rtlCol="0"/>
          <a:lstStyle/>
          <a:p>
            <a:endParaRPr sz="637"/>
          </a:p>
        </p:txBody>
      </p:sp>
      <p:sp>
        <p:nvSpPr>
          <p:cNvPr id="2" name="Holder 2"/>
          <p:cNvSpPr>
            <a:spLocks noGrp="1"/>
          </p:cNvSpPr>
          <p:nvPr>
            <p:ph type="title"/>
          </p:nvPr>
        </p:nvSpPr>
        <p:spPr>
          <a:xfrm>
            <a:off x="522635" y="353101"/>
            <a:ext cx="8098730" cy="517962"/>
          </a:xfrm>
        </p:spPr>
        <p:txBody>
          <a:bodyPr lIns="0" tIns="0" rIns="0" bIns="0"/>
          <a:lstStyle>
            <a:lvl1pPr>
              <a:defRPr sz="3366" b="1" i="0">
                <a:solidFill>
                  <a:srgbClr val="343D47"/>
                </a:solidFill>
                <a:latin typeface="Arial"/>
                <a:cs typeface="Arial"/>
              </a:defRPr>
            </a:lvl1pPr>
          </a:lstStyle>
          <a:p>
            <a:endParaRPr/>
          </a:p>
        </p:txBody>
      </p:sp>
      <p:sp>
        <p:nvSpPr>
          <p:cNvPr id="3" name="Holder 3"/>
          <p:cNvSpPr>
            <a:spLocks noGrp="1"/>
          </p:cNvSpPr>
          <p:nvPr>
            <p:ph sz="half" idx="2"/>
          </p:nvPr>
        </p:nvSpPr>
        <p:spPr>
          <a:xfrm>
            <a:off x="457200" y="1183005"/>
            <a:ext cx="3977640" cy="60785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4709160" y="1183005"/>
            <a:ext cx="3977640" cy="607859"/>
          </a:xfrm>
          <a:prstGeom prst="rect">
            <a:avLst/>
          </a:prstGeom>
        </p:spPr>
        <p:txBody>
          <a:bodyPr wrap="square" lIns="0" tIns="0" rIns="0" bIns="0">
            <a:spAutoFit/>
          </a:bodyPr>
          <a:lstStyle>
            <a:lvl1pPr>
              <a:defRPr/>
            </a:lvl1pPr>
          </a:lstStyle>
          <a:p>
            <a:endParaRPr/>
          </a:p>
        </p:txBody>
      </p:sp>
      <p:sp>
        <p:nvSpPr>
          <p:cNvPr id="6" name="Holder 6"/>
          <p:cNvSpPr>
            <a:spLocks noGrp="1"/>
          </p:cNvSpPr>
          <p:nvPr>
            <p:ph type="dt" sz="half" idx="6"/>
          </p:nvPr>
        </p:nvSpPr>
        <p:spPr>
          <a:xfrm>
            <a:off x="457200" y="4783456"/>
            <a:ext cx="2103120" cy="215444"/>
          </a:xfrm>
        </p:spPr>
        <p:txBody>
          <a:bodyPr lIns="0" tIns="0" rIns="0" bIns="0"/>
          <a:lstStyle>
            <a:lvl1pPr algn="l">
              <a:defRPr>
                <a:solidFill>
                  <a:schemeClr val="tx1">
                    <a:tint val="75000"/>
                  </a:schemeClr>
                </a:solidFill>
              </a:defRPr>
            </a:lvl1pPr>
          </a:lstStyle>
          <a:p>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82377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22635" y="353101"/>
            <a:ext cx="8098730" cy="517962"/>
          </a:xfrm>
        </p:spPr>
        <p:txBody>
          <a:bodyPr lIns="0" tIns="0" rIns="0" bIns="0"/>
          <a:lstStyle>
            <a:lvl1pPr>
              <a:defRPr sz="3366" b="1" i="0">
                <a:solidFill>
                  <a:srgbClr val="343D47"/>
                </a:solidFill>
                <a:latin typeface="Arial"/>
                <a:cs typeface="Arial"/>
              </a:defRPr>
            </a:lvl1pPr>
          </a:lstStyle>
          <a:p>
            <a:endParaRPr/>
          </a:p>
        </p:txBody>
      </p:sp>
      <p:sp>
        <p:nvSpPr>
          <p:cNvPr id="3" name="Holder 3"/>
          <p:cNvSpPr>
            <a:spLocks noGrp="1"/>
          </p:cNvSpPr>
          <p:nvPr>
            <p:ph type="ftr" sz="quarter" idx="5"/>
          </p:nvPr>
        </p:nvSpPr>
        <p:spPr>
          <a:xfrm>
            <a:off x="4233373" y="4818102"/>
            <a:ext cx="681323" cy="157474"/>
          </a:xfrm>
          <a:prstGeom prst="rect">
            <a:avLst/>
          </a:prstGeom>
        </p:spPr>
        <p:txBody>
          <a:bodyPr lIns="0" tIns="0" rIns="0" bIns="0"/>
          <a:lstStyle>
            <a:lvl1pPr>
              <a:defRPr sz="1092" b="1" i="0">
                <a:solidFill>
                  <a:schemeClr val="bg1"/>
                </a:solidFill>
                <a:latin typeface="Arial"/>
                <a:cs typeface="Arial"/>
              </a:defRPr>
            </a:lvl1pPr>
          </a:lstStyle>
          <a:p>
            <a:pPr marL="5776">
              <a:lnSpc>
                <a:spcPts val="1248"/>
              </a:lnSpc>
            </a:pPr>
            <a:r>
              <a:rPr lang="en-US" spc="-2" smtClean="0"/>
              <a:t>#C</a:t>
            </a:r>
            <a:r>
              <a:rPr lang="en-US" smtClean="0"/>
              <a:t>T</a:t>
            </a:r>
            <a:r>
              <a:rPr lang="en-US" spc="-2" smtClean="0"/>
              <a:t>C2</a:t>
            </a:r>
            <a:r>
              <a:rPr lang="en-US" smtClean="0"/>
              <a:t>0</a:t>
            </a:r>
            <a:r>
              <a:rPr lang="en-US" spc="-2" smtClean="0"/>
              <a:t>19</a:t>
            </a:r>
            <a:endParaRPr lang="en-US" spc="-2"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83281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139"/>
          </a:xfrm>
          <a:prstGeom prst="rect">
            <a:avLst/>
          </a:prstGeom>
          <a:blipFill>
            <a:blip r:embed="rId2" cstate="print"/>
            <a:stretch>
              <a:fillRect/>
            </a:stretch>
          </a:blipFill>
        </p:spPr>
        <p:txBody>
          <a:bodyPr wrap="square" lIns="0" tIns="0" rIns="0" bIns="0" rtlCol="0"/>
          <a:lstStyle/>
          <a:p>
            <a:endParaRPr sz="637"/>
          </a:p>
        </p:txBody>
      </p:sp>
      <p:sp>
        <p:nvSpPr>
          <p:cNvPr id="17" name="bk object 17"/>
          <p:cNvSpPr/>
          <p:nvPr/>
        </p:nvSpPr>
        <p:spPr>
          <a:xfrm>
            <a:off x="0" y="4635682"/>
            <a:ext cx="9144000" cy="507455"/>
          </a:xfrm>
          <a:prstGeom prst="rect">
            <a:avLst/>
          </a:prstGeom>
          <a:blipFill>
            <a:blip r:embed="rId3" cstate="print"/>
            <a:stretch>
              <a:fillRect/>
            </a:stretch>
          </a:blipFill>
        </p:spPr>
        <p:txBody>
          <a:bodyPr wrap="square" lIns="0" tIns="0" rIns="0" bIns="0" rtlCol="0"/>
          <a:lstStyle/>
          <a:p>
            <a:endParaRPr sz="637"/>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2/9/2020</a:t>
            </a:fld>
            <a:endParaRPr lang="en-US"/>
          </a:p>
        </p:txBody>
      </p:sp>
      <p:sp>
        <p:nvSpPr>
          <p:cNvPr id="4" name="Holder 4"/>
          <p:cNvSpPr>
            <a:spLocks noGrp="1"/>
          </p:cNvSpPr>
          <p:nvPr>
            <p:ph type="sldNum" sz="quarter" idx="7"/>
          </p:nvPr>
        </p:nvSpPr>
        <p:spPr>
          <a:xfrm>
            <a:off x="6583681" y="4783456"/>
            <a:ext cx="2103120" cy="215444"/>
          </a:xfrm>
        </p:spPr>
        <p:txBody>
          <a:bodyPr lIns="0" tIns="0" rIns="0" bIns="0"/>
          <a:lstStyle>
            <a:lvl1pPr algn="r">
              <a:defRPr>
                <a:solidFill>
                  <a:schemeClr val="tx1">
                    <a:tint val="75000"/>
                  </a:schemeClr>
                </a:solidFill>
              </a:defRPr>
            </a:lvl1pPr>
          </a:lstStyle>
          <a:p>
            <a:endParaRPr dirty="0"/>
          </a:p>
        </p:txBody>
      </p:sp>
    </p:spTree>
    <p:extLst>
      <p:ext uri="{BB962C8B-B14F-4D97-AF65-F5344CB8AC3E}">
        <p14:creationId xmlns:p14="http://schemas.microsoft.com/office/powerpoint/2010/main" val="182501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custGeom>
            <a:avLst/>
            <a:gdLst/>
            <a:ahLst/>
            <a:cxnLst/>
            <a:rect l="l" t="t" r="r" b="b"/>
            <a:pathLst>
              <a:path w="9144000" h="6858000">
                <a:moveTo>
                  <a:pt x="0" y="0"/>
                </a:moveTo>
                <a:lnTo>
                  <a:pt x="9143999" y="0"/>
                </a:lnTo>
                <a:lnTo>
                  <a:pt x="9143999" y="6857999"/>
                </a:lnTo>
                <a:lnTo>
                  <a:pt x="0" y="6857999"/>
                </a:lnTo>
                <a:lnTo>
                  <a:pt x="0" y="0"/>
                </a:lnTo>
                <a:close/>
              </a:path>
            </a:pathLst>
          </a:custGeom>
          <a:solidFill>
            <a:srgbClr val="434343"/>
          </a:solidFill>
        </p:spPr>
        <p:txBody>
          <a:bodyPr wrap="square" lIns="0" tIns="0" rIns="0" bIns="0" rtlCol="0"/>
          <a:lstStyle/>
          <a:p>
            <a:endParaRPr sz="1350"/>
          </a:p>
        </p:txBody>
      </p:sp>
      <p:sp>
        <p:nvSpPr>
          <p:cNvPr id="2" name="Holder 2"/>
          <p:cNvSpPr>
            <a:spLocks noGrp="1"/>
          </p:cNvSpPr>
          <p:nvPr>
            <p:ph type="ctrTitle"/>
          </p:nvPr>
        </p:nvSpPr>
        <p:spPr>
          <a:xfrm>
            <a:off x="804546" y="779431"/>
            <a:ext cx="7534909" cy="553998"/>
          </a:xfrm>
          <a:prstGeom prst="rect">
            <a:avLst/>
          </a:prstGeom>
        </p:spPr>
        <p:txBody>
          <a:bodyPr wrap="square" lIns="0" tIns="0" rIns="0" bIns="0">
            <a:spAutoFit/>
          </a:bodyPr>
          <a:lstStyle>
            <a:lvl1pPr>
              <a:defRPr sz="3600" b="1" i="0">
                <a:solidFill>
                  <a:schemeClr val="bg1"/>
                </a:solidFill>
                <a:latin typeface="Trebuchet MS"/>
                <a:cs typeface="Trebuchet MS"/>
              </a:defRPr>
            </a:lvl1pPr>
          </a:lstStyle>
          <a:p>
            <a:endParaRPr/>
          </a:p>
        </p:txBody>
      </p:sp>
      <p:sp>
        <p:nvSpPr>
          <p:cNvPr id="3" name="Holder 3"/>
          <p:cNvSpPr>
            <a:spLocks noGrp="1"/>
          </p:cNvSpPr>
          <p:nvPr>
            <p:ph type="subTitle" idx="4"/>
          </p:nvPr>
        </p:nvSpPr>
        <p:spPr>
          <a:xfrm>
            <a:off x="804546" y="2694146"/>
            <a:ext cx="7534909" cy="369332"/>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14208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500"/>
          </a:xfrm>
          <a:custGeom>
            <a:avLst/>
            <a:gdLst/>
            <a:ahLst/>
            <a:cxnLst/>
            <a:rect l="l" t="t" r="r" b="b"/>
            <a:pathLst>
              <a:path w="9144000" h="6858000">
                <a:moveTo>
                  <a:pt x="0" y="0"/>
                </a:moveTo>
                <a:lnTo>
                  <a:pt x="9143999" y="0"/>
                </a:lnTo>
                <a:lnTo>
                  <a:pt x="9143999" y="6857999"/>
                </a:lnTo>
                <a:lnTo>
                  <a:pt x="0" y="6857999"/>
                </a:lnTo>
                <a:lnTo>
                  <a:pt x="0" y="0"/>
                </a:lnTo>
                <a:close/>
              </a:path>
            </a:pathLst>
          </a:custGeom>
          <a:solidFill>
            <a:srgbClr val="434343"/>
          </a:solidFill>
        </p:spPr>
        <p:txBody>
          <a:bodyPr wrap="square" lIns="0" tIns="0" rIns="0" bIns="0" rtlCol="0"/>
          <a:lstStyle/>
          <a:p>
            <a:endParaRPr sz="1350"/>
          </a:p>
        </p:txBody>
      </p:sp>
      <p:sp>
        <p:nvSpPr>
          <p:cNvPr id="2" name="Holder 2"/>
          <p:cNvSpPr>
            <a:spLocks noGrp="1"/>
          </p:cNvSpPr>
          <p:nvPr>
            <p:ph type="title"/>
          </p:nvPr>
        </p:nvSpPr>
        <p:spPr>
          <a:xfrm>
            <a:off x="804546" y="334422"/>
            <a:ext cx="7534909" cy="1107996"/>
          </a:xfrm>
        </p:spPr>
        <p:txBody>
          <a:bodyPr lIns="0" tIns="0" rIns="0" bIns="0"/>
          <a:lstStyle>
            <a:lvl1pPr>
              <a:defRPr sz="72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794336" y="1457230"/>
            <a:ext cx="7555329" cy="276999"/>
          </a:xfrm>
        </p:spPr>
        <p:txBody>
          <a:bodyPr lIns="0" tIns="0" rIns="0" bIns="0"/>
          <a:lstStyle>
            <a:lvl1pPr>
              <a:defRPr sz="1800" b="0" i="0">
                <a:solidFill>
                  <a:schemeClr val="bg1"/>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18220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3048000" cy="5143500"/>
          </a:xfrm>
          <a:custGeom>
            <a:avLst/>
            <a:gdLst/>
            <a:ahLst/>
            <a:cxnLst/>
            <a:rect l="l" t="t" r="r" b="b"/>
            <a:pathLst>
              <a:path w="3048000" h="6858000">
                <a:moveTo>
                  <a:pt x="0" y="0"/>
                </a:moveTo>
                <a:lnTo>
                  <a:pt x="3047999" y="0"/>
                </a:lnTo>
                <a:lnTo>
                  <a:pt x="3047999" y="6857999"/>
                </a:lnTo>
                <a:lnTo>
                  <a:pt x="0" y="6857999"/>
                </a:lnTo>
                <a:lnTo>
                  <a:pt x="0" y="0"/>
                </a:lnTo>
                <a:close/>
              </a:path>
            </a:pathLst>
          </a:custGeom>
          <a:solidFill>
            <a:srgbClr val="343434"/>
          </a:solidFill>
        </p:spPr>
        <p:txBody>
          <a:bodyPr wrap="square" lIns="0" tIns="0" rIns="0" bIns="0" rtlCol="0"/>
          <a:lstStyle/>
          <a:p>
            <a:endParaRPr sz="1350"/>
          </a:p>
        </p:txBody>
      </p:sp>
      <p:sp>
        <p:nvSpPr>
          <p:cNvPr id="2" name="Holder 2"/>
          <p:cNvSpPr>
            <a:spLocks noGrp="1"/>
          </p:cNvSpPr>
          <p:nvPr>
            <p:ph type="title"/>
          </p:nvPr>
        </p:nvSpPr>
        <p:spPr>
          <a:xfrm>
            <a:off x="804546" y="334422"/>
            <a:ext cx="7534909" cy="1107996"/>
          </a:xfrm>
        </p:spPr>
        <p:txBody>
          <a:bodyPr lIns="0" tIns="0" rIns="0" bIns="0"/>
          <a:lstStyle>
            <a:lvl1pPr>
              <a:defRPr sz="7200" b="1" i="0">
                <a:solidFill>
                  <a:schemeClr val="bg1"/>
                </a:solidFill>
                <a:latin typeface="Trebuchet MS"/>
                <a:cs typeface="Trebuchet MS"/>
              </a:defRPr>
            </a:lvl1pPr>
          </a:lstStyle>
          <a:p>
            <a:endParaRPr/>
          </a:p>
        </p:txBody>
      </p:sp>
      <p:sp>
        <p:nvSpPr>
          <p:cNvPr id="3" name="Holder 3"/>
          <p:cNvSpPr>
            <a:spLocks noGrp="1"/>
          </p:cNvSpPr>
          <p:nvPr>
            <p:ph sz="half" idx="2"/>
          </p:nvPr>
        </p:nvSpPr>
        <p:spPr>
          <a:xfrm>
            <a:off x="457200" y="1183005"/>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156072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4546" y="334422"/>
            <a:ext cx="7534909" cy="1107996"/>
          </a:xfrm>
        </p:spPr>
        <p:txBody>
          <a:bodyPr lIns="0" tIns="0" rIns="0" bIns="0"/>
          <a:lstStyle>
            <a:lvl1pPr>
              <a:defRPr sz="7200" b="1"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660057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2/9/2020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458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10"/>
          <p:cNvSpPr/>
          <p:nvPr/>
        </p:nvSpPr>
        <p:spPr>
          <a:xfrm>
            <a:off x="4572000" y="-125"/>
            <a:ext cx="4572000" cy="51435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81000">
              <a:spcBef>
                <a:spcPts val="0"/>
              </a:spcBef>
              <a:spcAft>
                <a:spcPts val="0"/>
              </a:spcAft>
              <a:buClr>
                <a:srgbClr val="000000"/>
              </a:buClr>
              <a:buSzPts val="2400"/>
              <a:buChar char="●"/>
              <a:defRPr>
                <a:solidFill>
                  <a:srgbClr val="000000"/>
                </a:solidFill>
              </a:defRPr>
            </a:lvl1pPr>
            <a:lvl2pPr marL="914400" lvl="1" indent="-355600">
              <a:spcBef>
                <a:spcPts val="1600"/>
              </a:spcBef>
              <a:spcAft>
                <a:spcPts val="0"/>
              </a:spcAft>
              <a:buClr>
                <a:srgbClr val="000000"/>
              </a:buClr>
              <a:buSzPts val="2000"/>
              <a:buChar char="○"/>
              <a:defRPr>
                <a:solidFill>
                  <a:srgbClr val="000000"/>
                </a:solidFill>
              </a:defRPr>
            </a:lvl2pPr>
            <a:lvl3pPr marL="1371600" lvl="2" indent="-342900">
              <a:spcBef>
                <a:spcPts val="1600"/>
              </a:spcBef>
              <a:spcAft>
                <a:spcPts val="0"/>
              </a:spcAft>
              <a:buClr>
                <a:srgbClr val="000000"/>
              </a:buClr>
              <a:buSzPts val="18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image" Target="../media/image1.jpeg"/><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3.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8.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5.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D2F85"/>
              </a:buClr>
              <a:buSzPts val="2800"/>
              <a:buFont typeface="Open Sans"/>
              <a:buNone/>
              <a:defRPr sz="2800">
                <a:solidFill>
                  <a:srgbClr val="2D2F85"/>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chemeClr val="dk2"/>
              </a:buClr>
              <a:buSzPts val="2400"/>
              <a:buFont typeface="Open Sans"/>
              <a:buChar char="●"/>
              <a:defRPr sz="2400">
                <a:solidFill>
                  <a:schemeClr val="dk2"/>
                </a:solidFill>
                <a:latin typeface="Open Sans"/>
                <a:ea typeface="Open Sans"/>
                <a:cs typeface="Open Sans"/>
                <a:sym typeface="Open Sans"/>
              </a:defRPr>
            </a:lvl1pPr>
            <a:lvl2pPr marL="914400" lvl="1" indent="-355600">
              <a:lnSpc>
                <a:spcPct val="115000"/>
              </a:lnSpc>
              <a:spcBef>
                <a:spcPts val="1600"/>
              </a:spcBef>
              <a:spcAft>
                <a:spcPts val="0"/>
              </a:spcAft>
              <a:buClr>
                <a:schemeClr val="dk2"/>
              </a:buClr>
              <a:buSzPts val="2000"/>
              <a:buFont typeface="Open Sans"/>
              <a:buChar char="○"/>
              <a:defRPr sz="2000">
                <a:solidFill>
                  <a:schemeClr val="dk2"/>
                </a:solidFill>
                <a:latin typeface="Open Sans"/>
                <a:ea typeface="Open Sans"/>
                <a:cs typeface="Open Sans"/>
                <a:sym typeface="Open Sans"/>
              </a:defRPr>
            </a:lvl2pPr>
            <a:lvl3pPr marL="1371600" lvl="2" indent="-342900">
              <a:lnSpc>
                <a:spcPct val="115000"/>
              </a:lnSpc>
              <a:spcBef>
                <a:spcPts val="160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72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81BD3-44ED-4B6A-BC99-EE8DB901AFB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9EE6F0-F2F2-46B4-8D5C-B63BA59087E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E6850-DC6D-4841-A431-7416616675B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2D029F6-ED28-45DB-832C-8FCD7F8F43B9}" type="datetimeFigureOut">
              <a:rPr lang="en-US" smtClean="0"/>
              <a:t>2/9/2020</a:t>
            </a:fld>
            <a:endParaRPr lang="en-US"/>
          </a:p>
        </p:txBody>
      </p:sp>
      <p:sp>
        <p:nvSpPr>
          <p:cNvPr id="5" name="Footer Placeholder 4">
            <a:extLst>
              <a:ext uri="{FF2B5EF4-FFF2-40B4-BE49-F238E27FC236}">
                <a16:creationId xmlns:a16="http://schemas.microsoft.com/office/drawing/2014/main" id="{8CD94F78-53E5-4352-981F-A27062F4D52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5CE205-94A7-4D6C-AC93-4D749B79E64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F865B8A-239D-4AF4-B889-99B42EF5F0DF}" type="slidenum">
              <a:rPr lang="en-US" smtClean="0"/>
              <a:t>‹#›</a:t>
            </a:fld>
            <a:endParaRPr lang="en-US"/>
          </a:p>
        </p:txBody>
      </p:sp>
    </p:spTree>
    <p:extLst>
      <p:ext uri="{BB962C8B-B14F-4D97-AF65-F5344CB8AC3E}">
        <p14:creationId xmlns:p14="http://schemas.microsoft.com/office/powerpoint/2010/main" val="409232395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descr="header.jpg"/>
          <p:cNvPicPr>
            <a:picLocks noChangeAspect="1"/>
          </p:cNvPicPr>
          <p:nvPr/>
        </p:nvPicPr>
        <p:blipFill>
          <a:blip r:embed="rId24" cstate="screen">
            <a:alphaModFix amt="58000"/>
            <a:extLst>
              <a:ext uri="{28A0092B-C50C-407E-A947-70E740481C1C}">
                <a14:useLocalDpi xmlns:a14="http://schemas.microsoft.com/office/drawing/2010/main"/>
              </a:ext>
            </a:extLst>
          </a:blip>
          <a:stretch>
            <a:fillRect/>
          </a:stretch>
        </p:blipFill>
        <p:spPr>
          <a:xfrm flipH="1">
            <a:off x="-1" y="97573"/>
            <a:ext cx="9144000" cy="840693"/>
          </a:xfrm>
          <a:prstGeom prst="rect">
            <a:avLst/>
          </a:prstGeom>
        </p:spPr>
      </p:pic>
    </p:spTree>
    <p:extLst>
      <p:ext uri="{BB962C8B-B14F-4D97-AF65-F5344CB8AC3E}">
        <p14:creationId xmlns:p14="http://schemas.microsoft.com/office/powerpoint/2010/main" val="400875695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5143139"/>
          </a:xfrm>
          <a:prstGeom prst="rect">
            <a:avLst/>
          </a:prstGeom>
          <a:blipFill>
            <a:blip r:embed="rId7" cstate="print"/>
            <a:stretch>
              <a:fillRect/>
            </a:stretch>
          </a:blipFill>
        </p:spPr>
        <p:txBody>
          <a:bodyPr wrap="square" lIns="0" tIns="0" rIns="0" bIns="0" rtlCol="0"/>
          <a:lstStyle/>
          <a:p>
            <a:endParaRPr sz="637"/>
          </a:p>
        </p:txBody>
      </p:sp>
      <p:sp>
        <p:nvSpPr>
          <p:cNvPr id="2" name="Holder 2"/>
          <p:cNvSpPr>
            <a:spLocks noGrp="1"/>
          </p:cNvSpPr>
          <p:nvPr>
            <p:ph type="title"/>
          </p:nvPr>
        </p:nvSpPr>
        <p:spPr>
          <a:xfrm>
            <a:off x="522635" y="353101"/>
            <a:ext cx="8098730" cy="1138773"/>
          </a:xfrm>
          <a:prstGeom prst="rect">
            <a:avLst/>
          </a:prstGeom>
        </p:spPr>
        <p:txBody>
          <a:bodyPr wrap="square" lIns="0" tIns="0" rIns="0" bIns="0">
            <a:spAutoFit/>
          </a:bodyPr>
          <a:lstStyle>
            <a:lvl1pPr>
              <a:defRPr sz="7400" b="1" i="0">
                <a:solidFill>
                  <a:srgbClr val="343D47"/>
                </a:solidFill>
                <a:latin typeface="Arial"/>
                <a:cs typeface="Arial"/>
              </a:defRPr>
            </a:lvl1pPr>
          </a:lstStyle>
          <a:p>
            <a:endParaRPr/>
          </a:p>
        </p:txBody>
      </p:sp>
      <p:sp>
        <p:nvSpPr>
          <p:cNvPr id="3" name="Holder 3"/>
          <p:cNvSpPr>
            <a:spLocks noGrp="1"/>
          </p:cNvSpPr>
          <p:nvPr>
            <p:ph type="body" idx="1"/>
          </p:nvPr>
        </p:nvSpPr>
        <p:spPr>
          <a:xfrm>
            <a:off x="405206" y="1651124"/>
            <a:ext cx="8333588" cy="607859"/>
          </a:xfrm>
          <a:prstGeom prst="rect">
            <a:avLst/>
          </a:prstGeom>
        </p:spPr>
        <p:txBody>
          <a:bodyPr wrap="square" lIns="0" tIns="0" rIns="0" bIns="0">
            <a:spAutoFit/>
          </a:bodyPr>
          <a:lstStyle>
            <a:lvl1pPr>
              <a:defRPr sz="3950" b="1" i="0">
                <a:solidFill>
                  <a:srgbClr val="3E3193"/>
                </a:solidFill>
                <a:latin typeface="Arial"/>
                <a:cs typeface="Arial"/>
              </a:defRPr>
            </a:lvl1pPr>
          </a:lstStyle>
          <a:p>
            <a:endParaRPr/>
          </a:p>
        </p:txBody>
      </p:sp>
      <p:sp>
        <p:nvSpPr>
          <p:cNvPr id="5" name="Holder 5"/>
          <p:cNvSpPr>
            <a:spLocks noGrp="1"/>
          </p:cNvSpPr>
          <p:nvPr>
            <p:ph type="dt" sz="half" idx="6"/>
          </p:nvPr>
        </p:nvSpPr>
        <p:spPr>
          <a:xfrm>
            <a:off x="457200" y="4783455"/>
            <a:ext cx="2103120" cy="215444"/>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2/9/2020</a:t>
            </a:fld>
            <a:endParaRPr lang="en-US"/>
          </a:p>
        </p:txBody>
      </p:sp>
      <p:sp>
        <p:nvSpPr>
          <p:cNvPr id="6" name="Holder 6"/>
          <p:cNvSpPr>
            <a:spLocks noGrp="1"/>
          </p:cNvSpPr>
          <p:nvPr>
            <p:ph type="sldNum" sz="quarter" idx="7"/>
          </p:nvPr>
        </p:nvSpPr>
        <p:spPr>
          <a:xfrm>
            <a:off x="6583681" y="4783455"/>
            <a:ext cx="210312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721585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xStyles>
    <p:titleStyle>
      <a:lvl1pPr>
        <a:defRPr>
          <a:latin typeface="+mj-lt"/>
          <a:ea typeface="+mj-ea"/>
          <a:cs typeface="+mj-cs"/>
        </a:defRPr>
      </a:lvl1pPr>
    </p:titleStyle>
    <p:body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04546" y="334422"/>
            <a:ext cx="7534909" cy="1477328"/>
          </a:xfrm>
          <a:prstGeom prst="rect">
            <a:avLst/>
          </a:prstGeom>
        </p:spPr>
        <p:txBody>
          <a:bodyPr wrap="square" lIns="0" tIns="0" rIns="0" bIns="0">
            <a:spAutoFit/>
          </a:bodyPr>
          <a:lstStyle>
            <a:lvl1pPr>
              <a:defRPr sz="9600" b="1"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794336" y="1457230"/>
            <a:ext cx="7555329" cy="369332"/>
          </a:xfrm>
          <a:prstGeom prst="rect">
            <a:avLst/>
          </a:prstGeom>
        </p:spPr>
        <p:txBody>
          <a:bodyPr wrap="square" lIns="0" tIns="0" rIns="0" bIns="0">
            <a:spAutoFit/>
          </a:bodyPr>
          <a:lstStyle>
            <a:lvl1pPr>
              <a:defRPr sz="2400" b="0" i="0">
                <a:solidFill>
                  <a:schemeClr val="bg1"/>
                </a:solidFill>
                <a:latin typeface="Cambria"/>
                <a:cs typeface="Cambria"/>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2/9/2020</a:t>
            </a:fld>
            <a:endParaRPr lang="en-US"/>
          </a:p>
        </p:txBody>
      </p:sp>
      <p:sp>
        <p:nvSpPr>
          <p:cNvPr id="6" name="Holder 6"/>
          <p:cNvSpPr>
            <a:spLocks noGrp="1"/>
          </p:cNvSpPr>
          <p:nvPr>
            <p:ph type="sldNum" sz="quarter" idx="7"/>
          </p:nvPr>
        </p:nvSpPr>
        <p:spPr>
          <a:xfrm>
            <a:off x="6583680" y="4783455"/>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3944983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www.wired.com/story/fei-fei-li-arti%EF%AC%81cial-intelligence-humanity/"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58.xml"/><Relationship Id="rId5" Type="http://schemas.openxmlformats.org/officeDocument/2006/relationships/image" Target="../media/image61.jp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50.xml"/><Relationship Id="rId4" Type="http://schemas.openxmlformats.org/officeDocument/2006/relationships/image" Target="../media/image65.jpg"/></Relationships>
</file>

<file path=ppt/slides/_rels/slide3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Radium_Girls"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cxnSp>
        <p:nvCxnSpPr>
          <p:cNvPr id="18" name="Straight Connector 17"/>
          <p:cNvCxnSpPr/>
          <p:nvPr/>
        </p:nvCxnSpPr>
        <p:spPr>
          <a:xfrm>
            <a:off x="4572000" y="1218120"/>
            <a:ext cx="0" cy="2773872"/>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6890" y="1312778"/>
            <a:ext cx="3643853" cy="144655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65000"/>
                    <a:lumOff val="35000"/>
                  </a:prstClr>
                </a:solidFill>
                <a:effectLst/>
                <a:uLnTx/>
                <a:uFillTx/>
                <a:latin typeface="Tahoma" charset="0"/>
                <a:ea typeface="Tahoma" charset="0"/>
                <a:cs typeface="Tahoma" charset="0"/>
              </a:rPr>
              <a:t>Prepare for the Future</a:t>
            </a:r>
            <a:r>
              <a:rPr kumimoji="0" lang="en-US" sz="4400" b="0" i="0" u="none" strike="noStrike" kern="1200" cap="none" spc="0" normalizeH="0" baseline="0" noProof="0" dirty="0" smtClean="0">
                <a:ln>
                  <a:noFill/>
                </a:ln>
                <a:solidFill>
                  <a:prstClr val="black">
                    <a:lumMod val="65000"/>
                    <a:lumOff val="35000"/>
                  </a:prstClr>
                </a:solidFill>
                <a:effectLst/>
                <a:uLnTx/>
                <a:uFillTx/>
                <a:latin typeface="Tahoma" charset="0"/>
                <a:ea typeface="Tahoma" charset="0"/>
                <a:cs typeface="Tahoma" charset="0"/>
              </a:rPr>
              <a:t>:</a:t>
            </a:r>
            <a:endParaRPr kumimoji="0" lang="en-US" sz="4400" b="0" i="0" u="none" strike="noStrike" kern="1200" cap="none" spc="0" normalizeH="0" baseline="0" noProof="0" dirty="0">
              <a:ln>
                <a:noFill/>
              </a:ln>
              <a:solidFill>
                <a:prstClr val="black">
                  <a:lumMod val="65000"/>
                  <a:lumOff val="35000"/>
                </a:prstClr>
              </a:solidFill>
              <a:effectLst/>
              <a:uLnTx/>
              <a:uFillTx/>
              <a:latin typeface="Tahoma" charset="0"/>
              <a:ea typeface="Tahoma" charset="0"/>
              <a:cs typeface="Tahoma" charset="0"/>
            </a:endParaRPr>
          </a:p>
        </p:txBody>
      </p:sp>
      <p:sp>
        <p:nvSpPr>
          <p:cNvPr id="7" name="TextBox 6"/>
          <p:cNvSpPr txBox="1"/>
          <p:nvPr/>
        </p:nvSpPr>
        <p:spPr>
          <a:xfrm>
            <a:off x="370635" y="2759328"/>
            <a:ext cx="3720108"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lumMod val="65000"/>
                    <a:lumOff val="35000"/>
                  </a:prstClr>
                </a:solidFill>
                <a:effectLst/>
                <a:uLnTx/>
                <a:uFillTx/>
                <a:latin typeface="Tahoma" charset="0"/>
                <a:ea typeface="Tahoma" charset="0"/>
                <a:cs typeface="Tahoma" charset="0"/>
              </a:rPr>
              <a:t>Artificial Intelligence and its Impact on the Future of </a:t>
            </a:r>
            <a:r>
              <a:rPr kumimoji="0" lang="en-US" sz="2000" b="0" i="0" u="none" strike="noStrike" kern="1200" cap="none" spc="0" normalizeH="0" baseline="0" noProof="0" dirty="0" smtClean="0">
                <a:ln>
                  <a:noFill/>
                </a:ln>
                <a:solidFill>
                  <a:prstClr val="black">
                    <a:lumMod val="65000"/>
                    <a:lumOff val="35000"/>
                  </a:prstClr>
                </a:solidFill>
                <a:effectLst/>
                <a:uLnTx/>
                <a:uFillTx/>
                <a:latin typeface="Tahoma" charset="0"/>
                <a:ea typeface="Tahoma" charset="0"/>
                <a:cs typeface="Tahoma" charset="0"/>
              </a:rPr>
              <a:t>Justice</a:t>
            </a:r>
            <a:endParaRPr kumimoji="0" lang="en-US" sz="2000" b="0" i="0" u="none" strike="noStrike" kern="1200" cap="none" spc="0" normalizeH="0" baseline="0" noProof="0" dirty="0">
              <a:ln>
                <a:noFill/>
              </a:ln>
              <a:solidFill>
                <a:prstClr val="black">
                  <a:lumMod val="65000"/>
                  <a:lumOff val="35000"/>
                </a:prstClr>
              </a:solidFill>
              <a:effectLst/>
              <a:uLnTx/>
              <a:uFillTx/>
              <a:latin typeface="Tahoma" charset="0"/>
              <a:ea typeface="Tahoma" charset="0"/>
              <a:cs typeface="Tahoma"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1847" y="2089230"/>
            <a:ext cx="3075863" cy="1061173"/>
          </a:xfrm>
          <a:prstGeom prst="rect">
            <a:avLst/>
          </a:prstGeom>
        </p:spPr>
      </p:pic>
    </p:spTree>
    <p:extLst>
      <p:ext uri="{BB962C8B-B14F-4D97-AF65-F5344CB8AC3E}">
        <p14:creationId xmlns:p14="http://schemas.microsoft.com/office/powerpoint/2010/main" val="140750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3074" name="Picture 2" descr="Image result for skynet"/>
          <p:cNvPicPr>
            <a:picLocks noChangeAspect="1" noChangeArrowheads="1"/>
          </p:cNvPicPr>
          <p:nvPr/>
        </p:nvPicPr>
        <p:blipFill rotWithShape="1">
          <a:blip r:embed="rId3">
            <a:extLst>
              <a:ext uri="{28A0092B-C50C-407E-A947-70E740481C1C}">
                <a14:useLocalDpi xmlns:a14="http://schemas.microsoft.com/office/drawing/2010/main" val="0"/>
              </a:ext>
            </a:extLst>
          </a:blip>
          <a:srcRect b="3874"/>
          <a:stretch/>
        </p:blipFill>
        <p:spPr bwMode="auto">
          <a:xfrm>
            <a:off x="0" y="96252"/>
            <a:ext cx="9123096" cy="493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873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4098" name="Picture 2" descr="Image result for wall-e humans"/>
          <p:cNvPicPr>
            <a:picLocks noChangeAspect="1" noChangeArrowheads="1"/>
          </p:cNvPicPr>
          <p:nvPr/>
        </p:nvPicPr>
        <p:blipFill rotWithShape="1">
          <a:blip r:embed="rId3">
            <a:extLst>
              <a:ext uri="{28A0092B-C50C-407E-A947-70E740481C1C}">
                <a14:useLocalDpi xmlns:a14="http://schemas.microsoft.com/office/drawing/2010/main" val="0"/>
              </a:ext>
            </a:extLst>
          </a:blip>
          <a:srcRect l="12372" r="21180"/>
          <a:stretch/>
        </p:blipFill>
        <p:spPr bwMode="auto">
          <a:xfrm>
            <a:off x="517357" y="0"/>
            <a:ext cx="816171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448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6146" name="Picture 2" descr="Image result for self-driving c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745957"/>
            <a:ext cx="8840243" cy="369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4832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050" name="Picture 2" descr="Image result for robot judge futur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103" y="536945"/>
            <a:ext cx="7342133" cy="411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056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4" name="Picture 3"/>
          <p:cNvPicPr>
            <a:picLocks noChangeAspect="1"/>
          </p:cNvPicPr>
          <p:nvPr/>
        </p:nvPicPr>
        <p:blipFill rotWithShape="1">
          <a:blip r:embed="rId3"/>
          <a:srcRect l="19437" t="14699" r="26085" b="9678"/>
          <a:stretch/>
        </p:blipFill>
        <p:spPr>
          <a:xfrm>
            <a:off x="1680455" y="0"/>
            <a:ext cx="5538493" cy="5125453"/>
          </a:xfrm>
          <a:prstGeom prst="rect">
            <a:avLst/>
          </a:prstGeom>
        </p:spPr>
      </p:pic>
    </p:spTree>
    <p:extLst>
      <p:ext uri="{BB962C8B-B14F-4D97-AF65-F5344CB8AC3E}">
        <p14:creationId xmlns:p14="http://schemas.microsoft.com/office/powerpoint/2010/main" val="230874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6" name="object 4"/>
          <p:cNvSpPr/>
          <p:nvPr/>
        </p:nvSpPr>
        <p:spPr>
          <a:xfrm>
            <a:off x="1648778" y="794385"/>
            <a:ext cx="5865075" cy="3390975"/>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7" name="object 5"/>
          <p:cNvSpPr txBox="1">
            <a:spLocks noGrp="1"/>
          </p:cNvSpPr>
          <p:nvPr>
            <p:ph type="title"/>
          </p:nvPr>
        </p:nvSpPr>
        <p:spPr>
          <a:xfrm>
            <a:off x="1746409" y="804005"/>
            <a:ext cx="5331619" cy="2398734"/>
          </a:xfrm>
          <a:prstGeom prst="rect">
            <a:avLst/>
          </a:prstGeom>
          <a:effectLst/>
        </p:spPr>
        <p:txBody>
          <a:bodyPr vert="horz" wrap="square" lIns="0" tIns="9525" rIns="0" bIns="0" rtlCol="0">
            <a:spAutoFit/>
          </a:bodyPr>
          <a:lstStyle/>
          <a:p>
            <a:pPr marL="9525" marR="3810">
              <a:lnSpc>
                <a:spcPct val="114599"/>
              </a:lnSpc>
              <a:spcBef>
                <a:spcPts val="75"/>
              </a:spcBef>
            </a:pPr>
            <a:r>
              <a:rPr sz="2700" b="0" spc="30" dirty="0">
                <a:latin typeface="Cambria"/>
                <a:cs typeface="Cambria"/>
              </a:rPr>
              <a:t>“There’s </a:t>
            </a:r>
            <a:r>
              <a:rPr sz="2700" b="0" spc="75" dirty="0">
                <a:latin typeface="Cambria"/>
                <a:cs typeface="Cambria"/>
              </a:rPr>
              <a:t>nothing </a:t>
            </a:r>
            <a:r>
              <a:rPr sz="2700" b="0" spc="-15" dirty="0">
                <a:latin typeface="Cambria"/>
                <a:cs typeface="Cambria"/>
              </a:rPr>
              <a:t>artiﬁcial </a:t>
            </a:r>
            <a:r>
              <a:rPr sz="2700" b="0" spc="120" dirty="0">
                <a:latin typeface="Cambria"/>
                <a:cs typeface="Cambria"/>
              </a:rPr>
              <a:t>about </a:t>
            </a:r>
            <a:r>
              <a:rPr sz="2700" b="0" spc="-38" dirty="0">
                <a:solidFill>
                  <a:srgbClr val="FFFF00"/>
                </a:solidFill>
                <a:latin typeface="Cambria"/>
                <a:cs typeface="Cambria"/>
              </a:rPr>
              <a:t>AI</a:t>
            </a:r>
            <a:r>
              <a:rPr sz="2700" b="0" spc="-38" dirty="0">
                <a:latin typeface="Cambria"/>
                <a:cs typeface="Cambria"/>
              </a:rPr>
              <a:t>.  </a:t>
            </a:r>
            <a:r>
              <a:rPr sz="2700" b="0" spc="-45" dirty="0">
                <a:latin typeface="Cambria"/>
                <a:cs typeface="Cambria"/>
              </a:rPr>
              <a:t>It’s </a:t>
            </a:r>
            <a:r>
              <a:rPr sz="2700" b="0" spc="34" dirty="0">
                <a:latin typeface="Cambria"/>
                <a:cs typeface="Cambria"/>
              </a:rPr>
              <a:t>inspired </a:t>
            </a:r>
            <a:r>
              <a:rPr sz="2700" b="0" spc="120" dirty="0">
                <a:latin typeface="Cambria"/>
                <a:cs typeface="Cambria"/>
              </a:rPr>
              <a:t>by</a:t>
            </a:r>
            <a:r>
              <a:rPr sz="2700" b="0" spc="210" dirty="0">
                <a:latin typeface="Cambria"/>
                <a:cs typeface="Cambria"/>
              </a:rPr>
              <a:t> </a:t>
            </a:r>
            <a:r>
              <a:rPr sz="2700" b="0" spc="153" dirty="0">
                <a:latin typeface="Cambria"/>
                <a:cs typeface="Cambria"/>
              </a:rPr>
              <a:t>people,</a:t>
            </a:r>
            <a:endParaRPr sz="2700" dirty="0">
              <a:latin typeface="Cambria"/>
              <a:cs typeface="Cambria"/>
            </a:endParaRPr>
          </a:p>
          <a:p>
            <a:pPr marL="9525" marR="1398746">
              <a:lnSpc>
                <a:spcPct val="114599"/>
              </a:lnSpc>
            </a:pPr>
            <a:r>
              <a:rPr sz="2700" b="0" spc="-34" dirty="0">
                <a:latin typeface="Cambria"/>
                <a:cs typeface="Cambria"/>
              </a:rPr>
              <a:t>it’s </a:t>
            </a:r>
            <a:r>
              <a:rPr sz="2700" b="0" spc="124" dirty="0">
                <a:latin typeface="Cambria"/>
                <a:cs typeface="Cambria"/>
              </a:rPr>
              <a:t>created </a:t>
            </a:r>
            <a:r>
              <a:rPr sz="2700" b="0" spc="120" dirty="0">
                <a:latin typeface="Cambria"/>
                <a:cs typeface="Cambria"/>
              </a:rPr>
              <a:t>by </a:t>
            </a:r>
            <a:r>
              <a:rPr sz="2700" b="0" spc="153" dirty="0">
                <a:latin typeface="Cambria"/>
                <a:cs typeface="Cambria"/>
              </a:rPr>
              <a:t>people,  </a:t>
            </a:r>
            <a:r>
              <a:rPr sz="2700" b="0" spc="83" dirty="0">
                <a:latin typeface="Cambria"/>
                <a:cs typeface="Cambria"/>
              </a:rPr>
              <a:t>and—most</a:t>
            </a:r>
            <a:r>
              <a:rPr sz="2700" b="0" spc="56" dirty="0">
                <a:latin typeface="Cambria"/>
                <a:cs typeface="Cambria"/>
              </a:rPr>
              <a:t> </a:t>
            </a:r>
            <a:r>
              <a:rPr sz="2700" b="0" spc="15" dirty="0">
                <a:latin typeface="Cambria"/>
                <a:cs typeface="Cambria"/>
              </a:rPr>
              <a:t>importantly—  </a:t>
            </a:r>
            <a:r>
              <a:rPr sz="2700" b="0" spc="-86" dirty="0">
                <a:latin typeface="Cambria"/>
                <a:cs typeface="Cambria"/>
              </a:rPr>
              <a:t>it </a:t>
            </a:r>
            <a:r>
              <a:rPr sz="2700" b="0" spc="116" dirty="0">
                <a:latin typeface="Cambria"/>
                <a:cs typeface="Cambria"/>
              </a:rPr>
              <a:t>impacts </a:t>
            </a:r>
            <a:r>
              <a:rPr sz="2700" b="0" spc="139" dirty="0">
                <a:latin typeface="Cambria"/>
                <a:cs typeface="Cambria"/>
              </a:rPr>
              <a:t>people.</a:t>
            </a:r>
            <a:r>
              <a:rPr sz="2700" b="0" spc="-338" dirty="0">
                <a:latin typeface="Cambria"/>
                <a:cs typeface="Cambria"/>
              </a:rPr>
              <a:t> </a:t>
            </a:r>
            <a:r>
              <a:rPr sz="2700" b="0" spc="-176" dirty="0">
                <a:latin typeface="Cambria"/>
                <a:cs typeface="Cambria"/>
              </a:rPr>
              <a:t>”</a:t>
            </a:r>
            <a:endParaRPr sz="2700" dirty="0">
              <a:latin typeface="Cambria"/>
              <a:cs typeface="Cambria"/>
            </a:endParaRPr>
          </a:p>
        </p:txBody>
      </p:sp>
      <p:sp>
        <p:nvSpPr>
          <p:cNvPr id="8" name="object 6"/>
          <p:cNvSpPr txBox="1"/>
          <p:nvPr/>
        </p:nvSpPr>
        <p:spPr>
          <a:xfrm>
            <a:off x="1817560" y="3616643"/>
            <a:ext cx="1489710" cy="355867"/>
          </a:xfrm>
          <a:prstGeom prst="rect">
            <a:avLst/>
          </a:prstGeom>
        </p:spPr>
        <p:txBody>
          <a:bodyPr vert="horz" wrap="square" lIns="0" tIns="9525" rIns="0" bIns="0" rtlCol="0">
            <a:spAutoFit/>
          </a:bodyPr>
          <a:lstStyle/>
          <a:p>
            <a:pPr marL="9525" defTabSz="685800">
              <a:spcBef>
                <a:spcPts val="75"/>
              </a:spcBef>
            </a:pPr>
            <a:r>
              <a:rPr sz="2250" spc="-225" dirty="0">
                <a:solidFill>
                  <a:srgbClr val="FF0000"/>
                </a:solidFill>
                <a:latin typeface="Cambria"/>
                <a:cs typeface="Cambria"/>
              </a:rPr>
              <a:t>— </a:t>
            </a:r>
            <a:r>
              <a:rPr sz="2250" i="1" spc="-45" dirty="0">
                <a:solidFill>
                  <a:srgbClr val="FF0000"/>
                </a:solidFill>
                <a:latin typeface="Trebuchet MS"/>
                <a:cs typeface="Trebuchet MS"/>
              </a:rPr>
              <a:t>Fei-Fei</a:t>
            </a:r>
            <a:r>
              <a:rPr sz="2250" i="1" spc="-150" dirty="0">
                <a:solidFill>
                  <a:srgbClr val="FF0000"/>
                </a:solidFill>
                <a:latin typeface="Trebuchet MS"/>
                <a:cs typeface="Trebuchet MS"/>
              </a:rPr>
              <a:t> </a:t>
            </a:r>
            <a:r>
              <a:rPr sz="2250" i="1" spc="-49" dirty="0">
                <a:solidFill>
                  <a:srgbClr val="FF0000"/>
                </a:solidFill>
                <a:latin typeface="Trebuchet MS"/>
                <a:cs typeface="Trebuchet MS"/>
              </a:rPr>
              <a:t>Li</a:t>
            </a:r>
            <a:endParaRPr sz="2250" dirty="0">
              <a:solidFill>
                <a:srgbClr val="FF0000"/>
              </a:solidFill>
              <a:latin typeface="Trebuchet MS"/>
              <a:cs typeface="Trebuchet MS"/>
            </a:endParaRPr>
          </a:p>
        </p:txBody>
      </p:sp>
      <p:sp>
        <p:nvSpPr>
          <p:cNvPr id="9" name="object 8"/>
          <p:cNvSpPr txBox="1"/>
          <p:nvPr/>
        </p:nvSpPr>
        <p:spPr>
          <a:xfrm>
            <a:off x="1431544" y="4251383"/>
            <a:ext cx="5887879" cy="217367"/>
          </a:xfrm>
          <a:prstGeom prst="rect">
            <a:avLst/>
          </a:prstGeom>
        </p:spPr>
        <p:txBody>
          <a:bodyPr vert="horz" wrap="square" lIns="0" tIns="9525" rIns="0" bIns="0" rtlCol="0">
            <a:spAutoFit/>
          </a:bodyPr>
          <a:lstStyle/>
          <a:p>
            <a:pPr marL="9525" defTabSz="685800">
              <a:spcBef>
                <a:spcPts val="75"/>
              </a:spcBef>
            </a:pPr>
            <a:r>
              <a:rPr sz="1350" spc="-34" dirty="0">
                <a:solidFill>
                  <a:srgbClr val="0070C0"/>
                </a:solidFill>
                <a:latin typeface="Arial"/>
                <a:cs typeface="Arial"/>
              </a:rPr>
              <a:t>Source:</a:t>
            </a:r>
            <a:r>
              <a:rPr sz="1350" spc="-83" dirty="0">
                <a:solidFill>
                  <a:srgbClr val="0070C0"/>
                </a:solidFill>
                <a:latin typeface="Arial"/>
                <a:cs typeface="Arial"/>
              </a:rPr>
              <a:t> </a:t>
            </a:r>
            <a:r>
              <a:rPr sz="1350" spc="19" dirty="0">
                <a:solidFill>
                  <a:srgbClr val="0070C0"/>
                </a:solidFill>
                <a:latin typeface="Arial"/>
                <a:cs typeface="Arial"/>
              </a:rPr>
              <a:t>https:/</a:t>
            </a:r>
            <a:r>
              <a:rPr sz="1350" spc="19" dirty="0">
                <a:solidFill>
                  <a:srgbClr val="0070C0"/>
                </a:solidFill>
                <a:latin typeface="Arial"/>
                <a:cs typeface="Arial"/>
                <a:hlinkClick r:id="rId4"/>
              </a:rPr>
              <a:t>/www</a:t>
            </a:r>
            <a:r>
              <a:rPr sz="1350" spc="19" dirty="0">
                <a:solidFill>
                  <a:srgbClr val="0070C0"/>
                </a:solidFill>
                <a:latin typeface="Arial"/>
                <a:cs typeface="Arial"/>
              </a:rPr>
              <a:t>.</a:t>
            </a:r>
            <a:r>
              <a:rPr sz="1350" spc="19" dirty="0">
                <a:solidFill>
                  <a:srgbClr val="0070C0"/>
                </a:solidFill>
                <a:latin typeface="Arial"/>
                <a:cs typeface="Arial"/>
                <a:hlinkClick r:id="rId4"/>
              </a:rPr>
              <a:t>wired.com/story/fei-fei-li-artiﬁcial-intelligence-humanity/</a:t>
            </a:r>
            <a:endParaRPr sz="1350" dirty="0">
              <a:solidFill>
                <a:srgbClr val="0070C0"/>
              </a:solidFill>
              <a:latin typeface="Arial"/>
              <a:cs typeface="Arial"/>
            </a:endParaRPr>
          </a:p>
        </p:txBody>
      </p:sp>
    </p:spTree>
    <p:extLst>
      <p:ext uri="{BB962C8B-B14F-4D97-AF65-F5344CB8AC3E}">
        <p14:creationId xmlns:p14="http://schemas.microsoft.com/office/powerpoint/2010/main" val="19443113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3"/>
          <p:cNvSpPr txBox="1">
            <a:spLocks noGrp="1"/>
          </p:cNvSpPr>
          <p:nvPr>
            <p:ph type="ctrTitle"/>
          </p:nvPr>
        </p:nvSpPr>
        <p:spPr>
          <a:xfrm>
            <a:off x="311708" y="363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How does AI work?</a:t>
            </a:r>
            <a:endParaRPr/>
          </a:p>
        </p:txBody>
      </p:sp>
      <p:sp>
        <p:nvSpPr>
          <p:cNvPr id="254" name="Google Shape;254;p43"/>
          <p:cNvSpPr txBox="1">
            <a:spLocks noGrp="1"/>
          </p:cNvSpPr>
          <p:nvPr>
            <p:ph type="subTitle" idx="1"/>
          </p:nvPr>
        </p:nvSpPr>
        <p:spPr>
          <a:xfrm>
            <a:off x="311700" y="2376925"/>
            <a:ext cx="8520600" cy="235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AI methods </a:t>
            </a:r>
            <a:r>
              <a:rPr lang="en">
                <a:highlight>
                  <a:srgbClr val="FFFF00"/>
                </a:highlight>
              </a:rPr>
              <a:t>‘learn’</a:t>
            </a:r>
            <a:r>
              <a:rPr lang="en"/>
              <a:t> by observation, essentially pattern recognition, and generate a decision-making tool that </a:t>
            </a:r>
            <a:r>
              <a:rPr lang="en">
                <a:highlight>
                  <a:srgbClr val="FFFF00"/>
                </a:highlight>
              </a:rPr>
              <a:t>predicts</a:t>
            </a:r>
            <a:r>
              <a:rPr lang="en"/>
              <a:t> an outcome based on input values</a:t>
            </a:r>
            <a:endParaRPr/>
          </a:p>
        </p:txBody>
      </p:sp>
    </p:spTree>
    <p:extLst>
      <p:ext uri="{BB962C8B-B14F-4D97-AF65-F5344CB8AC3E}">
        <p14:creationId xmlns:p14="http://schemas.microsoft.com/office/powerpoint/2010/main" val="1468923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43000" y="0"/>
            <a:ext cx="6858000" cy="5143500"/>
          </a:xfrm>
          <a:custGeom>
            <a:avLst/>
            <a:gdLst/>
            <a:ahLst/>
            <a:cxnLst/>
            <a:rect l="l" t="t" r="r" b="b"/>
            <a:pathLst>
              <a:path w="9144000" h="6858000">
                <a:moveTo>
                  <a:pt x="0" y="0"/>
                </a:moveTo>
                <a:lnTo>
                  <a:pt x="9143999" y="0"/>
                </a:lnTo>
                <a:lnTo>
                  <a:pt x="9143999" y="6857999"/>
                </a:lnTo>
                <a:lnTo>
                  <a:pt x="0" y="6857999"/>
                </a:lnTo>
                <a:lnTo>
                  <a:pt x="0" y="0"/>
                </a:lnTo>
                <a:close/>
              </a:path>
            </a:pathLst>
          </a:custGeom>
          <a:solidFill>
            <a:srgbClr val="434343"/>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698725" y="4454126"/>
            <a:ext cx="5750904" cy="121667"/>
          </a:xfrm>
          <a:prstGeom prst="rect">
            <a:avLst/>
          </a:prstGeom>
          <a:blipFill>
            <a:blip r:embed="rId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2190890" y="445050"/>
            <a:ext cx="1371600" cy="543418"/>
          </a:xfrm>
          <a:prstGeom prst="rect">
            <a:avLst/>
          </a:prstGeom>
          <a:solidFill>
            <a:srgbClr val="A4C1F4"/>
          </a:solidFill>
          <a:ln w="9524">
            <a:solidFill>
              <a:srgbClr val="303030"/>
            </a:solidFill>
          </a:ln>
        </p:spPr>
        <p:txBody>
          <a:bodyPr vert="horz" wrap="square" lIns="0" tIns="4763" rIns="0" bIns="0" rtlCol="0">
            <a:spAutoFit/>
          </a:bodyPr>
          <a:lstStyle/>
          <a:p>
            <a:pPr marL="441008" marR="315278" lvl="0" indent="-120015" algn="l" defTabSz="685800" rtl="0" eaLnBrk="1" fontAlgn="auto" latinLnBrk="0" hangingPunct="1">
              <a:lnSpc>
                <a:spcPts val="2138"/>
              </a:lnSpc>
              <a:spcBef>
                <a:spcPts val="38"/>
              </a:spcBef>
              <a:spcAft>
                <a:spcPts val="0"/>
              </a:spcAft>
              <a:buClrTx/>
              <a:buSzTx/>
              <a:buFontTx/>
              <a:buNone/>
              <a:tabLst/>
              <a:defRPr/>
            </a:pPr>
            <a:r>
              <a:rPr kumimoji="0" sz="1800" b="0" i="0" u="none" strike="noStrike" kern="1200" cap="none" spc="-56" normalizeH="0" baseline="0" noProof="0" dirty="0">
                <a:ln>
                  <a:noFill/>
                </a:ln>
                <a:solidFill>
                  <a:prstClr val="black"/>
                </a:solidFill>
                <a:effectLst/>
                <a:uLnTx/>
                <a:uFillTx/>
                <a:latin typeface="Arial"/>
                <a:ea typeface="+mn-ea"/>
                <a:cs typeface="Arial"/>
              </a:rPr>
              <a:t>Sample  </a:t>
            </a:r>
            <a:r>
              <a:rPr kumimoji="0" sz="1800" b="0" i="0" u="none" strike="noStrike" kern="1200" cap="none" spc="11" normalizeH="0" baseline="0" noProof="0" dirty="0">
                <a:ln>
                  <a:noFill/>
                </a:ln>
                <a:solidFill>
                  <a:prstClr val="black"/>
                </a:solidFill>
                <a:effectLst/>
                <a:uLnTx/>
                <a:uFillTx/>
                <a:latin typeface="Arial"/>
                <a:ea typeface="+mn-ea"/>
                <a:cs typeface="Arial"/>
              </a:rPr>
              <a:t>Data</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p:nvPr/>
        </p:nvSpPr>
        <p:spPr>
          <a:xfrm>
            <a:off x="2190890" y="1268100"/>
            <a:ext cx="1371600" cy="543418"/>
          </a:xfrm>
          <a:prstGeom prst="rect">
            <a:avLst/>
          </a:prstGeom>
          <a:solidFill>
            <a:srgbClr val="A4C1F4"/>
          </a:solidFill>
          <a:ln w="9524">
            <a:solidFill>
              <a:srgbClr val="303030"/>
            </a:solidFill>
          </a:ln>
        </p:spPr>
        <p:txBody>
          <a:bodyPr vert="horz" wrap="square" lIns="0" tIns="4763" rIns="0" bIns="0" rtlCol="0">
            <a:spAutoFit/>
          </a:bodyPr>
          <a:lstStyle/>
          <a:p>
            <a:pPr marL="367188" marR="212884" lvl="0" indent="-148590" algn="l" defTabSz="685800" rtl="0" eaLnBrk="1" fontAlgn="auto" latinLnBrk="0" hangingPunct="1">
              <a:lnSpc>
                <a:spcPts val="2138"/>
              </a:lnSpc>
              <a:spcBef>
                <a:spcPts val="38"/>
              </a:spcBef>
              <a:spcAft>
                <a:spcPts val="0"/>
              </a:spcAft>
              <a:buClrTx/>
              <a:buSzTx/>
              <a:buFontTx/>
              <a:buNone/>
              <a:tabLst/>
              <a:defRPr/>
            </a:pPr>
            <a:r>
              <a:rPr kumimoji="0" sz="1800" b="0" i="0" u="none" strike="noStrike" kern="1200" cap="none" spc="-19" normalizeH="0" baseline="0" noProof="0" dirty="0">
                <a:ln>
                  <a:noFill/>
                </a:ln>
                <a:solidFill>
                  <a:prstClr val="black"/>
                </a:solidFill>
                <a:effectLst/>
                <a:uLnTx/>
                <a:uFillTx/>
                <a:latin typeface="Arial"/>
                <a:ea typeface="+mn-ea"/>
                <a:cs typeface="Arial"/>
              </a:rPr>
              <a:t>Expected  </a:t>
            </a:r>
            <a:r>
              <a:rPr kumimoji="0" sz="1800" b="0" i="0" u="none" strike="noStrike" kern="1200" cap="none" spc="-15" normalizeH="0" baseline="0" noProof="0" dirty="0">
                <a:ln>
                  <a:noFill/>
                </a:ln>
                <a:solidFill>
                  <a:prstClr val="black"/>
                </a:solidFill>
                <a:effectLst/>
                <a:uLnTx/>
                <a:uFillTx/>
                <a:latin typeface="Arial"/>
                <a:ea typeface="+mn-ea"/>
                <a:cs typeface="Arial"/>
              </a:rPr>
              <a:t>Result</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p:nvPr/>
        </p:nvSpPr>
        <p:spPr>
          <a:xfrm>
            <a:off x="3886209" y="445049"/>
            <a:ext cx="1371600" cy="1371600"/>
          </a:xfrm>
          <a:custGeom>
            <a:avLst/>
            <a:gdLst/>
            <a:ahLst/>
            <a:cxnLst/>
            <a:rect l="l" t="t" r="r" b="b"/>
            <a:pathLst>
              <a:path w="1828800" h="1828800">
                <a:moveTo>
                  <a:pt x="1409638" y="1828799"/>
                </a:moveTo>
                <a:lnTo>
                  <a:pt x="419160" y="1828799"/>
                </a:lnTo>
                <a:lnTo>
                  <a:pt x="370278" y="1825979"/>
                </a:lnTo>
                <a:lnTo>
                  <a:pt x="323051" y="1817729"/>
                </a:lnTo>
                <a:lnTo>
                  <a:pt x="277795" y="1804363"/>
                </a:lnTo>
                <a:lnTo>
                  <a:pt x="234824" y="1786195"/>
                </a:lnTo>
                <a:lnTo>
                  <a:pt x="194453" y="1763541"/>
                </a:lnTo>
                <a:lnTo>
                  <a:pt x="156997" y="1736715"/>
                </a:lnTo>
                <a:lnTo>
                  <a:pt x="122769" y="1706030"/>
                </a:lnTo>
                <a:lnTo>
                  <a:pt x="92085" y="1671802"/>
                </a:lnTo>
                <a:lnTo>
                  <a:pt x="65258" y="1634346"/>
                </a:lnTo>
                <a:lnTo>
                  <a:pt x="42604" y="1593975"/>
                </a:lnTo>
                <a:lnTo>
                  <a:pt x="24436" y="1551004"/>
                </a:lnTo>
                <a:lnTo>
                  <a:pt x="11070" y="1505748"/>
                </a:lnTo>
                <a:lnTo>
                  <a:pt x="2820" y="1458522"/>
                </a:lnTo>
                <a:lnTo>
                  <a:pt x="0" y="1409638"/>
                </a:lnTo>
                <a:lnTo>
                  <a:pt x="0" y="419160"/>
                </a:lnTo>
                <a:lnTo>
                  <a:pt x="2820" y="370277"/>
                </a:lnTo>
                <a:lnTo>
                  <a:pt x="11070" y="323051"/>
                </a:lnTo>
                <a:lnTo>
                  <a:pt x="24436" y="277795"/>
                </a:lnTo>
                <a:lnTo>
                  <a:pt x="42604" y="234824"/>
                </a:lnTo>
                <a:lnTo>
                  <a:pt x="65258" y="194453"/>
                </a:lnTo>
                <a:lnTo>
                  <a:pt x="92085" y="156997"/>
                </a:lnTo>
                <a:lnTo>
                  <a:pt x="122769" y="122769"/>
                </a:lnTo>
                <a:lnTo>
                  <a:pt x="156997" y="92084"/>
                </a:lnTo>
                <a:lnTo>
                  <a:pt x="194453" y="65258"/>
                </a:lnTo>
                <a:lnTo>
                  <a:pt x="234824" y="42604"/>
                </a:lnTo>
                <a:lnTo>
                  <a:pt x="277795" y="24436"/>
                </a:lnTo>
                <a:lnTo>
                  <a:pt x="323051" y="11070"/>
                </a:lnTo>
                <a:lnTo>
                  <a:pt x="370278" y="2820"/>
                </a:lnTo>
                <a:lnTo>
                  <a:pt x="419160" y="0"/>
                </a:lnTo>
                <a:lnTo>
                  <a:pt x="1409638" y="0"/>
                </a:lnTo>
                <a:lnTo>
                  <a:pt x="1456935" y="2675"/>
                </a:lnTo>
                <a:lnTo>
                  <a:pt x="1503264" y="10588"/>
                </a:lnTo>
                <a:lnTo>
                  <a:pt x="1548214" y="23569"/>
                </a:lnTo>
                <a:lnTo>
                  <a:pt x="1591376" y="41447"/>
                </a:lnTo>
                <a:lnTo>
                  <a:pt x="1632340" y="64053"/>
                </a:lnTo>
                <a:lnTo>
                  <a:pt x="1670695" y="91217"/>
                </a:lnTo>
                <a:lnTo>
                  <a:pt x="1706030" y="122769"/>
                </a:lnTo>
                <a:lnTo>
                  <a:pt x="1737582" y="158104"/>
                </a:lnTo>
                <a:lnTo>
                  <a:pt x="1764746" y="196459"/>
                </a:lnTo>
                <a:lnTo>
                  <a:pt x="1787352" y="237423"/>
                </a:lnTo>
                <a:lnTo>
                  <a:pt x="1805230" y="280585"/>
                </a:lnTo>
                <a:lnTo>
                  <a:pt x="1818211" y="325535"/>
                </a:lnTo>
                <a:lnTo>
                  <a:pt x="1826124" y="371864"/>
                </a:lnTo>
                <a:lnTo>
                  <a:pt x="1828799" y="419160"/>
                </a:lnTo>
                <a:lnTo>
                  <a:pt x="1828799" y="1409638"/>
                </a:lnTo>
                <a:lnTo>
                  <a:pt x="1825979" y="1458522"/>
                </a:lnTo>
                <a:lnTo>
                  <a:pt x="1817729" y="1505748"/>
                </a:lnTo>
                <a:lnTo>
                  <a:pt x="1804363" y="1551004"/>
                </a:lnTo>
                <a:lnTo>
                  <a:pt x="1786195" y="1593975"/>
                </a:lnTo>
                <a:lnTo>
                  <a:pt x="1763541" y="1634346"/>
                </a:lnTo>
                <a:lnTo>
                  <a:pt x="1736714" y="1671802"/>
                </a:lnTo>
                <a:lnTo>
                  <a:pt x="1706030" y="1706030"/>
                </a:lnTo>
                <a:lnTo>
                  <a:pt x="1671802" y="1736715"/>
                </a:lnTo>
                <a:lnTo>
                  <a:pt x="1634346" y="1763541"/>
                </a:lnTo>
                <a:lnTo>
                  <a:pt x="1593975" y="1786195"/>
                </a:lnTo>
                <a:lnTo>
                  <a:pt x="1551004" y="1804363"/>
                </a:lnTo>
                <a:lnTo>
                  <a:pt x="1505748" y="1817729"/>
                </a:lnTo>
                <a:lnTo>
                  <a:pt x="1458521" y="1825979"/>
                </a:lnTo>
                <a:lnTo>
                  <a:pt x="1409638" y="1828799"/>
                </a:lnTo>
                <a:close/>
              </a:path>
            </a:pathLst>
          </a:custGeom>
          <a:solidFill>
            <a:srgbClr val="F6B26B"/>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886209" y="445050"/>
            <a:ext cx="1371600" cy="1371600"/>
          </a:xfrm>
          <a:custGeom>
            <a:avLst/>
            <a:gdLst/>
            <a:ahLst/>
            <a:cxnLst/>
            <a:rect l="l" t="t" r="r" b="b"/>
            <a:pathLst>
              <a:path w="1828800" h="1828800">
                <a:moveTo>
                  <a:pt x="0" y="419160"/>
                </a:moveTo>
                <a:lnTo>
                  <a:pt x="2820" y="370277"/>
                </a:lnTo>
                <a:lnTo>
                  <a:pt x="11070" y="323051"/>
                </a:lnTo>
                <a:lnTo>
                  <a:pt x="24436" y="277795"/>
                </a:lnTo>
                <a:lnTo>
                  <a:pt x="42604" y="234824"/>
                </a:lnTo>
                <a:lnTo>
                  <a:pt x="65258" y="194453"/>
                </a:lnTo>
                <a:lnTo>
                  <a:pt x="92085" y="156997"/>
                </a:lnTo>
                <a:lnTo>
                  <a:pt x="122769" y="122769"/>
                </a:lnTo>
                <a:lnTo>
                  <a:pt x="156997" y="92084"/>
                </a:lnTo>
                <a:lnTo>
                  <a:pt x="194453" y="65258"/>
                </a:lnTo>
                <a:lnTo>
                  <a:pt x="234824" y="42604"/>
                </a:lnTo>
                <a:lnTo>
                  <a:pt x="277795" y="24436"/>
                </a:lnTo>
                <a:lnTo>
                  <a:pt x="323051" y="11070"/>
                </a:lnTo>
                <a:lnTo>
                  <a:pt x="370278" y="2820"/>
                </a:lnTo>
                <a:lnTo>
                  <a:pt x="419160" y="0"/>
                </a:lnTo>
                <a:lnTo>
                  <a:pt x="1409638" y="0"/>
                </a:lnTo>
                <a:lnTo>
                  <a:pt x="1456935" y="2675"/>
                </a:lnTo>
                <a:lnTo>
                  <a:pt x="1503264" y="10588"/>
                </a:lnTo>
                <a:lnTo>
                  <a:pt x="1548214" y="23569"/>
                </a:lnTo>
                <a:lnTo>
                  <a:pt x="1591376" y="41447"/>
                </a:lnTo>
                <a:lnTo>
                  <a:pt x="1632340" y="64053"/>
                </a:lnTo>
                <a:lnTo>
                  <a:pt x="1670695" y="91217"/>
                </a:lnTo>
                <a:lnTo>
                  <a:pt x="1706030" y="122769"/>
                </a:lnTo>
                <a:lnTo>
                  <a:pt x="1737582" y="158104"/>
                </a:lnTo>
                <a:lnTo>
                  <a:pt x="1764746" y="196459"/>
                </a:lnTo>
                <a:lnTo>
                  <a:pt x="1787352" y="237423"/>
                </a:lnTo>
                <a:lnTo>
                  <a:pt x="1805230" y="280585"/>
                </a:lnTo>
                <a:lnTo>
                  <a:pt x="1818211" y="325535"/>
                </a:lnTo>
                <a:lnTo>
                  <a:pt x="1826124" y="371864"/>
                </a:lnTo>
                <a:lnTo>
                  <a:pt x="1828799" y="419160"/>
                </a:lnTo>
                <a:lnTo>
                  <a:pt x="1828799" y="1409638"/>
                </a:lnTo>
                <a:lnTo>
                  <a:pt x="1825979" y="1458522"/>
                </a:lnTo>
                <a:lnTo>
                  <a:pt x="1817729" y="1505748"/>
                </a:lnTo>
                <a:lnTo>
                  <a:pt x="1804363" y="1551004"/>
                </a:lnTo>
                <a:lnTo>
                  <a:pt x="1786195" y="1593975"/>
                </a:lnTo>
                <a:lnTo>
                  <a:pt x="1763541" y="1634346"/>
                </a:lnTo>
                <a:lnTo>
                  <a:pt x="1736714" y="1671802"/>
                </a:lnTo>
                <a:lnTo>
                  <a:pt x="1706030" y="1706030"/>
                </a:lnTo>
                <a:lnTo>
                  <a:pt x="1671802" y="1736715"/>
                </a:lnTo>
                <a:lnTo>
                  <a:pt x="1634346" y="1763541"/>
                </a:lnTo>
                <a:lnTo>
                  <a:pt x="1593975" y="1786195"/>
                </a:lnTo>
                <a:lnTo>
                  <a:pt x="1551004" y="1804363"/>
                </a:lnTo>
                <a:lnTo>
                  <a:pt x="1505748" y="1817729"/>
                </a:lnTo>
                <a:lnTo>
                  <a:pt x="1458521" y="1825979"/>
                </a:lnTo>
                <a:lnTo>
                  <a:pt x="1409638" y="1828799"/>
                </a:lnTo>
                <a:lnTo>
                  <a:pt x="419160" y="1828799"/>
                </a:lnTo>
                <a:lnTo>
                  <a:pt x="370278" y="1825979"/>
                </a:lnTo>
                <a:lnTo>
                  <a:pt x="323051" y="1817729"/>
                </a:lnTo>
                <a:lnTo>
                  <a:pt x="277795" y="1804363"/>
                </a:lnTo>
                <a:lnTo>
                  <a:pt x="234824" y="1786195"/>
                </a:lnTo>
                <a:lnTo>
                  <a:pt x="194453" y="1763541"/>
                </a:lnTo>
                <a:lnTo>
                  <a:pt x="156997" y="1736715"/>
                </a:lnTo>
                <a:lnTo>
                  <a:pt x="122769" y="1706030"/>
                </a:lnTo>
                <a:lnTo>
                  <a:pt x="92085" y="1671802"/>
                </a:lnTo>
                <a:lnTo>
                  <a:pt x="65258" y="1634346"/>
                </a:lnTo>
                <a:lnTo>
                  <a:pt x="42604" y="1593975"/>
                </a:lnTo>
                <a:lnTo>
                  <a:pt x="24436" y="1551004"/>
                </a:lnTo>
                <a:lnTo>
                  <a:pt x="11070" y="1505748"/>
                </a:lnTo>
                <a:lnTo>
                  <a:pt x="2820" y="1458522"/>
                </a:lnTo>
                <a:lnTo>
                  <a:pt x="0" y="1409638"/>
                </a:lnTo>
                <a:lnTo>
                  <a:pt x="0" y="419160"/>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4051562" y="976450"/>
            <a:ext cx="1041083" cy="286617"/>
          </a:xfrm>
          <a:prstGeom prst="rect">
            <a:avLst/>
          </a:prstGeom>
        </p:spPr>
        <p:txBody>
          <a:bodyPr vert="horz" wrap="square" lIns="0" tIns="9525" rIns="0" bIns="0" rtlCol="0">
            <a:spAutoFit/>
          </a:bodyPr>
          <a:lstStyle/>
          <a:p>
            <a:pPr marL="9525" marR="0" lvl="0" indent="0" algn="l" defTabSz="685800" rtl="0" eaLnBrk="1" fontAlgn="auto" latinLnBrk="0" hangingPunct="1">
              <a:lnSpc>
                <a:spcPct val="100000"/>
              </a:lnSpc>
              <a:spcBef>
                <a:spcPts val="75"/>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Arial"/>
                <a:ea typeface="+mn-ea"/>
                <a:cs typeface="Arial"/>
              </a:rPr>
              <a:t>Computer</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p:nvPr/>
        </p:nvSpPr>
        <p:spPr>
          <a:xfrm>
            <a:off x="5581528" y="856574"/>
            <a:ext cx="1371600" cy="548640"/>
          </a:xfrm>
          <a:custGeom>
            <a:avLst/>
            <a:gdLst/>
            <a:ahLst/>
            <a:cxnLst/>
            <a:rect l="l" t="t" r="r" b="b"/>
            <a:pathLst>
              <a:path w="1828800" h="731519">
                <a:moveTo>
                  <a:pt x="0" y="0"/>
                </a:moveTo>
                <a:lnTo>
                  <a:pt x="1828799" y="0"/>
                </a:lnTo>
                <a:lnTo>
                  <a:pt x="1828799" y="731399"/>
                </a:lnTo>
                <a:lnTo>
                  <a:pt x="0" y="731399"/>
                </a:lnTo>
                <a:lnTo>
                  <a:pt x="0" y="0"/>
                </a:lnTo>
                <a:close/>
              </a:path>
            </a:pathLst>
          </a:custGeom>
          <a:solidFill>
            <a:srgbClr val="B4A7D6"/>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5581528" y="856574"/>
            <a:ext cx="1371600" cy="407323"/>
          </a:xfrm>
          <a:prstGeom prst="rect">
            <a:avLst/>
          </a:prstGeom>
          <a:ln w="9524">
            <a:solidFill>
              <a:srgbClr val="303030"/>
            </a:solidFill>
          </a:ln>
        </p:spPr>
        <p:txBody>
          <a:bodyPr vert="horz" wrap="square" lIns="0" tIns="129064" rIns="0" bIns="0" rtlCol="0">
            <a:spAutoFit/>
          </a:bodyPr>
          <a:lstStyle/>
          <a:p>
            <a:pPr marL="105251" marR="0" lvl="0" indent="0" algn="l" defTabSz="685800" rtl="0" eaLnBrk="1" fontAlgn="auto" latinLnBrk="0" hangingPunct="1">
              <a:lnSpc>
                <a:spcPct val="100000"/>
              </a:lnSpc>
              <a:spcBef>
                <a:spcPts val="1016"/>
              </a:spcBef>
              <a:spcAft>
                <a:spcPts val="0"/>
              </a:spcAft>
              <a:buClrTx/>
              <a:buSzTx/>
              <a:buFontTx/>
              <a:buNone/>
              <a:tabLst/>
              <a:defRPr/>
            </a:pPr>
            <a:r>
              <a:rPr kumimoji="0" sz="1800" b="0" i="0" u="none" strike="noStrike" kern="1200" cap="none" spc="30" normalizeH="0" baseline="0" noProof="0" dirty="0">
                <a:ln>
                  <a:noFill/>
                </a:ln>
                <a:solidFill>
                  <a:prstClr val="black"/>
                </a:solidFill>
                <a:effectLst/>
                <a:uLnTx/>
                <a:uFillTx/>
                <a:latin typeface="Arial"/>
                <a:ea typeface="+mn-ea"/>
                <a:cs typeface="Arial"/>
              </a:rPr>
              <a:t>Correlation</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p:nvPr/>
        </p:nvSpPr>
        <p:spPr>
          <a:xfrm>
            <a:off x="3562490" y="559349"/>
            <a:ext cx="323850" cy="320040"/>
          </a:xfrm>
          <a:custGeom>
            <a:avLst/>
            <a:gdLst/>
            <a:ahLst/>
            <a:cxnLst/>
            <a:rect l="l" t="t" r="r" b="b"/>
            <a:pathLst>
              <a:path w="431800" h="426719">
                <a:moveTo>
                  <a:pt x="218399" y="426599"/>
                </a:moveTo>
                <a:lnTo>
                  <a:pt x="218399" y="319949"/>
                </a:lnTo>
                <a:lnTo>
                  <a:pt x="0" y="319949"/>
                </a:lnTo>
                <a:lnTo>
                  <a:pt x="0" y="106649"/>
                </a:lnTo>
                <a:lnTo>
                  <a:pt x="218399" y="106649"/>
                </a:lnTo>
                <a:lnTo>
                  <a:pt x="218399" y="0"/>
                </a:lnTo>
                <a:lnTo>
                  <a:pt x="431699" y="213299"/>
                </a:lnTo>
                <a:lnTo>
                  <a:pt x="218399" y="426599"/>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3562490" y="559350"/>
            <a:ext cx="323850" cy="320040"/>
          </a:xfrm>
          <a:custGeom>
            <a:avLst/>
            <a:gdLst/>
            <a:ahLst/>
            <a:cxnLst/>
            <a:rect l="l" t="t" r="r" b="b"/>
            <a:pathLst>
              <a:path w="431800" h="426719">
                <a:moveTo>
                  <a:pt x="0" y="106649"/>
                </a:moveTo>
                <a:lnTo>
                  <a:pt x="218399" y="106649"/>
                </a:lnTo>
                <a:lnTo>
                  <a:pt x="218399" y="0"/>
                </a:lnTo>
                <a:lnTo>
                  <a:pt x="431699" y="213299"/>
                </a:lnTo>
                <a:lnTo>
                  <a:pt x="218399" y="426599"/>
                </a:lnTo>
                <a:lnTo>
                  <a:pt x="218399" y="319949"/>
                </a:lnTo>
                <a:lnTo>
                  <a:pt x="0" y="319949"/>
                </a:lnTo>
                <a:lnTo>
                  <a:pt x="0" y="10664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3562490" y="1382399"/>
            <a:ext cx="323850" cy="320040"/>
          </a:xfrm>
          <a:custGeom>
            <a:avLst/>
            <a:gdLst/>
            <a:ahLst/>
            <a:cxnLst/>
            <a:rect l="l" t="t" r="r" b="b"/>
            <a:pathLst>
              <a:path w="431800" h="426719">
                <a:moveTo>
                  <a:pt x="218399" y="426599"/>
                </a:moveTo>
                <a:lnTo>
                  <a:pt x="218399" y="319949"/>
                </a:lnTo>
                <a:lnTo>
                  <a:pt x="0" y="319949"/>
                </a:lnTo>
                <a:lnTo>
                  <a:pt x="0" y="106649"/>
                </a:lnTo>
                <a:lnTo>
                  <a:pt x="218399" y="106649"/>
                </a:lnTo>
                <a:lnTo>
                  <a:pt x="218399" y="0"/>
                </a:lnTo>
                <a:lnTo>
                  <a:pt x="431699" y="213299"/>
                </a:lnTo>
                <a:lnTo>
                  <a:pt x="218399" y="426599"/>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3562490" y="1382399"/>
            <a:ext cx="323850" cy="320040"/>
          </a:xfrm>
          <a:custGeom>
            <a:avLst/>
            <a:gdLst/>
            <a:ahLst/>
            <a:cxnLst/>
            <a:rect l="l" t="t" r="r" b="b"/>
            <a:pathLst>
              <a:path w="431800" h="426719">
                <a:moveTo>
                  <a:pt x="0" y="106649"/>
                </a:moveTo>
                <a:lnTo>
                  <a:pt x="218399" y="106649"/>
                </a:lnTo>
                <a:lnTo>
                  <a:pt x="218399" y="0"/>
                </a:lnTo>
                <a:lnTo>
                  <a:pt x="431699" y="213299"/>
                </a:lnTo>
                <a:lnTo>
                  <a:pt x="218399" y="426599"/>
                </a:lnTo>
                <a:lnTo>
                  <a:pt x="218399" y="319949"/>
                </a:lnTo>
                <a:lnTo>
                  <a:pt x="0" y="319949"/>
                </a:lnTo>
                <a:lnTo>
                  <a:pt x="0" y="10664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257809" y="982706"/>
            <a:ext cx="323850" cy="320040"/>
          </a:xfrm>
          <a:custGeom>
            <a:avLst/>
            <a:gdLst/>
            <a:ahLst/>
            <a:cxnLst/>
            <a:rect l="l" t="t" r="r" b="b"/>
            <a:pathLst>
              <a:path w="431800" h="426719">
                <a:moveTo>
                  <a:pt x="218399" y="426599"/>
                </a:moveTo>
                <a:lnTo>
                  <a:pt x="218399" y="319949"/>
                </a:lnTo>
                <a:lnTo>
                  <a:pt x="0" y="319949"/>
                </a:lnTo>
                <a:lnTo>
                  <a:pt x="0" y="106649"/>
                </a:lnTo>
                <a:lnTo>
                  <a:pt x="218399" y="106649"/>
                </a:lnTo>
                <a:lnTo>
                  <a:pt x="218399" y="0"/>
                </a:lnTo>
                <a:lnTo>
                  <a:pt x="431699" y="213299"/>
                </a:lnTo>
                <a:lnTo>
                  <a:pt x="218399" y="426599"/>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5257809" y="982706"/>
            <a:ext cx="323850" cy="320040"/>
          </a:xfrm>
          <a:custGeom>
            <a:avLst/>
            <a:gdLst/>
            <a:ahLst/>
            <a:cxnLst/>
            <a:rect l="l" t="t" r="r" b="b"/>
            <a:pathLst>
              <a:path w="431800" h="426719">
                <a:moveTo>
                  <a:pt x="0" y="106649"/>
                </a:moveTo>
                <a:lnTo>
                  <a:pt x="218399" y="106649"/>
                </a:lnTo>
                <a:lnTo>
                  <a:pt x="218399" y="0"/>
                </a:lnTo>
                <a:lnTo>
                  <a:pt x="431699" y="213299"/>
                </a:lnTo>
                <a:lnTo>
                  <a:pt x="218399" y="426599"/>
                </a:lnTo>
                <a:lnTo>
                  <a:pt x="218399" y="319949"/>
                </a:lnTo>
                <a:lnTo>
                  <a:pt x="0" y="319949"/>
                </a:lnTo>
                <a:lnTo>
                  <a:pt x="0" y="10664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txBox="1"/>
          <p:nvPr/>
        </p:nvSpPr>
        <p:spPr>
          <a:xfrm>
            <a:off x="4041151" y="1831787"/>
            <a:ext cx="1062038" cy="932948"/>
          </a:xfrm>
          <a:prstGeom prst="rect">
            <a:avLst/>
          </a:prstGeom>
        </p:spPr>
        <p:txBody>
          <a:bodyPr vert="horz" wrap="square" lIns="0" tIns="9525" rIns="0" bIns="0" rtlCol="0">
            <a:spAutoFit/>
          </a:bodyPr>
          <a:lstStyle/>
          <a:p>
            <a:pPr marL="0" marR="0" lvl="0" indent="0" algn="ctr" defTabSz="685800" rtl="0" eaLnBrk="1" fontAlgn="auto" latinLnBrk="0" hangingPunct="1">
              <a:lnSpc>
                <a:spcPct val="100000"/>
              </a:lnSpc>
              <a:spcBef>
                <a:spcPts val="75"/>
              </a:spcBef>
              <a:spcAft>
                <a:spcPts val="0"/>
              </a:spcAft>
              <a:buClrTx/>
              <a:buSzTx/>
              <a:buFontTx/>
              <a:buNone/>
              <a:tabLst/>
              <a:defRPr/>
            </a:pPr>
            <a:r>
              <a:rPr kumimoji="0" sz="1800" b="0" i="0" u="none" strike="noStrike" kern="1200" cap="none" spc="-23" normalizeH="0" baseline="0" noProof="0" dirty="0">
                <a:ln>
                  <a:noFill/>
                </a:ln>
                <a:solidFill>
                  <a:srgbClr val="FFFFFF"/>
                </a:solidFill>
                <a:effectLst/>
                <a:uLnTx/>
                <a:uFillTx/>
                <a:latin typeface="Arial"/>
                <a:ea typeface="+mn-ea"/>
                <a:cs typeface="Arial"/>
              </a:rPr>
              <a:t>Learning</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685800" rtl="0" eaLnBrk="1" fontAlgn="auto" latinLnBrk="0" hangingPunct="1">
              <a:lnSpc>
                <a:spcPct val="100000"/>
              </a:lnSpc>
              <a:spcBef>
                <a:spcPts val="15"/>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sz="1800" b="0" i="0" u="none" strike="noStrike" kern="1200" cap="none" spc="19" normalizeH="0" baseline="0" noProof="0" dirty="0">
                <a:ln>
                  <a:noFill/>
                </a:ln>
                <a:solidFill>
                  <a:srgbClr val="FFFFFF"/>
                </a:solidFill>
                <a:effectLst/>
                <a:uLnTx/>
                <a:uFillTx/>
                <a:latin typeface="Arial"/>
                <a:ea typeface="+mn-ea"/>
                <a:cs typeface="Arial"/>
              </a:rPr>
              <a:t>Prediction</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8" name="object 18"/>
          <p:cNvSpPr txBox="1"/>
          <p:nvPr/>
        </p:nvSpPr>
        <p:spPr>
          <a:xfrm>
            <a:off x="2190890" y="2841525"/>
            <a:ext cx="1371600" cy="543418"/>
          </a:xfrm>
          <a:prstGeom prst="rect">
            <a:avLst/>
          </a:prstGeom>
          <a:solidFill>
            <a:srgbClr val="A4C1F4"/>
          </a:solidFill>
          <a:ln w="9524">
            <a:solidFill>
              <a:srgbClr val="303030"/>
            </a:solidFill>
          </a:ln>
        </p:spPr>
        <p:txBody>
          <a:bodyPr vert="horz" wrap="square" lIns="0" tIns="4763" rIns="0" bIns="0" rtlCol="0">
            <a:spAutoFit/>
          </a:bodyPr>
          <a:lstStyle/>
          <a:p>
            <a:pPr marL="441008" marR="435293" lvl="0" indent="10478" algn="l" defTabSz="685800" rtl="0" eaLnBrk="1" fontAlgn="auto" latinLnBrk="0" hangingPunct="1">
              <a:lnSpc>
                <a:spcPts val="2138"/>
              </a:lnSpc>
              <a:spcBef>
                <a:spcPts val="38"/>
              </a:spcBef>
              <a:spcAft>
                <a:spcPts val="0"/>
              </a:spcAft>
              <a:buClrTx/>
              <a:buSzTx/>
              <a:buFontTx/>
              <a:buNone/>
              <a:tabLst/>
              <a:defRPr/>
            </a:pPr>
            <a:r>
              <a:rPr kumimoji="0" sz="1800" b="0" i="0" u="none" strike="noStrike" kern="1200" cap="none" spc="19" normalizeH="0" baseline="0" noProof="0" dirty="0">
                <a:ln>
                  <a:noFill/>
                </a:ln>
                <a:solidFill>
                  <a:prstClr val="black"/>
                </a:solidFill>
                <a:effectLst/>
                <a:uLnTx/>
                <a:uFillTx/>
                <a:latin typeface="Arial"/>
                <a:ea typeface="+mn-ea"/>
                <a:cs typeface="Arial"/>
              </a:rPr>
              <a:t>New  </a:t>
            </a:r>
            <a:r>
              <a:rPr kumimoji="0" sz="1800" b="0" i="0" u="none" strike="noStrike" kern="1200" cap="none" spc="11" normalizeH="0" baseline="0" noProof="0" dirty="0">
                <a:ln>
                  <a:noFill/>
                </a:ln>
                <a:solidFill>
                  <a:prstClr val="black"/>
                </a:solidFill>
                <a:effectLst/>
                <a:uLnTx/>
                <a:uFillTx/>
                <a:latin typeface="Arial"/>
                <a:ea typeface="+mn-ea"/>
                <a:cs typeface="Arial"/>
              </a:rPr>
              <a:t>Data</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9" name="object 19"/>
          <p:cNvSpPr/>
          <p:nvPr/>
        </p:nvSpPr>
        <p:spPr>
          <a:xfrm>
            <a:off x="2190890" y="3664574"/>
            <a:ext cx="1371600" cy="548640"/>
          </a:xfrm>
          <a:custGeom>
            <a:avLst/>
            <a:gdLst/>
            <a:ahLst/>
            <a:cxnLst/>
            <a:rect l="l" t="t" r="r" b="b"/>
            <a:pathLst>
              <a:path w="1828800" h="731520">
                <a:moveTo>
                  <a:pt x="1645949" y="731399"/>
                </a:moveTo>
                <a:lnTo>
                  <a:pt x="0" y="731399"/>
                </a:lnTo>
                <a:lnTo>
                  <a:pt x="182849" y="0"/>
                </a:lnTo>
                <a:lnTo>
                  <a:pt x="1828799" y="0"/>
                </a:lnTo>
                <a:lnTo>
                  <a:pt x="1645949" y="731399"/>
                </a:lnTo>
                <a:close/>
              </a:path>
            </a:pathLst>
          </a:custGeom>
          <a:solidFill>
            <a:srgbClr val="B6D7A8"/>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2190890" y="3664574"/>
            <a:ext cx="1371600" cy="548640"/>
          </a:xfrm>
          <a:custGeom>
            <a:avLst/>
            <a:gdLst/>
            <a:ahLst/>
            <a:cxnLst/>
            <a:rect l="l" t="t" r="r" b="b"/>
            <a:pathLst>
              <a:path w="1828800" h="731520">
                <a:moveTo>
                  <a:pt x="0" y="731399"/>
                </a:moveTo>
                <a:lnTo>
                  <a:pt x="182849" y="0"/>
                </a:lnTo>
                <a:lnTo>
                  <a:pt x="1828799" y="0"/>
                </a:lnTo>
                <a:lnTo>
                  <a:pt x="1645949" y="731399"/>
                </a:lnTo>
                <a:lnTo>
                  <a:pt x="0" y="73139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txBox="1"/>
          <p:nvPr/>
        </p:nvSpPr>
        <p:spPr>
          <a:xfrm>
            <a:off x="2545411" y="3784450"/>
            <a:ext cx="662939" cy="286617"/>
          </a:xfrm>
          <a:prstGeom prst="rect">
            <a:avLst/>
          </a:prstGeom>
        </p:spPr>
        <p:txBody>
          <a:bodyPr vert="horz" wrap="square" lIns="0" tIns="9525" rIns="0" bIns="0" rtlCol="0">
            <a:spAutoFit/>
          </a:bodyPr>
          <a:lstStyle/>
          <a:p>
            <a:pPr marL="9525" marR="0" lvl="0" indent="0" algn="l" defTabSz="685800" rtl="0" eaLnBrk="1" fontAlgn="auto" latinLnBrk="0" hangingPunct="1">
              <a:lnSpc>
                <a:spcPct val="100000"/>
              </a:lnSpc>
              <a:spcBef>
                <a:spcPts val="75"/>
              </a:spcBef>
              <a:spcAft>
                <a:spcPts val="0"/>
              </a:spcAft>
              <a:buClrTx/>
              <a:buSzTx/>
              <a:buFontTx/>
              <a:buNone/>
              <a:tabLst/>
              <a:defRPr/>
            </a:pPr>
            <a:r>
              <a:rPr kumimoji="0" sz="1800" b="0" i="0" u="none" strike="noStrike" kern="1200" cap="none" spc="30" normalizeH="0" baseline="0" noProof="0" dirty="0">
                <a:ln>
                  <a:noFill/>
                </a:ln>
                <a:solidFill>
                  <a:prstClr val="black"/>
                </a:solidFill>
                <a:effectLst/>
                <a:uLnTx/>
                <a:uFillTx/>
                <a:latin typeface="Arial"/>
                <a:ea typeface="+mn-ea"/>
                <a:cs typeface="Arial"/>
              </a:rPr>
              <a:t>Model</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22" name="object 22"/>
          <p:cNvSpPr/>
          <p:nvPr/>
        </p:nvSpPr>
        <p:spPr>
          <a:xfrm>
            <a:off x="3886209" y="2841525"/>
            <a:ext cx="1371600" cy="1371600"/>
          </a:xfrm>
          <a:custGeom>
            <a:avLst/>
            <a:gdLst/>
            <a:ahLst/>
            <a:cxnLst/>
            <a:rect l="l" t="t" r="r" b="b"/>
            <a:pathLst>
              <a:path w="1828800" h="1828800">
                <a:moveTo>
                  <a:pt x="1409638" y="1828799"/>
                </a:moveTo>
                <a:lnTo>
                  <a:pt x="419160" y="1828799"/>
                </a:lnTo>
                <a:lnTo>
                  <a:pt x="370278" y="1825979"/>
                </a:lnTo>
                <a:lnTo>
                  <a:pt x="323051" y="1817729"/>
                </a:lnTo>
                <a:lnTo>
                  <a:pt x="277795" y="1804363"/>
                </a:lnTo>
                <a:lnTo>
                  <a:pt x="234824" y="1786195"/>
                </a:lnTo>
                <a:lnTo>
                  <a:pt x="194453" y="1763541"/>
                </a:lnTo>
                <a:lnTo>
                  <a:pt x="156997" y="1736714"/>
                </a:lnTo>
                <a:lnTo>
                  <a:pt x="122769" y="1706030"/>
                </a:lnTo>
                <a:lnTo>
                  <a:pt x="92085" y="1671802"/>
                </a:lnTo>
                <a:lnTo>
                  <a:pt x="65258" y="1634346"/>
                </a:lnTo>
                <a:lnTo>
                  <a:pt x="42604" y="1593975"/>
                </a:lnTo>
                <a:lnTo>
                  <a:pt x="24436" y="1551004"/>
                </a:lnTo>
                <a:lnTo>
                  <a:pt x="11070" y="1505748"/>
                </a:lnTo>
                <a:lnTo>
                  <a:pt x="2820" y="1458521"/>
                </a:lnTo>
                <a:lnTo>
                  <a:pt x="0" y="1409638"/>
                </a:lnTo>
                <a:lnTo>
                  <a:pt x="0" y="419160"/>
                </a:lnTo>
                <a:lnTo>
                  <a:pt x="2820" y="370278"/>
                </a:lnTo>
                <a:lnTo>
                  <a:pt x="11070" y="323051"/>
                </a:lnTo>
                <a:lnTo>
                  <a:pt x="24436" y="277795"/>
                </a:lnTo>
                <a:lnTo>
                  <a:pt x="42604" y="234824"/>
                </a:lnTo>
                <a:lnTo>
                  <a:pt x="65258" y="194453"/>
                </a:lnTo>
                <a:lnTo>
                  <a:pt x="92085" y="156997"/>
                </a:lnTo>
                <a:lnTo>
                  <a:pt x="122769" y="122769"/>
                </a:lnTo>
                <a:lnTo>
                  <a:pt x="156997" y="92085"/>
                </a:lnTo>
                <a:lnTo>
                  <a:pt x="194453" y="65258"/>
                </a:lnTo>
                <a:lnTo>
                  <a:pt x="234824" y="42604"/>
                </a:lnTo>
                <a:lnTo>
                  <a:pt x="277795" y="24436"/>
                </a:lnTo>
                <a:lnTo>
                  <a:pt x="323051" y="11070"/>
                </a:lnTo>
                <a:lnTo>
                  <a:pt x="370278" y="2820"/>
                </a:lnTo>
                <a:lnTo>
                  <a:pt x="419160" y="0"/>
                </a:lnTo>
                <a:lnTo>
                  <a:pt x="1409638" y="0"/>
                </a:lnTo>
                <a:lnTo>
                  <a:pt x="1456935" y="2675"/>
                </a:lnTo>
                <a:lnTo>
                  <a:pt x="1503264" y="10588"/>
                </a:lnTo>
                <a:lnTo>
                  <a:pt x="1548214" y="23569"/>
                </a:lnTo>
                <a:lnTo>
                  <a:pt x="1591376" y="41447"/>
                </a:lnTo>
                <a:lnTo>
                  <a:pt x="1632340" y="64053"/>
                </a:lnTo>
                <a:lnTo>
                  <a:pt x="1670695" y="91217"/>
                </a:lnTo>
                <a:lnTo>
                  <a:pt x="1706030" y="122769"/>
                </a:lnTo>
                <a:lnTo>
                  <a:pt x="1737582" y="158104"/>
                </a:lnTo>
                <a:lnTo>
                  <a:pt x="1764746" y="196459"/>
                </a:lnTo>
                <a:lnTo>
                  <a:pt x="1787352" y="237423"/>
                </a:lnTo>
                <a:lnTo>
                  <a:pt x="1805230" y="280585"/>
                </a:lnTo>
                <a:lnTo>
                  <a:pt x="1818211" y="325535"/>
                </a:lnTo>
                <a:lnTo>
                  <a:pt x="1826124" y="371864"/>
                </a:lnTo>
                <a:lnTo>
                  <a:pt x="1828799" y="419160"/>
                </a:lnTo>
                <a:lnTo>
                  <a:pt x="1828799" y="1409638"/>
                </a:lnTo>
                <a:lnTo>
                  <a:pt x="1825979" y="1458521"/>
                </a:lnTo>
                <a:lnTo>
                  <a:pt x="1817729" y="1505748"/>
                </a:lnTo>
                <a:lnTo>
                  <a:pt x="1804363" y="1551004"/>
                </a:lnTo>
                <a:lnTo>
                  <a:pt x="1786195" y="1593975"/>
                </a:lnTo>
                <a:lnTo>
                  <a:pt x="1763541" y="1634346"/>
                </a:lnTo>
                <a:lnTo>
                  <a:pt x="1736714" y="1671802"/>
                </a:lnTo>
                <a:lnTo>
                  <a:pt x="1706030" y="1706030"/>
                </a:lnTo>
                <a:lnTo>
                  <a:pt x="1671802" y="1736714"/>
                </a:lnTo>
                <a:lnTo>
                  <a:pt x="1634346" y="1763541"/>
                </a:lnTo>
                <a:lnTo>
                  <a:pt x="1593975" y="1786195"/>
                </a:lnTo>
                <a:lnTo>
                  <a:pt x="1551004" y="1804363"/>
                </a:lnTo>
                <a:lnTo>
                  <a:pt x="1505748" y="1817729"/>
                </a:lnTo>
                <a:lnTo>
                  <a:pt x="1458521" y="1825979"/>
                </a:lnTo>
                <a:lnTo>
                  <a:pt x="1409638" y="1828799"/>
                </a:lnTo>
                <a:close/>
              </a:path>
            </a:pathLst>
          </a:custGeom>
          <a:solidFill>
            <a:srgbClr val="F6B26B"/>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3886209" y="2841525"/>
            <a:ext cx="1371600" cy="1371600"/>
          </a:xfrm>
          <a:custGeom>
            <a:avLst/>
            <a:gdLst/>
            <a:ahLst/>
            <a:cxnLst/>
            <a:rect l="l" t="t" r="r" b="b"/>
            <a:pathLst>
              <a:path w="1828800" h="1828800">
                <a:moveTo>
                  <a:pt x="0" y="419160"/>
                </a:moveTo>
                <a:lnTo>
                  <a:pt x="2820" y="370278"/>
                </a:lnTo>
                <a:lnTo>
                  <a:pt x="11070" y="323051"/>
                </a:lnTo>
                <a:lnTo>
                  <a:pt x="24436" y="277795"/>
                </a:lnTo>
                <a:lnTo>
                  <a:pt x="42604" y="234824"/>
                </a:lnTo>
                <a:lnTo>
                  <a:pt x="65258" y="194453"/>
                </a:lnTo>
                <a:lnTo>
                  <a:pt x="92085" y="156997"/>
                </a:lnTo>
                <a:lnTo>
                  <a:pt x="122769" y="122769"/>
                </a:lnTo>
                <a:lnTo>
                  <a:pt x="156997" y="92085"/>
                </a:lnTo>
                <a:lnTo>
                  <a:pt x="194453" y="65258"/>
                </a:lnTo>
                <a:lnTo>
                  <a:pt x="234824" y="42604"/>
                </a:lnTo>
                <a:lnTo>
                  <a:pt x="277795" y="24436"/>
                </a:lnTo>
                <a:lnTo>
                  <a:pt x="323051" y="11070"/>
                </a:lnTo>
                <a:lnTo>
                  <a:pt x="370278" y="2820"/>
                </a:lnTo>
                <a:lnTo>
                  <a:pt x="419160" y="0"/>
                </a:lnTo>
                <a:lnTo>
                  <a:pt x="1409638" y="0"/>
                </a:lnTo>
                <a:lnTo>
                  <a:pt x="1456935" y="2675"/>
                </a:lnTo>
                <a:lnTo>
                  <a:pt x="1503264" y="10588"/>
                </a:lnTo>
                <a:lnTo>
                  <a:pt x="1548214" y="23569"/>
                </a:lnTo>
                <a:lnTo>
                  <a:pt x="1591376" y="41447"/>
                </a:lnTo>
                <a:lnTo>
                  <a:pt x="1632340" y="64053"/>
                </a:lnTo>
                <a:lnTo>
                  <a:pt x="1670695" y="91217"/>
                </a:lnTo>
                <a:lnTo>
                  <a:pt x="1706030" y="122769"/>
                </a:lnTo>
                <a:lnTo>
                  <a:pt x="1737582" y="158104"/>
                </a:lnTo>
                <a:lnTo>
                  <a:pt x="1764746" y="196459"/>
                </a:lnTo>
                <a:lnTo>
                  <a:pt x="1787352" y="237423"/>
                </a:lnTo>
                <a:lnTo>
                  <a:pt x="1805230" y="280585"/>
                </a:lnTo>
                <a:lnTo>
                  <a:pt x="1818211" y="325535"/>
                </a:lnTo>
                <a:lnTo>
                  <a:pt x="1826124" y="371864"/>
                </a:lnTo>
                <a:lnTo>
                  <a:pt x="1828799" y="419160"/>
                </a:lnTo>
                <a:lnTo>
                  <a:pt x="1828799" y="1409638"/>
                </a:lnTo>
                <a:lnTo>
                  <a:pt x="1825979" y="1458521"/>
                </a:lnTo>
                <a:lnTo>
                  <a:pt x="1817729" y="1505748"/>
                </a:lnTo>
                <a:lnTo>
                  <a:pt x="1804363" y="1551004"/>
                </a:lnTo>
                <a:lnTo>
                  <a:pt x="1786195" y="1593975"/>
                </a:lnTo>
                <a:lnTo>
                  <a:pt x="1763541" y="1634346"/>
                </a:lnTo>
                <a:lnTo>
                  <a:pt x="1736714" y="1671802"/>
                </a:lnTo>
                <a:lnTo>
                  <a:pt x="1706030" y="1706030"/>
                </a:lnTo>
                <a:lnTo>
                  <a:pt x="1671802" y="1736714"/>
                </a:lnTo>
                <a:lnTo>
                  <a:pt x="1634346" y="1763541"/>
                </a:lnTo>
                <a:lnTo>
                  <a:pt x="1593975" y="1786195"/>
                </a:lnTo>
                <a:lnTo>
                  <a:pt x="1551004" y="1804363"/>
                </a:lnTo>
                <a:lnTo>
                  <a:pt x="1505748" y="1817729"/>
                </a:lnTo>
                <a:lnTo>
                  <a:pt x="1458521" y="1825979"/>
                </a:lnTo>
                <a:lnTo>
                  <a:pt x="1409638" y="1828799"/>
                </a:lnTo>
                <a:lnTo>
                  <a:pt x="419160" y="1828799"/>
                </a:lnTo>
                <a:lnTo>
                  <a:pt x="370278" y="1825979"/>
                </a:lnTo>
                <a:lnTo>
                  <a:pt x="323051" y="1817729"/>
                </a:lnTo>
                <a:lnTo>
                  <a:pt x="277795" y="1804363"/>
                </a:lnTo>
                <a:lnTo>
                  <a:pt x="234824" y="1786195"/>
                </a:lnTo>
                <a:lnTo>
                  <a:pt x="194453" y="1763541"/>
                </a:lnTo>
                <a:lnTo>
                  <a:pt x="156997" y="1736714"/>
                </a:lnTo>
                <a:lnTo>
                  <a:pt x="122769" y="1706030"/>
                </a:lnTo>
                <a:lnTo>
                  <a:pt x="92085" y="1671802"/>
                </a:lnTo>
                <a:lnTo>
                  <a:pt x="65258" y="1634346"/>
                </a:lnTo>
                <a:lnTo>
                  <a:pt x="42604" y="1593975"/>
                </a:lnTo>
                <a:lnTo>
                  <a:pt x="24436" y="1551004"/>
                </a:lnTo>
                <a:lnTo>
                  <a:pt x="11070" y="1505748"/>
                </a:lnTo>
                <a:lnTo>
                  <a:pt x="2820" y="1458521"/>
                </a:lnTo>
                <a:lnTo>
                  <a:pt x="0" y="1409638"/>
                </a:lnTo>
                <a:lnTo>
                  <a:pt x="0" y="419160"/>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4051562" y="3372925"/>
            <a:ext cx="1041083" cy="286617"/>
          </a:xfrm>
          <a:prstGeom prst="rect">
            <a:avLst/>
          </a:prstGeom>
        </p:spPr>
        <p:txBody>
          <a:bodyPr vert="horz" wrap="square" lIns="0" tIns="9525" rIns="0" bIns="0" rtlCol="0">
            <a:spAutoFit/>
          </a:bodyPr>
          <a:lstStyle/>
          <a:p>
            <a:pPr marL="9525" marR="0" lvl="0" indent="0" algn="l" defTabSz="685800" rtl="0" eaLnBrk="1" fontAlgn="auto" latinLnBrk="0" hangingPunct="1">
              <a:lnSpc>
                <a:spcPct val="100000"/>
              </a:lnSpc>
              <a:spcBef>
                <a:spcPts val="75"/>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Arial"/>
                <a:ea typeface="+mn-ea"/>
                <a:cs typeface="Arial"/>
              </a:rPr>
              <a:t>Computer</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25" name="object 25"/>
          <p:cNvSpPr txBox="1"/>
          <p:nvPr/>
        </p:nvSpPr>
        <p:spPr>
          <a:xfrm>
            <a:off x="5581528" y="3253049"/>
            <a:ext cx="1371600" cy="407323"/>
          </a:xfrm>
          <a:prstGeom prst="rect">
            <a:avLst/>
          </a:prstGeom>
          <a:solidFill>
            <a:srgbClr val="FFD966"/>
          </a:solidFill>
          <a:ln w="9524">
            <a:solidFill>
              <a:srgbClr val="303030"/>
            </a:solidFill>
          </a:ln>
        </p:spPr>
        <p:txBody>
          <a:bodyPr vert="horz" wrap="square" lIns="0" tIns="129064" rIns="0" bIns="0" rtlCol="0">
            <a:spAutoFit/>
          </a:bodyPr>
          <a:lstStyle/>
          <a:p>
            <a:pPr marL="367188" marR="0" lvl="0" indent="0" algn="l" defTabSz="685800" rtl="0" eaLnBrk="1" fontAlgn="auto" latinLnBrk="0" hangingPunct="1">
              <a:lnSpc>
                <a:spcPct val="100000"/>
              </a:lnSpc>
              <a:spcBef>
                <a:spcPts val="1016"/>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Arial"/>
                <a:ea typeface="+mn-ea"/>
                <a:cs typeface="Arial"/>
              </a:rPr>
              <a:t>Result</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26" name="object 26"/>
          <p:cNvSpPr/>
          <p:nvPr/>
        </p:nvSpPr>
        <p:spPr>
          <a:xfrm>
            <a:off x="3562490" y="2955825"/>
            <a:ext cx="323850" cy="320040"/>
          </a:xfrm>
          <a:custGeom>
            <a:avLst/>
            <a:gdLst/>
            <a:ahLst/>
            <a:cxnLst/>
            <a:rect l="l" t="t" r="r" b="b"/>
            <a:pathLst>
              <a:path w="431800" h="426720">
                <a:moveTo>
                  <a:pt x="218399" y="426599"/>
                </a:moveTo>
                <a:lnTo>
                  <a:pt x="218399" y="319949"/>
                </a:lnTo>
                <a:lnTo>
                  <a:pt x="0" y="319949"/>
                </a:lnTo>
                <a:lnTo>
                  <a:pt x="0" y="106649"/>
                </a:lnTo>
                <a:lnTo>
                  <a:pt x="218399" y="106649"/>
                </a:lnTo>
                <a:lnTo>
                  <a:pt x="218399" y="0"/>
                </a:lnTo>
                <a:lnTo>
                  <a:pt x="431699" y="213299"/>
                </a:lnTo>
                <a:lnTo>
                  <a:pt x="218399" y="426599"/>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3562490" y="2955825"/>
            <a:ext cx="323850" cy="320040"/>
          </a:xfrm>
          <a:custGeom>
            <a:avLst/>
            <a:gdLst/>
            <a:ahLst/>
            <a:cxnLst/>
            <a:rect l="l" t="t" r="r" b="b"/>
            <a:pathLst>
              <a:path w="431800" h="426720">
                <a:moveTo>
                  <a:pt x="0" y="106649"/>
                </a:moveTo>
                <a:lnTo>
                  <a:pt x="218399" y="106649"/>
                </a:lnTo>
                <a:lnTo>
                  <a:pt x="218399" y="0"/>
                </a:lnTo>
                <a:lnTo>
                  <a:pt x="431699" y="213299"/>
                </a:lnTo>
                <a:lnTo>
                  <a:pt x="218399" y="426599"/>
                </a:lnTo>
                <a:lnTo>
                  <a:pt x="218399" y="319949"/>
                </a:lnTo>
                <a:lnTo>
                  <a:pt x="0" y="319949"/>
                </a:lnTo>
                <a:lnTo>
                  <a:pt x="0" y="10664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3562490" y="3778874"/>
            <a:ext cx="323850" cy="320040"/>
          </a:xfrm>
          <a:custGeom>
            <a:avLst/>
            <a:gdLst/>
            <a:ahLst/>
            <a:cxnLst/>
            <a:rect l="l" t="t" r="r" b="b"/>
            <a:pathLst>
              <a:path w="431800" h="426720">
                <a:moveTo>
                  <a:pt x="218399" y="426599"/>
                </a:moveTo>
                <a:lnTo>
                  <a:pt x="218399" y="319949"/>
                </a:lnTo>
                <a:lnTo>
                  <a:pt x="0" y="319949"/>
                </a:lnTo>
                <a:lnTo>
                  <a:pt x="0" y="106649"/>
                </a:lnTo>
                <a:lnTo>
                  <a:pt x="218399" y="106649"/>
                </a:lnTo>
                <a:lnTo>
                  <a:pt x="218399" y="0"/>
                </a:lnTo>
                <a:lnTo>
                  <a:pt x="431699" y="213299"/>
                </a:lnTo>
                <a:lnTo>
                  <a:pt x="218399" y="426599"/>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3562490" y="3778874"/>
            <a:ext cx="323850" cy="320040"/>
          </a:xfrm>
          <a:custGeom>
            <a:avLst/>
            <a:gdLst/>
            <a:ahLst/>
            <a:cxnLst/>
            <a:rect l="l" t="t" r="r" b="b"/>
            <a:pathLst>
              <a:path w="431800" h="426720">
                <a:moveTo>
                  <a:pt x="0" y="106649"/>
                </a:moveTo>
                <a:lnTo>
                  <a:pt x="218399" y="106649"/>
                </a:lnTo>
                <a:lnTo>
                  <a:pt x="218399" y="0"/>
                </a:lnTo>
                <a:lnTo>
                  <a:pt x="431699" y="213299"/>
                </a:lnTo>
                <a:lnTo>
                  <a:pt x="218399" y="426599"/>
                </a:lnTo>
                <a:lnTo>
                  <a:pt x="218399" y="319949"/>
                </a:lnTo>
                <a:lnTo>
                  <a:pt x="0" y="319949"/>
                </a:lnTo>
                <a:lnTo>
                  <a:pt x="0" y="10664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5257809" y="3379181"/>
            <a:ext cx="323850" cy="320040"/>
          </a:xfrm>
          <a:custGeom>
            <a:avLst/>
            <a:gdLst/>
            <a:ahLst/>
            <a:cxnLst/>
            <a:rect l="l" t="t" r="r" b="b"/>
            <a:pathLst>
              <a:path w="431800" h="426720">
                <a:moveTo>
                  <a:pt x="218399" y="426599"/>
                </a:moveTo>
                <a:lnTo>
                  <a:pt x="218399" y="319949"/>
                </a:lnTo>
                <a:lnTo>
                  <a:pt x="0" y="319949"/>
                </a:lnTo>
                <a:lnTo>
                  <a:pt x="0" y="106649"/>
                </a:lnTo>
                <a:lnTo>
                  <a:pt x="218399" y="106649"/>
                </a:lnTo>
                <a:lnTo>
                  <a:pt x="218399" y="0"/>
                </a:lnTo>
                <a:lnTo>
                  <a:pt x="431699" y="213299"/>
                </a:lnTo>
                <a:lnTo>
                  <a:pt x="218399" y="426599"/>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5257809" y="3379181"/>
            <a:ext cx="323850" cy="320040"/>
          </a:xfrm>
          <a:custGeom>
            <a:avLst/>
            <a:gdLst/>
            <a:ahLst/>
            <a:cxnLst/>
            <a:rect l="l" t="t" r="r" b="b"/>
            <a:pathLst>
              <a:path w="431800" h="426720">
                <a:moveTo>
                  <a:pt x="0" y="106649"/>
                </a:moveTo>
                <a:lnTo>
                  <a:pt x="218399" y="106649"/>
                </a:lnTo>
                <a:lnTo>
                  <a:pt x="218399" y="0"/>
                </a:lnTo>
                <a:lnTo>
                  <a:pt x="431699" y="213299"/>
                </a:lnTo>
                <a:lnTo>
                  <a:pt x="218399" y="426599"/>
                </a:lnTo>
                <a:lnTo>
                  <a:pt x="218399" y="319949"/>
                </a:lnTo>
                <a:lnTo>
                  <a:pt x="0" y="319949"/>
                </a:lnTo>
                <a:lnTo>
                  <a:pt x="0" y="106649"/>
                </a:lnTo>
                <a:close/>
              </a:path>
            </a:pathLst>
          </a:custGeom>
          <a:ln w="9524">
            <a:solidFill>
              <a:srgbClr val="303030"/>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921830" y="1130851"/>
            <a:ext cx="5210175" cy="2808446"/>
          </a:xfrm>
          <a:custGeom>
            <a:avLst/>
            <a:gdLst/>
            <a:ahLst/>
            <a:cxnLst/>
            <a:rect l="l" t="t" r="r" b="b"/>
            <a:pathLst>
              <a:path w="6946900" h="3744595">
                <a:moveTo>
                  <a:pt x="6708396" y="0"/>
                </a:moveTo>
                <a:lnTo>
                  <a:pt x="6946524" y="0"/>
                </a:lnTo>
                <a:lnTo>
                  <a:pt x="6946524" y="1621938"/>
                </a:lnTo>
                <a:lnTo>
                  <a:pt x="0" y="1621938"/>
                </a:lnTo>
                <a:lnTo>
                  <a:pt x="0" y="3743999"/>
                </a:lnTo>
                <a:lnTo>
                  <a:pt x="221496" y="3743999"/>
                </a:lnTo>
              </a:path>
            </a:pathLst>
          </a:custGeom>
          <a:ln w="38099">
            <a:solidFill>
              <a:srgbClr val="FFFFFF"/>
            </a:solidFill>
          </a:ln>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2073666" y="3877365"/>
            <a:ext cx="158251" cy="122971"/>
          </a:xfrm>
          <a:prstGeom prst="rect">
            <a:avLst/>
          </a:prstGeom>
          <a:blipFill>
            <a:blip r:embed="rId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4184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9218" name="Picture 2" descr="Image result for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97" y="0"/>
            <a:ext cx="1053388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20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Characteristics of AI tools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67" name="Google Shape;267;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“Think of [AI] as a proliferation of magic lamp. Unlike traditional programming, they allow you to solve a problem even if you can’t think up the solution’s steps yourself. That’s because they let you express your wishes with examples and objectives instead of explicit instructions.  But do you remember the moral of every be-careful-what-you-wish-for story? </a:t>
            </a:r>
            <a:r>
              <a:rPr lang="en" dirty="0" smtClean="0"/>
              <a:t>”</a:t>
            </a:r>
            <a:endParaRPr dirty="0"/>
          </a:p>
          <a:p>
            <a:pPr marL="0" lvl="0" indent="0" algn="l" rtl="0">
              <a:spcBef>
                <a:spcPts val="1600"/>
              </a:spcBef>
              <a:spcAft>
                <a:spcPts val="0"/>
              </a:spcAft>
              <a:buClr>
                <a:schemeClr val="dk1"/>
              </a:buClr>
              <a:buSzPts val="1100"/>
              <a:buFont typeface="Arial"/>
              <a:buNone/>
            </a:pPr>
            <a:r>
              <a:rPr lang="en" sz="1800" dirty="0"/>
              <a:t>- Cassie Kozyrkov, Chief Decision Scientist, Google</a:t>
            </a:r>
            <a:endParaRPr sz="1800" dirty="0"/>
          </a:p>
          <a:p>
            <a:pPr marL="0" lvl="0" indent="0" algn="l" rtl="0">
              <a:spcBef>
                <a:spcPts val="1600"/>
              </a:spcBef>
              <a:spcAft>
                <a:spcPts val="1600"/>
              </a:spcAft>
              <a:buNone/>
            </a:pPr>
            <a:endParaRPr dirty="0"/>
          </a:p>
        </p:txBody>
      </p:sp>
    </p:spTree>
    <p:extLst>
      <p:ext uri="{BB962C8B-B14F-4D97-AF65-F5344CB8AC3E}">
        <p14:creationId xmlns:p14="http://schemas.microsoft.com/office/powerpoint/2010/main" val="421578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6" t="17192" r="8541" b="8154"/>
          <a:stretch/>
        </p:blipFill>
        <p:spPr>
          <a:xfrm>
            <a:off x="-31494" y="81887"/>
            <a:ext cx="9175494" cy="5008728"/>
          </a:xfrm>
          <a:prstGeom prst="rect">
            <a:avLst/>
          </a:prstGeom>
        </p:spPr>
      </p:pic>
    </p:spTree>
    <p:extLst>
      <p:ext uri="{BB962C8B-B14F-4D97-AF65-F5344CB8AC3E}">
        <p14:creationId xmlns:p14="http://schemas.microsoft.com/office/powerpoint/2010/main" val="260649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6" descr="A picture containing small, sitting, table&#10;&#10;Description automatically generated"/>
          <p:cNvPicPr preferRelativeResize="0"/>
          <p:nvPr/>
        </p:nvPicPr>
        <p:blipFill rotWithShape="1">
          <a:blip r:embed="rId3">
            <a:alphaModFix/>
          </a:blip>
          <a:srcRect l="8265"/>
          <a:stretch/>
        </p:blipFill>
        <p:spPr>
          <a:xfrm>
            <a:off x="0" y="0"/>
            <a:ext cx="9144000" cy="5143500"/>
          </a:xfrm>
          <a:prstGeom prst="rect">
            <a:avLst/>
          </a:prstGeom>
          <a:noFill/>
          <a:ln>
            <a:noFill/>
          </a:ln>
        </p:spPr>
      </p:pic>
      <p:sp>
        <p:nvSpPr>
          <p:cNvPr id="273" name="Google Shape;273;p46"/>
          <p:cNvSpPr txBox="1">
            <a:spLocks noGrp="1"/>
          </p:cNvSpPr>
          <p:nvPr>
            <p:ph type="title"/>
          </p:nvPr>
        </p:nvSpPr>
        <p:spPr>
          <a:xfrm>
            <a:off x="464100" y="779250"/>
            <a:ext cx="8520600" cy="841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a:p>
            <a:pPr marL="0" lvl="0" indent="0" algn="r" rtl="0">
              <a:spcBef>
                <a:spcPts val="0"/>
              </a:spcBef>
              <a:spcAft>
                <a:spcPts val="0"/>
              </a:spcAft>
              <a:buNone/>
            </a:pPr>
            <a:r>
              <a:rPr lang="en" sz="3000">
                <a:solidFill>
                  <a:srgbClr val="FFFFFF"/>
                </a:solidFill>
              </a:rPr>
              <a:t>“It’s not the genie that’s dangerous, </a:t>
            </a:r>
            <a:endParaRPr sz="3000">
              <a:solidFill>
                <a:srgbClr val="FFFFFF"/>
              </a:solidFill>
            </a:endParaRPr>
          </a:p>
          <a:p>
            <a:pPr marL="0" lvl="0" indent="0" algn="r" rtl="0">
              <a:spcBef>
                <a:spcPts val="0"/>
              </a:spcBef>
              <a:spcAft>
                <a:spcPts val="0"/>
              </a:spcAft>
              <a:buNone/>
            </a:pPr>
            <a:r>
              <a:rPr lang="en" sz="3000">
                <a:solidFill>
                  <a:srgbClr val="FFFFFF"/>
                </a:solidFill>
              </a:rPr>
              <a:t>it’s the unskilled wisher.”</a:t>
            </a:r>
            <a:br>
              <a:rPr lang="en" sz="3000">
                <a:solidFill>
                  <a:srgbClr val="FFFFFF"/>
                </a:solidFill>
              </a:rPr>
            </a:br>
            <a:r>
              <a:rPr lang="en" sz="1400">
                <a:solidFill>
                  <a:srgbClr val="FFFFFF"/>
                </a:solidFill>
              </a:rPr>
              <a:t/>
            </a:r>
            <a:br>
              <a:rPr lang="en" sz="1400">
                <a:solidFill>
                  <a:srgbClr val="FFFFFF"/>
                </a:solidFill>
              </a:rPr>
            </a:br>
            <a:r>
              <a:rPr lang="en" sz="1400">
                <a:solidFill>
                  <a:srgbClr val="FFFFFF"/>
                </a:solidFill>
              </a:rPr>
              <a:t>- Cassie Kozyrkov, Chief Decision Scientist, Google</a:t>
            </a:r>
            <a:endParaRPr sz="3000">
              <a:solidFill>
                <a:srgbClr val="FFFFFF"/>
              </a:solidFill>
            </a:endParaRPr>
          </a:p>
          <a:p>
            <a:pPr marL="0" lvl="0" indent="0" algn="r" rtl="0">
              <a:spcBef>
                <a:spcPts val="0"/>
              </a:spcBef>
              <a:spcAft>
                <a:spcPts val="0"/>
              </a:spcAft>
              <a:buNone/>
            </a:pPr>
            <a:r>
              <a:rPr lang="en" sz="3000">
                <a:solidFill>
                  <a:srgbClr val="FFFFFF"/>
                </a:solidFill>
              </a:rPr>
              <a:t/>
            </a:r>
            <a:br>
              <a:rPr lang="en" sz="3000">
                <a:solidFill>
                  <a:srgbClr val="FFFFFF"/>
                </a:solidFill>
              </a:rPr>
            </a:br>
            <a:r>
              <a:rPr lang="en" sz="1800">
                <a:solidFill>
                  <a:srgbClr val="000000"/>
                </a:solidFill>
              </a:rPr>
              <a:t/>
            </a:r>
            <a:br>
              <a:rPr lang="en" sz="1800">
                <a:solidFill>
                  <a:srgbClr val="000000"/>
                </a:solidFill>
              </a:rPr>
            </a:br>
            <a:r>
              <a:rPr lang="en" sz="1800">
                <a:solidFill>
                  <a:srgbClr val="000000"/>
                </a:solidFill>
              </a:rPr>
              <a:t>Cassie Kozyrkov, Chief Decision Scientist, Google</a:t>
            </a:r>
            <a:endParaRPr sz="1800">
              <a:solidFill>
                <a:srgbClr val="000000"/>
              </a:solidFill>
            </a:endParaRPr>
          </a:p>
        </p:txBody>
      </p:sp>
    </p:spTree>
    <p:extLst>
      <p:ext uri="{BB962C8B-B14F-4D97-AF65-F5344CB8AC3E}">
        <p14:creationId xmlns:p14="http://schemas.microsoft.com/office/powerpoint/2010/main" val="2349037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0"/>
            <a:ext cx="6858000" cy="5143500"/>
          </a:xfrm>
          <a:custGeom>
            <a:avLst/>
            <a:gdLst/>
            <a:ahLst/>
            <a:cxnLst/>
            <a:rect l="l" t="t" r="r" b="b"/>
            <a:pathLst>
              <a:path w="9144000" h="6858000">
                <a:moveTo>
                  <a:pt x="0" y="0"/>
                </a:moveTo>
                <a:lnTo>
                  <a:pt x="9143999" y="0"/>
                </a:lnTo>
                <a:lnTo>
                  <a:pt x="9143999" y="6857999"/>
                </a:lnTo>
                <a:lnTo>
                  <a:pt x="0" y="6857999"/>
                </a:lnTo>
                <a:lnTo>
                  <a:pt x="0" y="0"/>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sp>
        <p:nvSpPr>
          <p:cNvPr id="3" name="object 3"/>
          <p:cNvSpPr/>
          <p:nvPr/>
        </p:nvSpPr>
        <p:spPr>
          <a:xfrm>
            <a:off x="2045471" y="521308"/>
            <a:ext cx="280035" cy="0"/>
          </a:xfrm>
          <a:custGeom>
            <a:avLst/>
            <a:gdLst/>
            <a:ahLst/>
            <a:cxnLst/>
            <a:rect l="l" t="t" r="r" b="b"/>
            <a:pathLst>
              <a:path w="373380">
                <a:moveTo>
                  <a:pt x="0" y="0"/>
                </a:moveTo>
                <a:lnTo>
                  <a:pt x="372859" y="0"/>
                </a:lnTo>
              </a:path>
            </a:pathLst>
          </a:custGeom>
          <a:ln w="61102">
            <a:solidFill>
              <a:srgbClr val="990000"/>
            </a:solidFill>
          </a:ln>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1765794" y="521308"/>
            <a:ext cx="282416" cy="0"/>
          </a:xfrm>
          <a:custGeom>
            <a:avLst/>
            <a:gdLst/>
            <a:ahLst/>
            <a:cxnLst/>
            <a:rect l="l" t="t" r="r" b="b"/>
            <a:pathLst>
              <a:path w="376555">
                <a:moveTo>
                  <a:pt x="0" y="0"/>
                </a:moveTo>
                <a:lnTo>
                  <a:pt x="376012" y="0"/>
                </a:lnTo>
              </a:path>
            </a:pathLst>
          </a:custGeom>
          <a:ln w="61102">
            <a:solidFill>
              <a:srgbClr val="990000"/>
            </a:solidFill>
          </a:ln>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1143001" y="0"/>
            <a:ext cx="6857999" cy="5133206"/>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6" name="object 6"/>
          <p:cNvSpPr/>
          <p:nvPr/>
        </p:nvSpPr>
        <p:spPr>
          <a:xfrm>
            <a:off x="1648778" y="794385"/>
            <a:ext cx="5865075" cy="3390975"/>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7" name="object 7"/>
          <p:cNvSpPr txBox="1"/>
          <p:nvPr/>
        </p:nvSpPr>
        <p:spPr>
          <a:xfrm>
            <a:off x="1746409" y="2359894"/>
            <a:ext cx="5087779" cy="1601881"/>
          </a:xfrm>
          <a:prstGeom prst="rect">
            <a:avLst/>
          </a:prstGeom>
        </p:spPr>
        <p:txBody>
          <a:bodyPr vert="horz" wrap="square" lIns="0" tIns="9049" rIns="0" bIns="0" rtlCol="0">
            <a:spAutoFit/>
          </a:bodyPr>
          <a:lstStyle/>
          <a:p>
            <a:pPr marL="9525" marR="3810" defTabSz="685800">
              <a:lnSpc>
                <a:spcPct val="114599"/>
              </a:lnSpc>
              <a:spcBef>
                <a:spcPts val="71"/>
              </a:spcBef>
            </a:pPr>
            <a:r>
              <a:rPr sz="4500" b="1" spc="79" dirty="0">
                <a:solidFill>
                  <a:srgbClr val="FFFFFF"/>
                </a:solidFill>
                <a:latin typeface="Trebuchet MS"/>
                <a:cs typeface="Trebuchet MS"/>
              </a:rPr>
              <a:t>Diabetic</a:t>
            </a:r>
            <a:r>
              <a:rPr sz="4500" b="1" spc="-341" dirty="0">
                <a:solidFill>
                  <a:srgbClr val="FFFFFF"/>
                </a:solidFill>
                <a:latin typeface="Trebuchet MS"/>
                <a:cs typeface="Trebuchet MS"/>
              </a:rPr>
              <a:t> </a:t>
            </a:r>
            <a:r>
              <a:rPr sz="4500" b="1" spc="139" dirty="0">
                <a:solidFill>
                  <a:srgbClr val="FFFFFF"/>
                </a:solidFill>
                <a:latin typeface="Trebuchet MS"/>
                <a:cs typeface="Trebuchet MS"/>
              </a:rPr>
              <a:t>blindness  </a:t>
            </a:r>
            <a:r>
              <a:rPr sz="4500" b="1" spc="-68" dirty="0">
                <a:solidFill>
                  <a:srgbClr val="FFFFFF"/>
                </a:solidFill>
                <a:latin typeface="Trebuchet MS"/>
                <a:cs typeface="Trebuchet MS"/>
              </a:rPr>
              <a:t>in</a:t>
            </a:r>
            <a:r>
              <a:rPr sz="4500" b="1" spc="-281" dirty="0">
                <a:solidFill>
                  <a:srgbClr val="FFFFFF"/>
                </a:solidFill>
                <a:latin typeface="Trebuchet MS"/>
                <a:cs typeface="Trebuchet MS"/>
              </a:rPr>
              <a:t> </a:t>
            </a:r>
            <a:r>
              <a:rPr sz="4500" b="1" spc="75" dirty="0">
                <a:solidFill>
                  <a:srgbClr val="FFFFFF"/>
                </a:solidFill>
                <a:latin typeface="Trebuchet MS"/>
                <a:cs typeface="Trebuchet MS"/>
              </a:rPr>
              <a:t>India</a:t>
            </a:r>
            <a:endParaRPr sz="4500">
              <a:solidFill>
                <a:prstClr val="black"/>
              </a:solidFill>
              <a:latin typeface="Trebuchet MS"/>
              <a:cs typeface="Trebuchet MS"/>
            </a:endParaRPr>
          </a:p>
        </p:txBody>
      </p:sp>
      <p:sp>
        <p:nvSpPr>
          <p:cNvPr id="8" name="object 8"/>
          <p:cNvSpPr txBox="1"/>
          <p:nvPr/>
        </p:nvSpPr>
        <p:spPr>
          <a:xfrm>
            <a:off x="1746412" y="4638192"/>
            <a:ext cx="2184083" cy="217367"/>
          </a:xfrm>
          <a:prstGeom prst="rect">
            <a:avLst/>
          </a:prstGeom>
        </p:spPr>
        <p:txBody>
          <a:bodyPr vert="horz" wrap="square" lIns="0" tIns="9525" rIns="0" bIns="0" rtlCol="0">
            <a:spAutoFit/>
          </a:bodyPr>
          <a:lstStyle/>
          <a:p>
            <a:pPr marL="9525" defTabSz="685800">
              <a:spcBef>
                <a:spcPts val="75"/>
              </a:spcBef>
            </a:pPr>
            <a:r>
              <a:rPr sz="1350" spc="-34" dirty="0">
                <a:solidFill>
                  <a:srgbClr val="FFFFFF"/>
                </a:solidFill>
                <a:latin typeface="Arial"/>
                <a:cs typeface="Arial"/>
              </a:rPr>
              <a:t>Source: </a:t>
            </a:r>
            <a:r>
              <a:rPr sz="1350" spc="-26" dirty="0">
                <a:solidFill>
                  <a:srgbClr val="FFFFFF"/>
                </a:solidFill>
                <a:latin typeface="Arial"/>
                <a:cs typeface="Arial"/>
              </a:rPr>
              <a:t>The </a:t>
            </a:r>
            <a:r>
              <a:rPr sz="1350" spc="19" dirty="0">
                <a:solidFill>
                  <a:srgbClr val="FFFFFF"/>
                </a:solidFill>
                <a:latin typeface="Arial"/>
                <a:cs typeface="Arial"/>
              </a:rPr>
              <a:t>New </a:t>
            </a:r>
            <a:r>
              <a:rPr sz="1350" spc="-11" dirty="0">
                <a:solidFill>
                  <a:srgbClr val="FFFFFF"/>
                </a:solidFill>
                <a:latin typeface="Arial"/>
                <a:cs typeface="Arial"/>
              </a:rPr>
              <a:t>York</a:t>
            </a:r>
            <a:r>
              <a:rPr sz="1350" spc="-195" dirty="0">
                <a:solidFill>
                  <a:srgbClr val="FFFFFF"/>
                </a:solidFill>
                <a:latin typeface="Arial"/>
                <a:cs typeface="Arial"/>
              </a:rPr>
              <a:t> </a:t>
            </a:r>
            <a:r>
              <a:rPr sz="1350" spc="-26" dirty="0">
                <a:solidFill>
                  <a:srgbClr val="FFFFFF"/>
                </a:solidFill>
                <a:latin typeface="Arial"/>
                <a:cs typeface="Arial"/>
              </a:rPr>
              <a:t>Times</a:t>
            </a:r>
            <a:endParaRPr sz="1350">
              <a:solidFill>
                <a:prstClr val="black"/>
              </a:solidFill>
              <a:latin typeface="Arial"/>
              <a:cs typeface="Arial"/>
            </a:endParaRPr>
          </a:p>
        </p:txBody>
      </p:sp>
    </p:spTree>
    <p:extLst>
      <p:ext uri="{BB962C8B-B14F-4D97-AF65-F5344CB8AC3E}">
        <p14:creationId xmlns:p14="http://schemas.microsoft.com/office/powerpoint/2010/main" val="4250933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0"/>
            <a:ext cx="6858000" cy="5143500"/>
          </a:xfrm>
          <a:custGeom>
            <a:avLst/>
            <a:gdLst/>
            <a:ahLst/>
            <a:cxnLst/>
            <a:rect l="l" t="t" r="r" b="b"/>
            <a:pathLst>
              <a:path w="9144000" h="6858000">
                <a:moveTo>
                  <a:pt x="0" y="0"/>
                </a:moveTo>
                <a:lnTo>
                  <a:pt x="9143999" y="0"/>
                </a:lnTo>
                <a:lnTo>
                  <a:pt x="9143999" y="6857999"/>
                </a:lnTo>
                <a:lnTo>
                  <a:pt x="0" y="6857999"/>
                </a:lnTo>
                <a:lnTo>
                  <a:pt x="0" y="0"/>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sp>
        <p:nvSpPr>
          <p:cNvPr id="3" name="object 3"/>
          <p:cNvSpPr/>
          <p:nvPr/>
        </p:nvSpPr>
        <p:spPr>
          <a:xfrm>
            <a:off x="2045471" y="521308"/>
            <a:ext cx="280035" cy="0"/>
          </a:xfrm>
          <a:custGeom>
            <a:avLst/>
            <a:gdLst/>
            <a:ahLst/>
            <a:cxnLst/>
            <a:rect l="l" t="t" r="r" b="b"/>
            <a:pathLst>
              <a:path w="373380">
                <a:moveTo>
                  <a:pt x="0" y="0"/>
                </a:moveTo>
                <a:lnTo>
                  <a:pt x="372859" y="0"/>
                </a:lnTo>
              </a:path>
            </a:pathLst>
          </a:custGeom>
          <a:ln w="61102">
            <a:solidFill>
              <a:srgbClr val="990000"/>
            </a:solidFill>
          </a:ln>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1765794" y="521308"/>
            <a:ext cx="282416" cy="0"/>
          </a:xfrm>
          <a:custGeom>
            <a:avLst/>
            <a:gdLst/>
            <a:ahLst/>
            <a:cxnLst/>
            <a:rect l="l" t="t" r="r" b="b"/>
            <a:pathLst>
              <a:path w="376555">
                <a:moveTo>
                  <a:pt x="0" y="0"/>
                </a:moveTo>
                <a:lnTo>
                  <a:pt x="376012" y="0"/>
                </a:lnTo>
              </a:path>
            </a:pathLst>
          </a:custGeom>
          <a:ln w="61102">
            <a:solidFill>
              <a:srgbClr val="990000"/>
            </a:solidFill>
          </a:ln>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1143001" y="0"/>
            <a:ext cx="6857999" cy="5143498"/>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6" name="object 6"/>
          <p:cNvSpPr/>
          <p:nvPr/>
        </p:nvSpPr>
        <p:spPr>
          <a:xfrm>
            <a:off x="1648778" y="794385"/>
            <a:ext cx="5865075" cy="3390975"/>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7" name="object 7"/>
          <p:cNvSpPr txBox="1"/>
          <p:nvPr/>
        </p:nvSpPr>
        <p:spPr>
          <a:xfrm>
            <a:off x="1746409" y="1574081"/>
            <a:ext cx="5328285" cy="2396971"/>
          </a:xfrm>
          <a:prstGeom prst="rect">
            <a:avLst/>
          </a:prstGeom>
        </p:spPr>
        <p:txBody>
          <a:bodyPr vert="horz" wrap="square" lIns="0" tIns="9049" rIns="0" bIns="0" rtlCol="0">
            <a:spAutoFit/>
          </a:bodyPr>
          <a:lstStyle/>
          <a:p>
            <a:pPr marL="9525" marR="3810" defTabSz="685800">
              <a:lnSpc>
                <a:spcPct val="114599"/>
              </a:lnSpc>
              <a:spcBef>
                <a:spcPts val="71"/>
              </a:spcBef>
            </a:pPr>
            <a:r>
              <a:rPr sz="4500" b="1" spc="101" dirty="0">
                <a:solidFill>
                  <a:srgbClr val="FFFFFF"/>
                </a:solidFill>
                <a:latin typeface="Trebuchet MS"/>
                <a:cs typeface="Trebuchet MS"/>
              </a:rPr>
              <a:t>Only </a:t>
            </a:r>
            <a:r>
              <a:rPr sz="4500" b="1" spc="-416" dirty="0">
                <a:solidFill>
                  <a:srgbClr val="FFFF00"/>
                </a:solidFill>
                <a:latin typeface="Trebuchet MS"/>
                <a:cs typeface="Trebuchet MS"/>
              </a:rPr>
              <a:t>11 </a:t>
            </a:r>
            <a:r>
              <a:rPr sz="4500" b="1" spc="49" dirty="0">
                <a:solidFill>
                  <a:srgbClr val="FFFFFF"/>
                </a:solidFill>
                <a:latin typeface="Trebuchet MS"/>
                <a:cs typeface="Trebuchet MS"/>
              </a:rPr>
              <a:t>eye</a:t>
            </a:r>
            <a:r>
              <a:rPr sz="4500" b="1" spc="-671" dirty="0">
                <a:solidFill>
                  <a:srgbClr val="FFFFFF"/>
                </a:solidFill>
                <a:latin typeface="Trebuchet MS"/>
                <a:cs typeface="Trebuchet MS"/>
              </a:rPr>
              <a:t> </a:t>
            </a:r>
            <a:r>
              <a:rPr sz="4500" b="1" spc="124" dirty="0">
                <a:solidFill>
                  <a:srgbClr val="FFFFFF"/>
                </a:solidFill>
                <a:latin typeface="Trebuchet MS"/>
                <a:cs typeface="Trebuchet MS"/>
              </a:rPr>
              <a:t>doctors  </a:t>
            </a:r>
            <a:r>
              <a:rPr sz="4500" b="1" spc="-41" dirty="0">
                <a:solidFill>
                  <a:srgbClr val="FFFFFF"/>
                </a:solidFill>
                <a:latin typeface="Trebuchet MS"/>
                <a:cs typeface="Trebuchet MS"/>
              </a:rPr>
              <a:t>for</a:t>
            </a:r>
            <a:r>
              <a:rPr sz="4500" b="1" spc="-386" dirty="0">
                <a:solidFill>
                  <a:srgbClr val="FFFFFF"/>
                </a:solidFill>
                <a:latin typeface="Trebuchet MS"/>
                <a:cs typeface="Trebuchet MS"/>
              </a:rPr>
              <a:t> </a:t>
            </a:r>
            <a:r>
              <a:rPr sz="4500" b="1" spc="11" dirty="0">
                <a:solidFill>
                  <a:srgbClr val="FFFFFF"/>
                </a:solidFill>
                <a:latin typeface="Trebuchet MS"/>
                <a:cs typeface="Trebuchet MS"/>
              </a:rPr>
              <a:t>every</a:t>
            </a:r>
            <a:endParaRPr sz="4500">
              <a:solidFill>
                <a:prstClr val="black"/>
              </a:solidFill>
              <a:latin typeface="Trebuchet MS"/>
              <a:cs typeface="Trebuchet MS"/>
            </a:endParaRPr>
          </a:p>
          <a:p>
            <a:pPr marL="9525" defTabSz="685800">
              <a:spcBef>
                <a:spcPts val="788"/>
              </a:spcBef>
            </a:pPr>
            <a:r>
              <a:rPr sz="4500" b="1" spc="-416" dirty="0">
                <a:solidFill>
                  <a:srgbClr val="FFFF00"/>
                </a:solidFill>
                <a:latin typeface="Trebuchet MS"/>
                <a:cs typeface="Trebuchet MS"/>
              </a:rPr>
              <a:t>1 </a:t>
            </a:r>
            <a:r>
              <a:rPr sz="4500" b="1" spc="53" dirty="0">
                <a:solidFill>
                  <a:srgbClr val="FFFFFF"/>
                </a:solidFill>
                <a:latin typeface="Trebuchet MS"/>
                <a:cs typeface="Trebuchet MS"/>
              </a:rPr>
              <a:t>million</a:t>
            </a:r>
            <a:r>
              <a:rPr sz="4500" b="1" spc="-153" dirty="0">
                <a:solidFill>
                  <a:srgbClr val="FFFFFF"/>
                </a:solidFill>
                <a:latin typeface="Trebuchet MS"/>
                <a:cs typeface="Trebuchet MS"/>
              </a:rPr>
              <a:t> </a:t>
            </a:r>
            <a:r>
              <a:rPr sz="4500" b="1" spc="158" dirty="0">
                <a:solidFill>
                  <a:srgbClr val="FFFFFF"/>
                </a:solidFill>
                <a:latin typeface="Trebuchet MS"/>
                <a:cs typeface="Trebuchet MS"/>
              </a:rPr>
              <a:t>people</a:t>
            </a:r>
            <a:endParaRPr sz="4500">
              <a:solidFill>
                <a:prstClr val="black"/>
              </a:solidFill>
              <a:latin typeface="Trebuchet MS"/>
              <a:cs typeface="Trebuchet MS"/>
            </a:endParaRPr>
          </a:p>
        </p:txBody>
      </p:sp>
      <p:sp>
        <p:nvSpPr>
          <p:cNvPr id="8" name="object 8"/>
          <p:cNvSpPr txBox="1"/>
          <p:nvPr/>
        </p:nvSpPr>
        <p:spPr>
          <a:xfrm>
            <a:off x="1746412" y="4638192"/>
            <a:ext cx="2184083" cy="217367"/>
          </a:xfrm>
          <a:prstGeom prst="rect">
            <a:avLst/>
          </a:prstGeom>
        </p:spPr>
        <p:txBody>
          <a:bodyPr vert="horz" wrap="square" lIns="0" tIns="9525" rIns="0" bIns="0" rtlCol="0">
            <a:spAutoFit/>
          </a:bodyPr>
          <a:lstStyle/>
          <a:p>
            <a:pPr marL="9525" defTabSz="685800">
              <a:spcBef>
                <a:spcPts val="75"/>
              </a:spcBef>
            </a:pPr>
            <a:r>
              <a:rPr sz="1350" spc="-34" dirty="0">
                <a:solidFill>
                  <a:srgbClr val="FFFFFF"/>
                </a:solidFill>
                <a:latin typeface="Arial"/>
                <a:cs typeface="Arial"/>
              </a:rPr>
              <a:t>Source: </a:t>
            </a:r>
            <a:r>
              <a:rPr sz="1350" spc="-26" dirty="0">
                <a:solidFill>
                  <a:srgbClr val="FFFFFF"/>
                </a:solidFill>
                <a:latin typeface="Arial"/>
                <a:cs typeface="Arial"/>
              </a:rPr>
              <a:t>The </a:t>
            </a:r>
            <a:r>
              <a:rPr sz="1350" spc="19" dirty="0">
                <a:solidFill>
                  <a:srgbClr val="FFFFFF"/>
                </a:solidFill>
                <a:latin typeface="Arial"/>
                <a:cs typeface="Arial"/>
              </a:rPr>
              <a:t>New </a:t>
            </a:r>
            <a:r>
              <a:rPr sz="1350" spc="-11" dirty="0">
                <a:solidFill>
                  <a:srgbClr val="FFFFFF"/>
                </a:solidFill>
                <a:latin typeface="Arial"/>
                <a:cs typeface="Arial"/>
              </a:rPr>
              <a:t>York</a:t>
            </a:r>
            <a:r>
              <a:rPr sz="1350" spc="-195" dirty="0">
                <a:solidFill>
                  <a:srgbClr val="FFFFFF"/>
                </a:solidFill>
                <a:latin typeface="Arial"/>
                <a:cs typeface="Arial"/>
              </a:rPr>
              <a:t> </a:t>
            </a:r>
            <a:r>
              <a:rPr sz="1350" spc="-26" dirty="0">
                <a:solidFill>
                  <a:srgbClr val="FFFFFF"/>
                </a:solidFill>
                <a:latin typeface="Arial"/>
                <a:cs typeface="Arial"/>
              </a:rPr>
              <a:t>Times</a:t>
            </a:r>
            <a:endParaRPr sz="1350">
              <a:solidFill>
                <a:prstClr val="black"/>
              </a:solidFill>
              <a:latin typeface="Arial"/>
              <a:cs typeface="Arial"/>
            </a:endParaRPr>
          </a:p>
        </p:txBody>
      </p:sp>
      <p:sp>
        <p:nvSpPr>
          <p:cNvPr id="9" name="Rectangle 8"/>
          <p:cNvSpPr/>
          <p:nvPr/>
        </p:nvSpPr>
        <p:spPr>
          <a:xfrm>
            <a:off x="1648777" y="1047175"/>
            <a:ext cx="5668917" cy="2923877"/>
          </a:xfrm>
          <a:prstGeom prst="rect">
            <a:avLst/>
          </a:prstGeom>
          <a:solidFill>
            <a:schemeClr val="accent1"/>
          </a:solidFill>
        </p:spPr>
        <p:txBody>
          <a:bodyPr wrap="square">
            <a:spAutoFit/>
          </a:bodyPr>
          <a:lstStyle/>
          <a:p>
            <a:pPr marL="9525" marR="3810">
              <a:lnSpc>
                <a:spcPct val="114599"/>
              </a:lnSpc>
              <a:spcBef>
                <a:spcPts val="75"/>
              </a:spcBef>
            </a:pPr>
            <a:r>
              <a:rPr lang="en-US" sz="4000" spc="-19" dirty="0">
                <a:solidFill>
                  <a:schemeClr val="bg1"/>
                </a:solidFill>
              </a:rPr>
              <a:t>70 </a:t>
            </a:r>
            <a:r>
              <a:rPr lang="en-US" sz="4000" spc="41" dirty="0">
                <a:solidFill>
                  <a:schemeClr val="bg1"/>
                </a:solidFill>
              </a:rPr>
              <a:t>million </a:t>
            </a:r>
            <a:r>
              <a:rPr lang="en-US" sz="4000" spc="-4" dirty="0" smtClean="0">
                <a:solidFill>
                  <a:schemeClr val="bg1"/>
                </a:solidFill>
              </a:rPr>
              <a:t>are </a:t>
            </a:r>
            <a:r>
              <a:rPr lang="en-US" sz="4000" spc="-720" dirty="0" smtClean="0">
                <a:solidFill>
                  <a:schemeClr val="bg1"/>
                </a:solidFill>
              </a:rPr>
              <a:t> </a:t>
            </a:r>
            <a:r>
              <a:rPr lang="en-US" sz="4000" spc="56" dirty="0">
                <a:solidFill>
                  <a:schemeClr val="bg1"/>
                </a:solidFill>
              </a:rPr>
              <a:t>diabetic  </a:t>
            </a:r>
            <a:r>
              <a:rPr lang="en-US" sz="4000" spc="143" dirty="0">
                <a:solidFill>
                  <a:schemeClr val="bg1"/>
                </a:solidFill>
              </a:rPr>
              <a:t>and </a:t>
            </a:r>
            <a:r>
              <a:rPr lang="en-US" sz="4000" spc="45" dirty="0">
                <a:solidFill>
                  <a:schemeClr val="bg1"/>
                </a:solidFill>
              </a:rPr>
              <a:t>at </a:t>
            </a:r>
            <a:r>
              <a:rPr lang="en-US" sz="4000" spc="-810" dirty="0">
                <a:solidFill>
                  <a:schemeClr val="bg1"/>
                </a:solidFill>
              </a:rPr>
              <a:t> </a:t>
            </a:r>
            <a:r>
              <a:rPr lang="en-US" sz="4000" spc="-8" dirty="0">
                <a:solidFill>
                  <a:schemeClr val="bg1"/>
                </a:solidFill>
              </a:rPr>
              <a:t>risk </a:t>
            </a:r>
            <a:r>
              <a:rPr lang="en-US" sz="4000" spc="56" dirty="0">
                <a:solidFill>
                  <a:schemeClr val="bg1"/>
                </a:solidFill>
              </a:rPr>
              <a:t>of</a:t>
            </a:r>
            <a:endParaRPr lang="en-US" sz="4000" dirty="0">
              <a:solidFill>
                <a:schemeClr val="bg1"/>
              </a:solidFill>
            </a:endParaRPr>
          </a:p>
          <a:p>
            <a:pPr marL="9525" marR="830104">
              <a:lnSpc>
                <a:spcPct val="114599"/>
              </a:lnSpc>
            </a:pPr>
            <a:r>
              <a:rPr lang="en-US" sz="4000" spc="56" dirty="0">
                <a:solidFill>
                  <a:schemeClr val="bg1"/>
                </a:solidFill>
              </a:rPr>
              <a:t>diabetic</a:t>
            </a:r>
            <a:r>
              <a:rPr lang="en-US" sz="4000" spc="-244" dirty="0">
                <a:solidFill>
                  <a:schemeClr val="bg1"/>
                </a:solidFill>
              </a:rPr>
              <a:t> </a:t>
            </a:r>
            <a:r>
              <a:rPr lang="en-US" sz="4000" spc="109" dirty="0" smtClean="0">
                <a:solidFill>
                  <a:schemeClr val="bg1"/>
                </a:solidFill>
              </a:rPr>
              <a:t>blindness </a:t>
            </a:r>
            <a:r>
              <a:rPr lang="en-US" sz="4000" spc="-56" dirty="0" smtClean="0">
                <a:solidFill>
                  <a:schemeClr val="bg1"/>
                </a:solidFill>
              </a:rPr>
              <a:t>in</a:t>
            </a:r>
            <a:r>
              <a:rPr lang="en-US" sz="4000" spc="-225" dirty="0" smtClean="0">
                <a:solidFill>
                  <a:schemeClr val="bg1"/>
                </a:solidFill>
              </a:rPr>
              <a:t> </a:t>
            </a:r>
            <a:r>
              <a:rPr lang="en-US" sz="4000" spc="60" dirty="0">
                <a:solidFill>
                  <a:schemeClr val="bg1"/>
                </a:solidFill>
              </a:rPr>
              <a:t>India</a:t>
            </a:r>
            <a:endParaRPr lang="en-US" sz="4000" dirty="0">
              <a:solidFill>
                <a:schemeClr val="bg1"/>
              </a:solidFill>
            </a:endParaRPr>
          </a:p>
        </p:txBody>
      </p:sp>
    </p:spTree>
    <p:extLst>
      <p:ext uri="{BB962C8B-B14F-4D97-AF65-F5344CB8AC3E}">
        <p14:creationId xmlns:p14="http://schemas.microsoft.com/office/powerpoint/2010/main" val="82986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0"/>
            <a:ext cx="6858000" cy="5143500"/>
          </a:xfrm>
          <a:custGeom>
            <a:avLst/>
            <a:gdLst/>
            <a:ahLst/>
            <a:cxnLst/>
            <a:rect l="l" t="t" r="r" b="b"/>
            <a:pathLst>
              <a:path w="9144000" h="6858000">
                <a:moveTo>
                  <a:pt x="0" y="0"/>
                </a:moveTo>
                <a:lnTo>
                  <a:pt x="9143999" y="0"/>
                </a:lnTo>
                <a:lnTo>
                  <a:pt x="9143999" y="6857999"/>
                </a:lnTo>
                <a:lnTo>
                  <a:pt x="0" y="6857999"/>
                </a:lnTo>
                <a:lnTo>
                  <a:pt x="0" y="0"/>
                </a:lnTo>
                <a:close/>
              </a:path>
            </a:pathLst>
          </a:custGeom>
          <a:solidFill>
            <a:srgbClr val="000000"/>
          </a:solidFill>
        </p:spPr>
        <p:txBody>
          <a:bodyPr wrap="square" lIns="0" tIns="0" rIns="0" bIns="0" rtlCol="0"/>
          <a:lstStyle/>
          <a:p>
            <a:pPr defTabSz="685800"/>
            <a:endParaRPr sz="1350">
              <a:solidFill>
                <a:prstClr val="black"/>
              </a:solidFill>
              <a:latin typeface="Calibri"/>
            </a:endParaRPr>
          </a:p>
        </p:txBody>
      </p:sp>
      <p:sp>
        <p:nvSpPr>
          <p:cNvPr id="3" name="object 3"/>
          <p:cNvSpPr/>
          <p:nvPr/>
        </p:nvSpPr>
        <p:spPr>
          <a:xfrm>
            <a:off x="2045471" y="521308"/>
            <a:ext cx="280035" cy="0"/>
          </a:xfrm>
          <a:custGeom>
            <a:avLst/>
            <a:gdLst/>
            <a:ahLst/>
            <a:cxnLst/>
            <a:rect l="l" t="t" r="r" b="b"/>
            <a:pathLst>
              <a:path w="373380">
                <a:moveTo>
                  <a:pt x="0" y="0"/>
                </a:moveTo>
                <a:lnTo>
                  <a:pt x="372859" y="0"/>
                </a:lnTo>
              </a:path>
            </a:pathLst>
          </a:custGeom>
          <a:ln w="61102">
            <a:solidFill>
              <a:srgbClr val="990000"/>
            </a:solidFill>
          </a:ln>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1765794" y="521308"/>
            <a:ext cx="282416" cy="0"/>
          </a:xfrm>
          <a:custGeom>
            <a:avLst/>
            <a:gdLst/>
            <a:ahLst/>
            <a:cxnLst/>
            <a:rect l="l" t="t" r="r" b="b"/>
            <a:pathLst>
              <a:path w="376555">
                <a:moveTo>
                  <a:pt x="0" y="0"/>
                </a:moveTo>
                <a:lnTo>
                  <a:pt x="376012" y="0"/>
                </a:lnTo>
              </a:path>
            </a:pathLst>
          </a:custGeom>
          <a:ln w="61102">
            <a:solidFill>
              <a:srgbClr val="990000"/>
            </a:solidFill>
          </a:ln>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1143001" y="1"/>
            <a:ext cx="6857999" cy="5143499"/>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6" name="object 6"/>
          <p:cNvSpPr/>
          <p:nvPr/>
        </p:nvSpPr>
        <p:spPr>
          <a:xfrm>
            <a:off x="1648778" y="794385"/>
            <a:ext cx="5865075" cy="3390975"/>
          </a:xfrm>
          <a:prstGeom prst="rect">
            <a:avLst/>
          </a:prstGeom>
          <a:blipFill>
            <a:blip r:embed="rId3" cstate="print"/>
            <a:stretch>
              <a:fillRect/>
            </a:stretch>
          </a:blipFill>
        </p:spPr>
        <p:txBody>
          <a:bodyPr wrap="square" lIns="0" tIns="0" rIns="0" bIns="0" rtlCol="0"/>
          <a:lstStyle/>
          <a:p>
            <a:pPr defTabSz="685800"/>
            <a:endParaRPr sz="1350">
              <a:solidFill>
                <a:prstClr val="black"/>
              </a:solidFill>
              <a:latin typeface="Calibri"/>
            </a:endParaRPr>
          </a:p>
        </p:txBody>
      </p:sp>
      <p:sp>
        <p:nvSpPr>
          <p:cNvPr id="7" name="object 7"/>
          <p:cNvSpPr txBox="1"/>
          <p:nvPr/>
        </p:nvSpPr>
        <p:spPr>
          <a:xfrm>
            <a:off x="1746409" y="1574081"/>
            <a:ext cx="3833336" cy="2398253"/>
          </a:xfrm>
          <a:prstGeom prst="rect">
            <a:avLst/>
          </a:prstGeom>
        </p:spPr>
        <p:txBody>
          <a:bodyPr vert="horz" wrap="square" lIns="0" tIns="9049" rIns="0" bIns="0" rtlCol="0">
            <a:spAutoFit/>
          </a:bodyPr>
          <a:lstStyle/>
          <a:p>
            <a:pPr marL="9525" marR="3810" defTabSz="685800">
              <a:lnSpc>
                <a:spcPct val="114599"/>
              </a:lnSpc>
              <a:spcBef>
                <a:spcPts val="71"/>
              </a:spcBef>
            </a:pPr>
            <a:r>
              <a:rPr sz="4500" b="1" spc="98" dirty="0">
                <a:solidFill>
                  <a:srgbClr val="FFFFFF"/>
                </a:solidFill>
                <a:latin typeface="Trebuchet MS"/>
                <a:cs typeface="Trebuchet MS"/>
              </a:rPr>
              <a:t>Automate  </a:t>
            </a:r>
            <a:r>
              <a:rPr sz="4500" b="1" spc="49" dirty="0">
                <a:solidFill>
                  <a:srgbClr val="FFFFFF"/>
                </a:solidFill>
                <a:latin typeface="Trebuchet MS"/>
                <a:cs typeface="Trebuchet MS"/>
              </a:rPr>
              <a:t>eye</a:t>
            </a:r>
            <a:r>
              <a:rPr sz="4500" b="1" spc="-323" dirty="0">
                <a:solidFill>
                  <a:srgbClr val="FFFFFF"/>
                </a:solidFill>
                <a:latin typeface="Trebuchet MS"/>
                <a:cs typeface="Trebuchet MS"/>
              </a:rPr>
              <a:t> </a:t>
            </a:r>
            <a:r>
              <a:rPr sz="4500" b="1" spc="105" dirty="0">
                <a:solidFill>
                  <a:srgbClr val="FFFFFF"/>
                </a:solidFill>
                <a:latin typeface="Trebuchet MS"/>
                <a:cs typeface="Trebuchet MS"/>
              </a:rPr>
              <a:t>screening  </a:t>
            </a:r>
            <a:r>
              <a:rPr sz="4500" b="1" spc="176" dirty="0">
                <a:solidFill>
                  <a:srgbClr val="FFFFFF"/>
                </a:solidFill>
                <a:latin typeface="Trebuchet MS"/>
                <a:cs typeface="Trebuchet MS"/>
              </a:rPr>
              <a:t>using</a:t>
            </a:r>
            <a:r>
              <a:rPr sz="4500" b="1" spc="-285" dirty="0">
                <a:solidFill>
                  <a:srgbClr val="FFFFFF"/>
                </a:solidFill>
                <a:latin typeface="Trebuchet MS"/>
                <a:cs typeface="Trebuchet MS"/>
              </a:rPr>
              <a:t> </a:t>
            </a:r>
            <a:r>
              <a:rPr sz="4500" b="1" spc="101" dirty="0">
                <a:solidFill>
                  <a:srgbClr val="FFFF00"/>
                </a:solidFill>
                <a:latin typeface="Trebuchet MS"/>
                <a:cs typeface="Trebuchet MS"/>
              </a:rPr>
              <a:t>AI</a:t>
            </a:r>
            <a:endParaRPr sz="4500">
              <a:solidFill>
                <a:prstClr val="black"/>
              </a:solidFill>
              <a:latin typeface="Trebuchet MS"/>
              <a:cs typeface="Trebuchet MS"/>
            </a:endParaRPr>
          </a:p>
        </p:txBody>
      </p:sp>
      <p:sp>
        <p:nvSpPr>
          <p:cNvPr id="8" name="object 8"/>
          <p:cNvSpPr txBox="1"/>
          <p:nvPr/>
        </p:nvSpPr>
        <p:spPr>
          <a:xfrm>
            <a:off x="1746412" y="4638192"/>
            <a:ext cx="2184083" cy="217367"/>
          </a:xfrm>
          <a:prstGeom prst="rect">
            <a:avLst/>
          </a:prstGeom>
        </p:spPr>
        <p:txBody>
          <a:bodyPr vert="horz" wrap="square" lIns="0" tIns="9525" rIns="0" bIns="0" rtlCol="0">
            <a:spAutoFit/>
          </a:bodyPr>
          <a:lstStyle/>
          <a:p>
            <a:pPr marL="9525" defTabSz="685800">
              <a:spcBef>
                <a:spcPts val="75"/>
              </a:spcBef>
            </a:pPr>
            <a:r>
              <a:rPr sz="1350" spc="-34" dirty="0">
                <a:solidFill>
                  <a:srgbClr val="FFFFFF"/>
                </a:solidFill>
                <a:latin typeface="Arial"/>
                <a:cs typeface="Arial"/>
              </a:rPr>
              <a:t>Source: </a:t>
            </a:r>
            <a:r>
              <a:rPr sz="1350" spc="-26" dirty="0">
                <a:solidFill>
                  <a:srgbClr val="FFFFFF"/>
                </a:solidFill>
                <a:latin typeface="Arial"/>
                <a:cs typeface="Arial"/>
              </a:rPr>
              <a:t>The </a:t>
            </a:r>
            <a:r>
              <a:rPr sz="1350" spc="19" dirty="0">
                <a:solidFill>
                  <a:srgbClr val="FFFFFF"/>
                </a:solidFill>
                <a:latin typeface="Arial"/>
                <a:cs typeface="Arial"/>
              </a:rPr>
              <a:t>New </a:t>
            </a:r>
            <a:r>
              <a:rPr sz="1350" spc="-11" dirty="0">
                <a:solidFill>
                  <a:srgbClr val="FFFFFF"/>
                </a:solidFill>
                <a:latin typeface="Arial"/>
                <a:cs typeface="Arial"/>
              </a:rPr>
              <a:t>York</a:t>
            </a:r>
            <a:r>
              <a:rPr sz="1350" spc="-195" dirty="0">
                <a:solidFill>
                  <a:srgbClr val="FFFFFF"/>
                </a:solidFill>
                <a:latin typeface="Arial"/>
                <a:cs typeface="Arial"/>
              </a:rPr>
              <a:t> </a:t>
            </a:r>
            <a:r>
              <a:rPr sz="1350" spc="-26" dirty="0">
                <a:solidFill>
                  <a:srgbClr val="FFFFFF"/>
                </a:solidFill>
                <a:latin typeface="Arial"/>
                <a:cs typeface="Arial"/>
              </a:rPr>
              <a:t>Times</a:t>
            </a:r>
            <a:endParaRPr sz="1350">
              <a:solidFill>
                <a:prstClr val="black"/>
              </a:solidFill>
              <a:latin typeface="Arial"/>
              <a:cs typeface="Arial"/>
            </a:endParaRPr>
          </a:p>
        </p:txBody>
      </p:sp>
    </p:spTree>
    <p:extLst>
      <p:ext uri="{BB962C8B-B14F-4D97-AF65-F5344CB8AC3E}">
        <p14:creationId xmlns:p14="http://schemas.microsoft.com/office/powerpoint/2010/main" val="334126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0"/>
            <a:ext cx="6858000" cy="5143500"/>
          </a:xfrm>
          <a:custGeom>
            <a:avLst/>
            <a:gdLst/>
            <a:ahLst/>
            <a:cxnLst/>
            <a:rect l="l" t="t" r="r" b="b"/>
            <a:pathLst>
              <a:path w="9144000" h="6858000">
                <a:moveTo>
                  <a:pt x="0" y="0"/>
                </a:moveTo>
                <a:lnTo>
                  <a:pt x="9143999" y="0"/>
                </a:lnTo>
                <a:lnTo>
                  <a:pt x="9143999" y="6857999"/>
                </a:lnTo>
                <a:lnTo>
                  <a:pt x="0" y="6857999"/>
                </a:lnTo>
                <a:lnTo>
                  <a:pt x="0" y="0"/>
                </a:lnTo>
                <a:close/>
              </a:path>
            </a:pathLst>
          </a:custGeom>
          <a:solidFill>
            <a:srgbClr val="434343"/>
          </a:solidFill>
        </p:spPr>
        <p:txBody>
          <a:bodyPr wrap="square" lIns="0" tIns="0" rIns="0" bIns="0" rtlCol="0"/>
          <a:lstStyle/>
          <a:p>
            <a:pPr defTabSz="685800"/>
            <a:endParaRPr sz="1350">
              <a:solidFill>
                <a:prstClr val="black"/>
              </a:solidFill>
              <a:latin typeface="Calibri"/>
            </a:endParaRPr>
          </a:p>
        </p:txBody>
      </p:sp>
      <p:sp>
        <p:nvSpPr>
          <p:cNvPr id="3" name="object 3"/>
          <p:cNvSpPr/>
          <p:nvPr/>
        </p:nvSpPr>
        <p:spPr>
          <a:xfrm>
            <a:off x="2045471" y="521308"/>
            <a:ext cx="280035" cy="0"/>
          </a:xfrm>
          <a:custGeom>
            <a:avLst/>
            <a:gdLst/>
            <a:ahLst/>
            <a:cxnLst/>
            <a:rect l="l" t="t" r="r" b="b"/>
            <a:pathLst>
              <a:path w="373380">
                <a:moveTo>
                  <a:pt x="0" y="0"/>
                </a:moveTo>
                <a:lnTo>
                  <a:pt x="372859" y="0"/>
                </a:lnTo>
              </a:path>
            </a:pathLst>
          </a:custGeom>
          <a:ln w="61102">
            <a:solidFill>
              <a:srgbClr val="990000"/>
            </a:solidFill>
          </a:ln>
        </p:spPr>
        <p:txBody>
          <a:bodyPr wrap="square" lIns="0" tIns="0" rIns="0" bIns="0" rtlCol="0"/>
          <a:lstStyle/>
          <a:p>
            <a:pPr defTabSz="685800"/>
            <a:endParaRPr sz="1350">
              <a:solidFill>
                <a:prstClr val="black"/>
              </a:solidFill>
              <a:latin typeface="Calibri"/>
            </a:endParaRPr>
          </a:p>
        </p:txBody>
      </p:sp>
      <p:sp>
        <p:nvSpPr>
          <p:cNvPr id="4" name="object 4"/>
          <p:cNvSpPr/>
          <p:nvPr/>
        </p:nvSpPr>
        <p:spPr>
          <a:xfrm>
            <a:off x="1765794" y="521308"/>
            <a:ext cx="282416" cy="0"/>
          </a:xfrm>
          <a:custGeom>
            <a:avLst/>
            <a:gdLst/>
            <a:ahLst/>
            <a:cxnLst/>
            <a:rect l="l" t="t" r="r" b="b"/>
            <a:pathLst>
              <a:path w="376555">
                <a:moveTo>
                  <a:pt x="0" y="0"/>
                </a:moveTo>
                <a:lnTo>
                  <a:pt x="376012" y="0"/>
                </a:lnTo>
              </a:path>
            </a:pathLst>
          </a:custGeom>
          <a:ln w="61102">
            <a:solidFill>
              <a:srgbClr val="990000"/>
            </a:solidFill>
          </a:ln>
        </p:spPr>
        <p:txBody>
          <a:bodyPr wrap="square" lIns="0" tIns="0" rIns="0" bIns="0" rtlCol="0"/>
          <a:lstStyle/>
          <a:p>
            <a:pPr defTabSz="685800"/>
            <a:endParaRPr sz="1350">
              <a:solidFill>
                <a:prstClr val="black"/>
              </a:solidFill>
              <a:latin typeface="Calibri"/>
            </a:endParaRPr>
          </a:p>
        </p:txBody>
      </p:sp>
      <p:sp>
        <p:nvSpPr>
          <p:cNvPr id="5" name="object 5"/>
          <p:cNvSpPr/>
          <p:nvPr/>
        </p:nvSpPr>
        <p:spPr>
          <a:xfrm>
            <a:off x="1648778" y="794385"/>
            <a:ext cx="5865075" cy="3390975"/>
          </a:xfrm>
          <a:prstGeom prst="rect">
            <a:avLst/>
          </a:prstGeom>
          <a:blipFill>
            <a:blip r:embed="rId2" cstate="print"/>
            <a:stretch>
              <a:fillRect/>
            </a:stretch>
          </a:blipFill>
        </p:spPr>
        <p:txBody>
          <a:bodyPr wrap="square" lIns="0" tIns="0" rIns="0" bIns="0" rtlCol="0"/>
          <a:lstStyle/>
          <a:p>
            <a:pPr defTabSz="685800"/>
            <a:endParaRPr sz="1350">
              <a:solidFill>
                <a:prstClr val="black"/>
              </a:solidFill>
              <a:latin typeface="Calibri"/>
            </a:endParaRPr>
          </a:p>
        </p:txBody>
      </p:sp>
      <p:sp>
        <p:nvSpPr>
          <p:cNvPr id="6" name="object 6"/>
          <p:cNvSpPr txBox="1"/>
          <p:nvPr/>
        </p:nvSpPr>
        <p:spPr>
          <a:xfrm>
            <a:off x="1746409" y="804005"/>
            <a:ext cx="5767444" cy="3850670"/>
          </a:xfrm>
          <a:prstGeom prst="rect">
            <a:avLst/>
          </a:prstGeom>
        </p:spPr>
        <p:txBody>
          <a:bodyPr vert="horz" wrap="square" lIns="0" tIns="9525" rIns="0" bIns="0" rtlCol="0">
            <a:spAutoFit/>
          </a:bodyPr>
          <a:lstStyle/>
          <a:p>
            <a:pPr marL="9525" marR="1174433" defTabSz="685800">
              <a:lnSpc>
                <a:spcPct val="114599"/>
              </a:lnSpc>
              <a:spcBef>
                <a:spcPts val="75"/>
              </a:spcBef>
            </a:pPr>
            <a:r>
              <a:rPr sz="2700" b="1" spc="56" dirty="0">
                <a:solidFill>
                  <a:srgbClr val="FFFFFF"/>
                </a:solidFill>
                <a:latin typeface="Trebuchet MS"/>
                <a:cs typeface="Trebuchet MS"/>
              </a:rPr>
              <a:t>Researchers </a:t>
            </a:r>
            <a:r>
              <a:rPr sz="2700" b="1" spc="105" dirty="0">
                <a:solidFill>
                  <a:srgbClr val="FFFFFF"/>
                </a:solidFill>
                <a:latin typeface="Trebuchet MS"/>
                <a:cs typeface="Trebuchet MS"/>
              </a:rPr>
              <a:t>using </a:t>
            </a:r>
            <a:r>
              <a:rPr sz="2700" b="1" spc="60" dirty="0">
                <a:solidFill>
                  <a:srgbClr val="FFFF00"/>
                </a:solidFill>
                <a:latin typeface="Trebuchet MS"/>
                <a:cs typeface="Trebuchet MS"/>
              </a:rPr>
              <a:t>AI </a:t>
            </a:r>
            <a:r>
              <a:rPr sz="2700" b="1" spc="19" dirty="0">
                <a:solidFill>
                  <a:srgbClr val="FFFFFF"/>
                </a:solidFill>
                <a:latin typeface="Trebuchet MS"/>
                <a:cs typeface="Trebuchet MS"/>
              </a:rPr>
              <a:t>to  </a:t>
            </a:r>
            <a:r>
              <a:rPr sz="2700" b="1" spc="53" dirty="0">
                <a:solidFill>
                  <a:srgbClr val="FFFFFF"/>
                </a:solidFill>
                <a:latin typeface="Trebuchet MS"/>
                <a:cs typeface="Trebuchet MS"/>
              </a:rPr>
              <a:t>detect</a:t>
            </a:r>
            <a:r>
              <a:rPr sz="2700" b="1" spc="-180" dirty="0">
                <a:solidFill>
                  <a:srgbClr val="FFFFFF"/>
                </a:solidFill>
                <a:latin typeface="Trebuchet MS"/>
                <a:cs typeface="Trebuchet MS"/>
              </a:rPr>
              <a:t> </a:t>
            </a:r>
            <a:r>
              <a:rPr sz="2700" b="1" spc="64" dirty="0">
                <a:solidFill>
                  <a:srgbClr val="FFFFFF"/>
                </a:solidFill>
                <a:latin typeface="Trebuchet MS"/>
                <a:cs typeface="Trebuchet MS"/>
              </a:rPr>
              <a:t>illness</a:t>
            </a:r>
            <a:r>
              <a:rPr sz="2700" b="1" spc="-180" dirty="0">
                <a:solidFill>
                  <a:srgbClr val="FFFFFF"/>
                </a:solidFill>
                <a:latin typeface="Trebuchet MS"/>
                <a:cs typeface="Trebuchet MS"/>
              </a:rPr>
              <a:t> </a:t>
            </a:r>
            <a:r>
              <a:rPr sz="2700" b="1" spc="105" dirty="0">
                <a:solidFill>
                  <a:srgbClr val="FFFFFF"/>
                </a:solidFill>
                <a:latin typeface="Trebuchet MS"/>
                <a:cs typeface="Trebuchet MS"/>
              </a:rPr>
              <a:t>and</a:t>
            </a:r>
            <a:r>
              <a:rPr sz="2700" b="1" spc="-180" dirty="0">
                <a:solidFill>
                  <a:srgbClr val="FFFFFF"/>
                </a:solidFill>
                <a:latin typeface="Trebuchet MS"/>
                <a:cs typeface="Trebuchet MS"/>
              </a:rPr>
              <a:t> </a:t>
            </a:r>
            <a:r>
              <a:rPr sz="2700" b="1" spc="94" dirty="0">
                <a:solidFill>
                  <a:srgbClr val="FFFFFF"/>
                </a:solidFill>
                <a:latin typeface="Trebuchet MS"/>
                <a:cs typeface="Trebuchet MS"/>
              </a:rPr>
              <a:t>disease</a:t>
            </a:r>
            <a:endParaRPr sz="2700" dirty="0">
              <a:solidFill>
                <a:prstClr val="black"/>
              </a:solidFill>
              <a:latin typeface="Trebuchet MS"/>
              <a:cs typeface="Trebuchet MS"/>
            </a:endParaRPr>
          </a:p>
          <a:p>
            <a:pPr defTabSz="685800"/>
            <a:endParaRPr sz="3225" dirty="0">
              <a:solidFill>
                <a:prstClr val="black"/>
              </a:solidFill>
              <a:latin typeface="Times New Roman"/>
              <a:cs typeface="Times New Roman"/>
            </a:endParaRPr>
          </a:p>
          <a:p>
            <a:pPr marL="9525" marR="3810" defTabSz="685800">
              <a:lnSpc>
                <a:spcPct val="114599"/>
              </a:lnSpc>
            </a:pPr>
            <a:r>
              <a:rPr sz="2700" b="1" spc="56" dirty="0">
                <a:solidFill>
                  <a:srgbClr val="FFFFFF"/>
                </a:solidFill>
                <a:latin typeface="Trebuchet MS"/>
                <a:cs typeface="Trebuchet MS"/>
              </a:rPr>
              <a:t>Detect </a:t>
            </a:r>
            <a:r>
              <a:rPr sz="2700" b="1" spc="-19" dirty="0">
                <a:solidFill>
                  <a:srgbClr val="FFFFFF"/>
                </a:solidFill>
                <a:latin typeface="Trebuchet MS"/>
                <a:cs typeface="Trebuchet MS"/>
              </a:rPr>
              <a:t>cancer, </a:t>
            </a:r>
            <a:r>
              <a:rPr sz="2700" b="1" spc="-41" dirty="0">
                <a:solidFill>
                  <a:srgbClr val="FFFFFF"/>
                </a:solidFill>
                <a:latin typeface="Trebuchet MS"/>
                <a:cs typeface="Trebuchet MS"/>
              </a:rPr>
              <a:t>stroke, </a:t>
            </a:r>
            <a:r>
              <a:rPr sz="2700" b="1" spc="11" dirty="0">
                <a:solidFill>
                  <a:srgbClr val="FFFFFF"/>
                </a:solidFill>
                <a:latin typeface="Trebuchet MS"/>
                <a:cs typeface="Trebuchet MS"/>
              </a:rPr>
              <a:t>heart  </a:t>
            </a:r>
            <a:r>
              <a:rPr sz="2700" b="1" spc="94" dirty="0">
                <a:solidFill>
                  <a:srgbClr val="FFFFFF"/>
                </a:solidFill>
                <a:latin typeface="Trebuchet MS"/>
                <a:cs typeface="Trebuchet MS"/>
              </a:rPr>
              <a:t>disease</a:t>
            </a:r>
            <a:r>
              <a:rPr sz="2700" b="1" spc="-184" dirty="0">
                <a:solidFill>
                  <a:srgbClr val="FFFFFF"/>
                </a:solidFill>
                <a:latin typeface="Trebuchet MS"/>
                <a:cs typeface="Trebuchet MS"/>
              </a:rPr>
              <a:t> </a:t>
            </a:r>
            <a:r>
              <a:rPr sz="2700" b="1" spc="68" dirty="0">
                <a:solidFill>
                  <a:srgbClr val="FFFFFF"/>
                </a:solidFill>
                <a:latin typeface="Trebuchet MS"/>
                <a:cs typeface="Trebuchet MS"/>
              </a:rPr>
              <a:t>by</a:t>
            </a:r>
            <a:r>
              <a:rPr sz="2700" b="1" spc="-248" dirty="0">
                <a:solidFill>
                  <a:srgbClr val="FFFFFF"/>
                </a:solidFill>
                <a:latin typeface="Trebuchet MS"/>
                <a:cs typeface="Trebuchet MS"/>
              </a:rPr>
              <a:t> </a:t>
            </a:r>
            <a:r>
              <a:rPr sz="2700" b="1" spc="75" dirty="0">
                <a:solidFill>
                  <a:srgbClr val="FFFFFF"/>
                </a:solidFill>
                <a:latin typeface="Trebuchet MS"/>
                <a:cs typeface="Trebuchet MS"/>
              </a:rPr>
              <a:t>automated</a:t>
            </a:r>
            <a:r>
              <a:rPr sz="2700" b="1" spc="-184" dirty="0">
                <a:solidFill>
                  <a:srgbClr val="FFFFFF"/>
                </a:solidFill>
                <a:latin typeface="Trebuchet MS"/>
                <a:cs typeface="Trebuchet MS"/>
              </a:rPr>
              <a:t> </a:t>
            </a:r>
            <a:r>
              <a:rPr sz="2700" b="1" spc="68" dirty="0">
                <a:solidFill>
                  <a:srgbClr val="FFFFFF"/>
                </a:solidFill>
                <a:latin typeface="Trebuchet MS"/>
                <a:cs typeface="Trebuchet MS"/>
              </a:rPr>
              <a:t>analysis</a:t>
            </a:r>
            <a:r>
              <a:rPr sz="2700" b="1" spc="-180" dirty="0">
                <a:solidFill>
                  <a:srgbClr val="FFFFFF"/>
                </a:solidFill>
                <a:latin typeface="Trebuchet MS"/>
                <a:cs typeface="Trebuchet MS"/>
              </a:rPr>
              <a:t> </a:t>
            </a:r>
            <a:r>
              <a:rPr sz="2700" b="1" spc="41" dirty="0">
                <a:solidFill>
                  <a:srgbClr val="FFFFFF"/>
                </a:solidFill>
                <a:latin typeface="Trebuchet MS"/>
                <a:cs typeface="Trebuchet MS"/>
              </a:rPr>
              <a:t>of  </a:t>
            </a:r>
            <a:r>
              <a:rPr sz="2700" b="1" spc="-8" dirty="0">
                <a:solidFill>
                  <a:srgbClr val="FFFFFF"/>
                </a:solidFill>
                <a:latin typeface="Trebuchet MS"/>
                <a:cs typeface="Trebuchet MS"/>
              </a:rPr>
              <a:t>X-rays,</a:t>
            </a:r>
            <a:r>
              <a:rPr sz="2700" b="1" spc="-172" dirty="0">
                <a:solidFill>
                  <a:srgbClr val="FFFFFF"/>
                </a:solidFill>
                <a:latin typeface="Trebuchet MS"/>
                <a:cs typeface="Trebuchet MS"/>
              </a:rPr>
              <a:t> </a:t>
            </a:r>
            <a:r>
              <a:rPr sz="2700" b="1" spc="-113" dirty="0">
                <a:solidFill>
                  <a:srgbClr val="FFFFFF"/>
                </a:solidFill>
                <a:latin typeface="Trebuchet MS"/>
                <a:cs typeface="Trebuchet MS"/>
              </a:rPr>
              <a:t>M.R.I.</a:t>
            </a:r>
            <a:r>
              <a:rPr sz="2700" b="1" spc="-169" dirty="0">
                <a:solidFill>
                  <a:srgbClr val="FFFFFF"/>
                </a:solidFill>
                <a:latin typeface="Trebuchet MS"/>
                <a:cs typeface="Trebuchet MS"/>
              </a:rPr>
              <a:t> </a:t>
            </a:r>
            <a:r>
              <a:rPr sz="2700" b="1" spc="105" dirty="0">
                <a:solidFill>
                  <a:srgbClr val="FFFFFF"/>
                </a:solidFill>
                <a:latin typeface="Trebuchet MS"/>
                <a:cs typeface="Trebuchet MS"/>
              </a:rPr>
              <a:t>and</a:t>
            </a:r>
            <a:r>
              <a:rPr sz="2700" b="1" spc="-172" dirty="0">
                <a:solidFill>
                  <a:srgbClr val="FFFFFF"/>
                </a:solidFill>
                <a:latin typeface="Trebuchet MS"/>
                <a:cs typeface="Trebuchet MS"/>
              </a:rPr>
              <a:t> </a:t>
            </a:r>
            <a:r>
              <a:rPr sz="2700" b="1" spc="98" dirty="0">
                <a:solidFill>
                  <a:srgbClr val="FFFFFF"/>
                </a:solidFill>
                <a:latin typeface="Trebuchet MS"/>
                <a:cs typeface="Trebuchet MS"/>
              </a:rPr>
              <a:t>CT</a:t>
            </a:r>
            <a:r>
              <a:rPr sz="2700" b="1" spc="-240" dirty="0">
                <a:solidFill>
                  <a:srgbClr val="FFFFFF"/>
                </a:solidFill>
                <a:latin typeface="Trebuchet MS"/>
                <a:cs typeface="Trebuchet MS"/>
              </a:rPr>
              <a:t> </a:t>
            </a:r>
            <a:r>
              <a:rPr sz="2700" b="1" spc="127" dirty="0" smtClean="0">
                <a:solidFill>
                  <a:srgbClr val="FFFFFF"/>
                </a:solidFill>
                <a:latin typeface="Trebuchet MS"/>
                <a:cs typeface="Trebuchet MS"/>
              </a:rPr>
              <a:t>scans</a:t>
            </a:r>
            <a:endParaRPr lang="en-US" sz="2700" b="1" spc="127" dirty="0" smtClean="0">
              <a:solidFill>
                <a:srgbClr val="FFFFFF"/>
              </a:solidFill>
              <a:latin typeface="Trebuchet MS"/>
              <a:cs typeface="Trebuchet MS"/>
            </a:endParaRPr>
          </a:p>
          <a:p>
            <a:pPr marL="9525" marR="3810" defTabSz="685800">
              <a:lnSpc>
                <a:spcPct val="114599"/>
              </a:lnSpc>
            </a:pPr>
            <a:endParaRPr lang="en-US" sz="2700" b="1" spc="127" dirty="0">
              <a:solidFill>
                <a:srgbClr val="FFFFFF"/>
              </a:solidFill>
              <a:latin typeface="Trebuchet MS"/>
              <a:cs typeface="Trebuchet MS"/>
            </a:endParaRPr>
          </a:p>
          <a:p>
            <a:pPr marL="9525" marR="3810" defTabSz="685800">
              <a:lnSpc>
                <a:spcPct val="114599"/>
              </a:lnSpc>
            </a:pPr>
            <a:r>
              <a:rPr lang="en-US" sz="2700" b="1" spc="127" dirty="0" smtClean="0">
                <a:solidFill>
                  <a:srgbClr val="FFFFFF"/>
                </a:solidFill>
                <a:latin typeface="Trebuchet MS"/>
                <a:cs typeface="Trebuchet MS"/>
              </a:rPr>
              <a:t>How could it work for justice?</a:t>
            </a:r>
            <a:endParaRPr sz="2700" dirty="0">
              <a:solidFill>
                <a:prstClr val="black"/>
              </a:solidFill>
              <a:latin typeface="Trebuchet MS"/>
              <a:cs typeface="Trebuchet MS"/>
            </a:endParaRPr>
          </a:p>
        </p:txBody>
      </p:sp>
    </p:spTree>
    <p:extLst>
      <p:ext uri="{BB962C8B-B14F-4D97-AF65-F5344CB8AC3E}">
        <p14:creationId xmlns:p14="http://schemas.microsoft.com/office/powerpoint/2010/main" val="7133085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AI and </a:t>
            </a:r>
            <a:r>
              <a:rPr lang="en" b="1" dirty="0" smtClean="0"/>
              <a:t>ODR</a:t>
            </a:r>
            <a:endParaRPr b="1" dirty="0"/>
          </a:p>
          <a:p>
            <a:pPr marL="0" lvl="0" indent="0" algn="ctr" rtl="0">
              <a:spcBef>
                <a:spcPts val="0"/>
              </a:spcBef>
              <a:spcAft>
                <a:spcPts val="0"/>
              </a:spcAft>
              <a:buNone/>
            </a:pPr>
            <a:endParaRPr dirty="0"/>
          </a:p>
          <a:p>
            <a:pPr marL="0" lvl="0" indent="0" algn="ctr" rtl="0">
              <a:spcBef>
                <a:spcPts val="0"/>
              </a:spcBef>
              <a:spcAft>
                <a:spcPts val="0"/>
              </a:spcAft>
              <a:buNone/>
            </a:pPr>
            <a:r>
              <a:rPr lang="en" sz="3000" dirty="0"/>
              <a:t>The Fourth Party</a:t>
            </a:r>
            <a:endParaRPr sz="3000" dirty="0"/>
          </a:p>
          <a:p>
            <a:pPr marL="0" lvl="0" indent="0" algn="ctr" rtl="0">
              <a:spcBef>
                <a:spcPts val="0"/>
              </a:spcBef>
              <a:spcAft>
                <a:spcPts val="0"/>
              </a:spcAft>
              <a:buNone/>
            </a:pPr>
            <a:endParaRPr sz="3000" dirty="0"/>
          </a:p>
          <a:p>
            <a:pPr marL="0" lvl="0" indent="0" algn="ctr" rtl="0">
              <a:spcBef>
                <a:spcPts val="0"/>
              </a:spcBef>
              <a:spcAft>
                <a:spcPts val="0"/>
              </a:spcAft>
              <a:buNone/>
            </a:pPr>
            <a:r>
              <a:rPr lang="en" sz="3000" dirty="0"/>
              <a:t>AI vs. if/then rules or decision trees</a:t>
            </a:r>
            <a:endParaRPr sz="3000" dirty="0"/>
          </a:p>
          <a:p>
            <a:pPr marL="0" lvl="0" indent="0" algn="ctr" rtl="0">
              <a:spcBef>
                <a:spcPts val="0"/>
              </a:spcBef>
              <a:spcAft>
                <a:spcPts val="0"/>
              </a:spcAft>
              <a:buNone/>
            </a:pPr>
            <a:endParaRPr sz="3000" dirty="0"/>
          </a:p>
          <a:p>
            <a:pPr marL="0" lvl="0" indent="0" algn="ctr" rtl="0">
              <a:spcBef>
                <a:spcPts val="0"/>
              </a:spcBef>
              <a:spcAft>
                <a:spcPts val="0"/>
              </a:spcAft>
              <a:buNone/>
            </a:pPr>
            <a:r>
              <a:rPr lang="en-US" sz="3000" dirty="0" smtClean="0"/>
              <a:t>Digital mediators and arbitrators?</a:t>
            </a:r>
            <a:endParaRPr sz="3000" dirty="0"/>
          </a:p>
          <a:p>
            <a:pPr marL="0" lvl="0" indent="0" algn="ctr" rtl="0">
              <a:spcBef>
                <a:spcPts val="0"/>
              </a:spcBef>
              <a:spcAft>
                <a:spcPts val="0"/>
              </a:spcAft>
              <a:buNone/>
            </a:pPr>
            <a:endParaRPr sz="3000" dirty="0"/>
          </a:p>
          <a:p>
            <a:pPr marL="0" lvl="0" indent="0" algn="ctr" rtl="0">
              <a:spcBef>
                <a:spcPts val="0"/>
              </a:spcBef>
              <a:spcAft>
                <a:spcPts val="0"/>
              </a:spcAft>
              <a:buNone/>
            </a:pPr>
            <a:r>
              <a:rPr lang="en" sz="3000" dirty="0" smtClean="0"/>
              <a:t>Transparency vs. confidentiality</a:t>
            </a:r>
            <a:endParaRPr sz="3000" dirty="0"/>
          </a:p>
        </p:txBody>
      </p:sp>
      <p:pic>
        <p:nvPicPr>
          <p:cNvPr id="382" name="Google Shape;382;p63"/>
          <p:cNvPicPr preferRelativeResize="0"/>
          <p:nvPr/>
        </p:nvPicPr>
        <p:blipFill>
          <a:blip r:embed="rId3">
            <a:alphaModFix/>
          </a:blip>
          <a:stretch>
            <a:fillRect/>
          </a:stretch>
        </p:blipFill>
        <p:spPr>
          <a:xfrm>
            <a:off x="404550" y="304800"/>
            <a:ext cx="1802896" cy="184605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1"/>
          <p:cNvSpPr txBox="1">
            <a:spLocks noGrp="1"/>
          </p:cNvSpPr>
          <p:nvPr>
            <p:ph type="title"/>
          </p:nvPr>
        </p:nvSpPr>
        <p:spPr>
          <a:xfrm>
            <a:off x="311700" y="445025"/>
            <a:ext cx="422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Benefits</a:t>
            </a:r>
            <a:endParaRPr/>
          </a:p>
        </p:txBody>
      </p:sp>
      <p:sp>
        <p:nvSpPr>
          <p:cNvPr id="241" name="Google Shape;241;p4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a:t>Reduce cost of service</a:t>
            </a:r>
            <a:endParaRPr/>
          </a:p>
          <a:p>
            <a:pPr marL="457200" lvl="0" indent="-381000" algn="l" rtl="0">
              <a:spcBef>
                <a:spcPts val="0"/>
              </a:spcBef>
              <a:spcAft>
                <a:spcPts val="0"/>
              </a:spcAft>
              <a:buSzPts val="2400"/>
              <a:buChar char="●"/>
            </a:pPr>
            <a:r>
              <a:rPr lang="en"/>
              <a:t>Provide faster service</a:t>
            </a:r>
            <a:endParaRPr/>
          </a:p>
          <a:p>
            <a:pPr marL="457200" lvl="0" indent="-381000" algn="l" rtl="0">
              <a:spcBef>
                <a:spcPts val="0"/>
              </a:spcBef>
              <a:spcAft>
                <a:spcPts val="0"/>
              </a:spcAft>
              <a:buSzPts val="2400"/>
              <a:buChar char="●"/>
            </a:pPr>
            <a:r>
              <a:rPr lang="en"/>
              <a:t>Provide better service</a:t>
            </a:r>
            <a:endParaRPr/>
          </a:p>
          <a:p>
            <a:pPr marL="457200" lvl="0" indent="-381000" algn="l" rtl="0">
              <a:spcBef>
                <a:spcPts val="0"/>
              </a:spcBef>
              <a:spcAft>
                <a:spcPts val="0"/>
              </a:spcAft>
              <a:buSzPts val="2400"/>
              <a:buChar char="●"/>
            </a:pPr>
            <a:r>
              <a:rPr lang="en"/>
              <a:t>Serve more people</a:t>
            </a:r>
            <a:endParaRPr/>
          </a:p>
          <a:p>
            <a:pPr marL="0" lvl="0" indent="0" algn="l" rtl="0">
              <a:spcBef>
                <a:spcPts val="1600"/>
              </a:spcBef>
              <a:spcAft>
                <a:spcPts val="1600"/>
              </a:spcAft>
              <a:buNone/>
            </a:pPr>
            <a:endParaRPr/>
          </a:p>
        </p:txBody>
      </p:sp>
      <p:sp>
        <p:nvSpPr>
          <p:cNvPr id="242" name="Google Shape;242;p4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a:t>Data &amp; Privacy</a:t>
            </a:r>
            <a:endParaRPr/>
          </a:p>
          <a:p>
            <a:pPr marL="457200" lvl="0" indent="-381000" algn="l" rtl="0">
              <a:spcBef>
                <a:spcPts val="0"/>
              </a:spcBef>
              <a:spcAft>
                <a:spcPts val="0"/>
              </a:spcAft>
              <a:buSzPts val="2400"/>
              <a:buChar char="●"/>
            </a:pPr>
            <a:r>
              <a:rPr lang="en"/>
              <a:t>Safety </a:t>
            </a:r>
            <a:endParaRPr/>
          </a:p>
          <a:p>
            <a:pPr marL="457200" lvl="0" indent="-381000" algn="l" rtl="0">
              <a:spcBef>
                <a:spcPts val="0"/>
              </a:spcBef>
              <a:spcAft>
                <a:spcPts val="0"/>
              </a:spcAft>
              <a:buSzPts val="2400"/>
              <a:buChar char="●"/>
            </a:pPr>
            <a:r>
              <a:rPr lang="en"/>
              <a:t>Regulations</a:t>
            </a:r>
            <a:endParaRPr/>
          </a:p>
          <a:p>
            <a:pPr marL="457200" lvl="0" indent="-381000" algn="l" rtl="0">
              <a:spcBef>
                <a:spcPts val="0"/>
              </a:spcBef>
              <a:spcAft>
                <a:spcPts val="0"/>
              </a:spcAft>
              <a:buSzPts val="2400"/>
              <a:buChar char="●"/>
            </a:pPr>
            <a:r>
              <a:rPr lang="en"/>
              <a:t>Ethics</a:t>
            </a:r>
            <a:endParaRPr/>
          </a:p>
        </p:txBody>
      </p:sp>
      <p:sp>
        <p:nvSpPr>
          <p:cNvPr id="243" name="Google Shape;243;p41"/>
          <p:cNvSpPr txBox="1">
            <a:spLocks noGrp="1"/>
          </p:cNvSpPr>
          <p:nvPr>
            <p:ph type="title" idx="3"/>
          </p:nvPr>
        </p:nvSpPr>
        <p:spPr>
          <a:xfrm>
            <a:off x="4722300" y="445025"/>
            <a:ext cx="422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Challenges</a:t>
            </a:r>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0"/>
          <p:cNvPicPr preferRelativeResize="0"/>
          <p:nvPr/>
        </p:nvPicPr>
        <p:blipFill>
          <a:blip r:embed="rId3">
            <a:alphaModFix/>
          </a:blip>
          <a:stretch>
            <a:fillRect/>
          </a:stretch>
        </p:blipFill>
        <p:spPr>
          <a:xfrm rot="300001">
            <a:off x="5521300" y="371088"/>
            <a:ext cx="2927350" cy="4401326"/>
          </a:xfrm>
          <a:prstGeom prst="rect">
            <a:avLst/>
          </a:prstGeom>
          <a:noFill/>
          <a:ln>
            <a:noFill/>
          </a:ln>
          <a:effectLst>
            <a:outerShdw blurRad="57150" dist="19050" dir="5400000" algn="bl" rotWithShape="0">
              <a:srgbClr val="000000">
                <a:alpha val="50000"/>
              </a:srgbClr>
            </a:outerShdw>
          </a:effectLst>
        </p:spPr>
      </p:pic>
      <p:sp>
        <p:nvSpPr>
          <p:cNvPr id="234" name="Google Shape;234;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AI and Justice: 5 </a:t>
            </a:r>
            <a:r>
              <a:rPr lang="en" dirty="0"/>
              <a:t>Questions</a:t>
            </a:r>
            <a:endParaRPr dirty="0"/>
          </a:p>
        </p:txBody>
      </p:sp>
      <p:sp>
        <p:nvSpPr>
          <p:cNvPr id="235" name="Google Shape;235;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Technically feasible?</a:t>
            </a:r>
            <a:endParaRPr/>
          </a:p>
          <a:p>
            <a:pPr marL="0" lvl="0" indent="0" algn="l" rtl="0">
              <a:spcBef>
                <a:spcPts val="1600"/>
              </a:spcBef>
              <a:spcAft>
                <a:spcPts val="0"/>
              </a:spcAft>
              <a:buClr>
                <a:schemeClr val="dk1"/>
              </a:buClr>
              <a:buSzPts val="1100"/>
              <a:buFont typeface="Arial"/>
              <a:buNone/>
            </a:pPr>
            <a:r>
              <a:rPr lang="en"/>
              <a:t>Morally acceptable?</a:t>
            </a:r>
            <a:endParaRPr/>
          </a:p>
          <a:p>
            <a:pPr marL="0" lvl="0" indent="0" algn="l" rtl="0">
              <a:spcBef>
                <a:spcPts val="1600"/>
              </a:spcBef>
              <a:spcAft>
                <a:spcPts val="0"/>
              </a:spcAft>
              <a:buClr>
                <a:schemeClr val="dk1"/>
              </a:buClr>
              <a:buSzPts val="1100"/>
              <a:buFont typeface="Arial"/>
              <a:buNone/>
            </a:pPr>
            <a:r>
              <a:rPr lang="en"/>
              <a:t>Commercially viable?</a:t>
            </a:r>
            <a:endParaRPr/>
          </a:p>
          <a:p>
            <a:pPr marL="0" lvl="0" indent="0" algn="l" rtl="0">
              <a:spcBef>
                <a:spcPts val="1600"/>
              </a:spcBef>
              <a:spcAft>
                <a:spcPts val="0"/>
              </a:spcAft>
              <a:buClr>
                <a:schemeClr val="dk1"/>
              </a:buClr>
              <a:buSzPts val="1100"/>
              <a:buFont typeface="Arial"/>
              <a:buNone/>
            </a:pPr>
            <a:r>
              <a:rPr lang="en"/>
              <a:t>Culturally sustainable?</a:t>
            </a:r>
            <a:endParaRPr/>
          </a:p>
          <a:p>
            <a:pPr marL="0" lvl="0" indent="0" algn="l" rtl="0">
              <a:spcBef>
                <a:spcPts val="1600"/>
              </a:spcBef>
              <a:spcAft>
                <a:spcPts val="1600"/>
              </a:spcAft>
              <a:buNone/>
            </a:pPr>
            <a:r>
              <a:rPr lang="en"/>
              <a:t>Jurisprudentially coherent?</a:t>
            </a:r>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1"/>
          <p:cNvSpPr txBox="1">
            <a:spLocks noGrp="1"/>
          </p:cNvSpPr>
          <p:nvPr>
            <p:ph type="title"/>
          </p:nvPr>
        </p:nvSpPr>
        <p:spPr>
          <a:xfrm>
            <a:off x="311699" y="445025"/>
            <a:ext cx="77780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Opportunity Areas for AI in ODR</a:t>
            </a:r>
            <a:endParaRPr dirty="0"/>
          </a:p>
        </p:txBody>
      </p:sp>
      <p:sp>
        <p:nvSpPr>
          <p:cNvPr id="241" name="Google Shape;241;p41"/>
          <p:cNvSpPr txBox="1">
            <a:spLocks noGrp="1"/>
          </p:cNvSpPr>
          <p:nvPr>
            <p:ph type="body" idx="1"/>
          </p:nvPr>
        </p:nvSpPr>
        <p:spPr>
          <a:xfrm>
            <a:off x="311700" y="1152475"/>
            <a:ext cx="8073886" cy="3416400"/>
          </a:xfrm>
          <a:prstGeom prst="rect">
            <a:avLst/>
          </a:prstGeom>
        </p:spPr>
        <p:txBody>
          <a:bodyPr spcFirstLastPara="1" wrap="square" lIns="91425" tIns="91425" rIns="91425" bIns="91425" anchor="t" anchorCtr="0">
            <a:noAutofit/>
          </a:bodyPr>
          <a:lstStyle/>
          <a:p>
            <a:pPr marL="76200" lvl="0" indent="0">
              <a:buNone/>
            </a:pPr>
            <a:r>
              <a:rPr lang="en-US" sz="1800" b="1" dirty="0" smtClean="0"/>
              <a:t>Diagnosis: automated </a:t>
            </a:r>
            <a:r>
              <a:rPr lang="en-US" sz="1800" b="1" dirty="0"/>
              <a:t>assistance to </a:t>
            </a:r>
            <a:r>
              <a:rPr lang="en-US" sz="1800" b="1" dirty="0" smtClean="0"/>
              <a:t>disputants</a:t>
            </a:r>
            <a:endParaRPr lang="en-US" sz="1800" b="1" dirty="0"/>
          </a:p>
          <a:p>
            <a:pPr lvl="0"/>
            <a:r>
              <a:rPr lang="en-US" sz="1800" dirty="0"/>
              <a:t>T</a:t>
            </a:r>
            <a:r>
              <a:rPr lang="en-US" sz="1800" dirty="0" smtClean="0"/>
              <a:t>ranslations</a:t>
            </a:r>
            <a:r>
              <a:rPr lang="en-US" sz="1800" dirty="0"/>
              <a:t>, voice-based assistance </a:t>
            </a:r>
            <a:r>
              <a:rPr lang="en-US" sz="1800" dirty="0" smtClean="0"/>
              <a:t>for improving </a:t>
            </a:r>
            <a:r>
              <a:rPr lang="en-US" sz="1800" dirty="0"/>
              <a:t>accessibility, </a:t>
            </a:r>
            <a:r>
              <a:rPr lang="en-US" sz="1800" dirty="0" err="1"/>
              <a:t>chatbots</a:t>
            </a:r>
            <a:r>
              <a:rPr lang="en-US" sz="1800" dirty="0"/>
              <a:t>, </a:t>
            </a:r>
            <a:r>
              <a:rPr lang="en-US" sz="1800" dirty="0" smtClean="0"/>
              <a:t>categorize </a:t>
            </a:r>
            <a:r>
              <a:rPr lang="en-US" sz="1800" dirty="0"/>
              <a:t>their legal issue(s), navigate </a:t>
            </a:r>
            <a:r>
              <a:rPr lang="en-US" sz="1800" dirty="0" smtClean="0"/>
              <a:t>and connect </a:t>
            </a:r>
            <a:r>
              <a:rPr lang="en-US" sz="1800" dirty="0"/>
              <a:t>with providers.</a:t>
            </a:r>
          </a:p>
          <a:p>
            <a:pPr lvl="0"/>
            <a:r>
              <a:rPr lang="en-US" sz="1800" dirty="0" smtClean="0"/>
              <a:t>Guided </a:t>
            </a:r>
            <a:r>
              <a:rPr lang="en-US" sz="1800" dirty="0"/>
              <a:t>Interviews: Assist self-represented litigants (SRL) </a:t>
            </a:r>
            <a:r>
              <a:rPr lang="en-US" sz="1800" dirty="0" smtClean="0"/>
              <a:t>assemble documents </a:t>
            </a:r>
            <a:r>
              <a:rPr lang="en-US" sz="1800" dirty="0"/>
              <a:t>and fill out court forms.</a:t>
            </a:r>
          </a:p>
          <a:p>
            <a:pPr lvl="0"/>
            <a:r>
              <a:rPr lang="en-US" sz="1800" dirty="0" smtClean="0"/>
              <a:t>Intake </a:t>
            </a:r>
            <a:r>
              <a:rPr lang="en-US" sz="1800" dirty="0"/>
              <a:t>and Filing: Automate and streamline intake and filing processes. </a:t>
            </a:r>
            <a:r>
              <a:rPr lang="en-US" sz="1800" dirty="0" smtClean="0"/>
              <a:t>AI could </a:t>
            </a:r>
            <a:r>
              <a:rPr lang="en-US" sz="1800" dirty="0"/>
              <a:t>use bed to structure and clean data, extraction, redaction, etc.</a:t>
            </a:r>
          </a:p>
          <a:p>
            <a:pPr lvl="0"/>
            <a:r>
              <a:rPr lang="en-US" sz="1800" dirty="0" smtClean="0"/>
              <a:t>Research</a:t>
            </a:r>
            <a:r>
              <a:rPr lang="en-US" sz="1800" dirty="0"/>
              <a:t>: Provide case research tools to SRLs </a:t>
            </a:r>
            <a:r>
              <a:rPr lang="en-US" sz="1800" dirty="0" smtClean="0"/>
              <a:t>probability of outcomes</a:t>
            </a:r>
            <a:r>
              <a:rPr lang="en-US" sz="1800" dirty="0"/>
              <a:t>, success rate, etc</a:t>
            </a:r>
            <a:r>
              <a:rPr lang="en-US" sz="1800" dirty="0" smtClean="0"/>
              <a:t>.</a:t>
            </a:r>
            <a:endParaRPr lang="en-US" sz="1800" dirty="0"/>
          </a:p>
        </p:txBody>
      </p:sp>
    </p:spTree>
    <p:extLst>
      <p:ext uri="{BB962C8B-B14F-4D97-AF65-F5344CB8AC3E}">
        <p14:creationId xmlns:p14="http://schemas.microsoft.com/office/powerpoint/2010/main" val="5890592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1"/>
          <p:cNvSpPr txBox="1">
            <a:spLocks noGrp="1"/>
          </p:cNvSpPr>
          <p:nvPr>
            <p:ph type="title"/>
          </p:nvPr>
        </p:nvSpPr>
        <p:spPr>
          <a:xfrm>
            <a:off x="311699" y="445025"/>
            <a:ext cx="77780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Opportunity Areas for AI in ODR (2)</a:t>
            </a:r>
            <a:endParaRPr dirty="0"/>
          </a:p>
        </p:txBody>
      </p:sp>
      <p:sp>
        <p:nvSpPr>
          <p:cNvPr id="241" name="Google Shape;241;p41"/>
          <p:cNvSpPr txBox="1">
            <a:spLocks noGrp="1"/>
          </p:cNvSpPr>
          <p:nvPr>
            <p:ph type="body" idx="1"/>
          </p:nvPr>
        </p:nvSpPr>
        <p:spPr>
          <a:xfrm>
            <a:off x="311700" y="1152475"/>
            <a:ext cx="8073886" cy="3416400"/>
          </a:xfrm>
          <a:prstGeom prst="rect">
            <a:avLst/>
          </a:prstGeom>
        </p:spPr>
        <p:txBody>
          <a:bodyPr spcFirstLastPara="1" wrap="square" lIns="91425" tIns="91425" rIns="91425" bIns="91425" anchor="t" anchorCtr="0">
            <a:noAutofit/>
          </a:bodyPr>
          <a:lstStyle/>
          <a:p>
            <a:pPr marL="76200" lvl="0" indent="0">
              <a:buNone/>
            </a:pPr>
            <a:r>
              <a:rPr lang="en-US" sz="1800" b="1" dirty="0" smtClean="0"/>
              <a:t>Facilitation: helping to achieve resolutions</a:t>
            </a:r>
            <a:endParaRPr lang="en-US" sz="1800" b="1" dirty="0"/>
          </a:p>
          <a:p>
            <a:pPr lvl="0"/>
            <a:r>
              <a:rPr lang="en-US" sz="1800" dirty="0" smtClean="0"/>
              <a:t>Case </a:t>
            </a:r>
            <a:r>
              <a:rPr lang="en-US" sz="1800" dirty="0"/>
              <a:t>classification and </a:t>
            </a:r>
            <a:r>
              <a:rPr lang="en-US" sz="1800" dirty="0" smtClean="0"/>
              <a:t>pathing</a:t>
            </a:r>
          </a:p>
          <a:p>
            <a:pPr lvl="0"/>
            <a:r>
              <a:rPr lang="en-US" sz="1800" dirty="0" smtClean="0"/>
              <a:t>Structuring negotiations</a:t>
            </a:r>
            <a:endParaRPr lang="en-US" sz="1800" dirty="0"/>
          </a:p>
          <a:p>
            <a:pPr lvl="0"/>
            <a:r>
              <a:rPr lang="en-US" sz="1800" dirty="0" smtClean="0"/>
              <a:t>Decision Support via </a:t>
            </a:r>
            <a:r>
              <a:rPr lang="en-US" sz="1800" dirty="0"/>
              <a:t>automated predictive </a:t>
            </a:r>
            <a:r>
              <a:rPr lang="en-US" sz="1800" dirty="0" smtClean="0"/>
              <a:t>analysis</a:t>
            </a:r>
            <a:endParaRPr lang="en-US" sz="1800" dirty="0"/>
          </a:p>
          <a:p>
            <a:pPr lvl="0"/>
            <a:r>
              <a:rPr lang="en-US" sz="1800" dirty="0" smtClean="0"/>
              <a:t>Evidence evaluation</a:t>
            </a:r>
            <a:endParaRPr lang="en-US" sz="1800" dirty="0"/>
          </a:p>
          <a:p>
            <a:pPr lvl="0"/>
            <a:r>
              <a:rPr lang="en-US" sz="1800" dirty="0" smtClean="0"/>
              <a:t>Analyzing </a:t>
            </a:r>
            <a:r>
              <a:rPr lang="en-US" sz="1800" dirty="0"/>
              <a:t>and </a:t>
            </a:r>
            <a:r>
              <a:rPr lang="en-US" sz="1800" dirty="0" smtClean="0"/>
              <a:t>summarizing related cases </a:t>
            </a:r>
          </a:p>
          <a:p>
            <a:pPr lvl="0"/>
            <a:r>
              <a:rPr lang="en-US" sz="1800" dirty="0" smtClean="0"/>
              <a:t>Comparison </a:t>
            </a:r>
            <a:r>
              <a:rPr lang="en-US" sz="1800" dirty="0"/>
              <a:t>with past cases and outcomes</a:t>
            </a:r>
          </a:p>
          <a:p>
            <a:pPr lvl="0"/>
            <a:r>
              <a:rPr lang="en-US" sz="1800" dirty="0" smtClean="0"/>
              <a:t>Providing </a:t>
            </a:r>
            <a:r>
              <a:rPr lang="en-US" sz="1800" dirty="0"/>
              <a:t>outcome </a:t>
            </a:r>
            <a:r>
              <a:rPr lang="en-US" sz="1800" dirty="0" smtClean="0"/>
              <a:t>recommendations</a:t>
            </a:r>
          </a:p>
          <a:p>
            <a:pPr lvl="0"/>
            <a:r>
              <a:rPr lang="en-US" sz="1800" dirty="0" smtClean="0"/>
              <a:t>Tracking KPIs and outcomes over time</a:t>
            </a:r>
            <a:endParaRPr lang="en-US" sz="1800" dirty="0"/>
          </a:p>
        </p:txBody>
      </p:sp>
    </p:spTree>
    <p:extLst>
      <p:ext uri="{BB962C8B-B14F-4D97-AF65-F5344CB8AC3E}">
        <p14:creationId xmlns:p14="http://schemas.microsoft.com/office/powerpoint/2010/main" val="2136613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5" name="Google Shape;195;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6" name="Google Shape;196;p34"/>
          <p:cNvSpPr txBox="1"/>
          <p:nvPr/>
        </p:nvSpPr>
        <p:spPr>
          <a:xfrm>
            <a:off x="793700" y="3254225"/>
            <a:ext cx="3575100" cy="71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Open Sans"/>
                <a:ea typeface="Open Sans"/>
                <a:cs typeface="Open Sans"/>
                <a:sym typeface="Open Sans"/>
              </a:rPr>
              <a:t>Marie Curie</a:t>
            </a:r>
            <a:endParaRPr sz="3000">
              <a:solidFill>
                <a:schemeClr val="lt1"/>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pic>
        <p:nvPicPr>
          <p:cNvPr id="313" name="Google Shape;313;p52"/>
          <p:cNvPicPr preferRelativeResize="0"/>
          <p:nvPr/>
        </p:nvPicPr>
        <p:blipFill>
          <a:blip r:embed="rId3">
            <a:alphaModFix/>
          </a:blip>
          <a:stretch>
            <a:fillRect/>
          </a:stretch>
        </p:blipFill>
        <p:spPr>
          <a:xfrm>
            <a:off x="4849835" y="17275"/>
            <a:ext cx="1997080" cy="5143500"/>
          </a:xfrm>
          <a:prstGeom prst="rect">
            <a:avLst/>
          </a:prstGeom>
          <a:noFill/>
          <a:ln>
            <a:noFill/>
          </a:ln>
          <a:effectLst>
            <a:outerShdw blurRad="57150" dist="19050" dir="5400000" algn="bl" rotWithShape="0">
              <a:srgbClr val="000000">
                <a:alpha val="50000"/>
              </a:srgbClr>
            </a:outerShdw>
          </a:effectLst>
        </p:spPr>
      </p:pic>
      <p:sp>
        <p:nvSpPr>
          <p:cNvPr id="314" name="Google Shape;314;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Meet Gina...</a:t>
            </a:r>
            <a:endParaRPr/>
          </a:p>
        </p:txBody>
      </p:sp>
      <p:pic>
        <p:nvPicPr>
          <p:cNvPr id="315" name="Google Shape;315;p52"/>
          <p:cNvPicPr preferRelativeResize="0"/>
          <p:nvPr/>
        </p:nvPicPr>
        <p:blipFill>
          <a:blip r:embed="rId4">
            <a:alphaModFix/>
          </a:blip>
          <a:stretch>
            <a:fillRect/>
          </a:stretch>
        </p:blipFill>
        <p:spPr>
          <a:xfrm>
            <a:off x="6846925" y="2763"/>
            <a:ext cx="2266950" cy="3743325"/>
          </a:xfrm>
          <a:prstGeom prst="rect">
            <a:avLst/>
          </a:prstGeom>
          <a:noFill/>
          <a:ln>
            <a:noFill/>
          </a:ln>
          <a:effectLst>
            <a:outerShdw blurRad="57150" dist="19050" dir="5400000" algn="bl" rotWithShape="0">
              <a:srgbClr val="000000">
                <a:alpha val="50000"/>
              </a:srgbClr>
            </a:outerShdw>
          </a:effectLst>
        </p:spPr>
      </p:pic>
      <p:pic>
        <p:nvPicPr>
          <p:cNvPr id="316" name="Google Shape;316;p52"/>
          <p:cNvPicPr preferRelativeResize="0"/>
          <p:nvPr/>
        </p:nvPicPr>
        <p:blipFill>
          <a:blip r:embed="rId5">
            <a:alphaModFix/>
          </a:blip>
          <a:stretch>
            <a:fillRect/>
          </a:stretch>
        </p:blipFill>
        <p:spPr>
          <a:xfrm>
            <a:off x="2506675" y="38538"/>
            <a:ext cx="2343150" cy="3876675"/>
          </a:xfrm>
          <a:prstGeom prst="rect">
            <a:avLst/>
          </a:prstGeom>
          <a:noFill/>
          <a:ln>
            <a:noFill/>
          </a:ln>
          <a:effectLst>
            <a:outerShdw blurRad="57150" dist="19050" dir="5400000" algn="bl" rotWithShape="0">
              <a:srgbClr val="000000">
                <a:alpha val="50000"/>
              </a:srgbClr>
            </a:outerShdw>
          </a:effectLst>
        </p:spPr>
      </p:pic>
      <p:sp>
        <p:nvSpPr>
          <p:cNvPr id="317" name="Google Shape;317;p52"/>
          <p:cNvSpPr txBox="1"/>
          <p:nvPr/>
        </p:nvSpPr>
        <p:spPr>
          <a:xfrm>
            <a:off x="274325" y="1074800"/>
            <a:ext cx="2110500" cy="8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Open Sans"/>
                <a:ea typeface="Open Sans"/>
                <a:cs typeface="Open Sans"/>
                <a:sym typeface="Open Sans"/>
              </a:rPr>
              <a:t>Virtual Assistant for Traffic</a:t>
            </a:r>
            <a:r>
              <a:rPr lang="en" sz="1800">
                <a:solidFill>
                  <a:srgbClr val="3C78D8"/>
                </a:solidFill>
                <a:latin typeface="Open Sans"/>
                <a:ea typeface="Open Sans"/>
                <a:cs typeface="Open Sans"/>
                <a:sym typeface="Open Sans"/>
              </a:rPr>
              <a:t> </a:t>
            </a:r>
            <a:endParaRPr sz="1800">
              <a:solidFill>
                <a:srgbClr val="3C78D8"/>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4" name="Picture 3"/>
          <p:cNvPicPr>
            <a:picLocks noChangeAspect="1"/>
          </p:cNvPicPr>
          <p:nvPr/>
        </p:nvPicPr>
        <p:blipFill rotWithShape="1">
          <a:blip r:embed="rId3"/>
          <a:srcRect l="1985" t="16637" r="3277" b="6354"/>
          <a:stretch/>
        </p:blipFill>
        <p:spPr>
          <a:xfrm>
            <a:off x="284225" y="183087"/>
            <a:ext cx="8539144" cy="4627451"/>
          </a:xfrm>
          <a:prstGeom prst="rect">
            <a:avLst/>
          </a:prstGeom>
        </p:spPr>
      </p:pic>
    </p:spTree>
    <p:extLst>
      <p:ext uri="{BB962C8B-B14F-4D97-AF65-F5344CB8AC3E}">
        <p14:creationId xmlns:p14="http://schemas.microsoft.com/office/powerpoint/2010/main" val="38800232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2" name="Picture 1"/>
          <p:cNvPicPr>
            <a:picLocks noChangeAspect="1"/>
          </p:cNvPicPr>
          <p:nvPr/>
        </p:nvPicPr>
        <p:blipFill rotWithShape="1">
          <a:blip r:embed="rId3"/>
          <a:srcRect l="1808" t="20052" r="3169" b="18938"/>
          <a:stretch/>
        </p:blipFill>
        <p:spPr>
          <a:xfrm>
            <a:off x="1" y="739141"/>
            <a:ext cx="9144000" cy="3913936"/>
          </a:xfrm>
          <a:prstGeom prst="rect">
            <a:avLst/>
          </a:prstGeom>
        </p:spPr>
      </p:pic>
    </p:spTree>
    <p:extLst>
      <p:ext uri="{BB962C8B-B14F-4D97-AF65-F5344CB8AC3E}">
        <p14:creationId xmlns:p14="http://schemas.microsoft.com/office/powerpoint/2010/main" val="1071625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4"/>
          <p:cNvSpPr txBox="1">
            <a:spLocks noGrp="1"/>
          </p:cNvSpPr>
          <p:nvPr>
            <p:ph type="ctrTitle" idx="4294967295"/>
          </p:nvPr>
        </p:nvSpPr>
        <p:spPr>
          <a:xfrm>
            <a:off x="311700" y="363575"/>
            <a:ext cx="8520600" cy="160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“An algorithm is an </a:t>
            </a:r>
            <a:br>
              <a:rPr lang="en" sz="3600"/>
            </a:br>
            <a:r>
              <a:rPr lang="en" sz="3600"/>
              <a:t>opinion embedded in mathematics”</a:t>
            </a:r>
            <a:r>
              <a:rPr lang="en" sz="1800">
                <a:solidFill>
                  <a:schemeClr val="dk2"/>
                </a:solidFill>
              </a:rPr>
              <a:t/>
            </a:r>
            <a:br>
              <a:rPr lang="en" sz="1800">
                <a:solidFill>
                  <a:schemeClr val="dk2"/>
                </a:solidFill>
              </a:rPr>
            </a:br>
            <a:r>
              <a:rPr lang="en" sz="1800">
                <a:solidFill>
                  <a:schemeClr val="dk2"/>
                </a:solidFill>
              </a:rPr>
              <a:t/>
            </a:r>
            <a:br>
              <a:rPr lang="en" sz="1800">
                <a:solidFill>
                  <a:schemeClr val="dk2"/>
                </a:solidFill>
              </a:rPr>
            </a:br>
            <a:r>
              <a:rPr lang="en" sz="1800">
                <a:solidFill>
                  <a:schemeClr val="dk2"/>
                </a:solidFill>
              </a:rPr>
              <a:t>Cathy O’Neil, author of </a:t>
            </a:r>
            <a:r>
              <a:rPr lang="en" sz="1800" i="1">
                <a:solidFill>
                  <a:schemeClr val="dk2"/>
                </a:solidFill>
              </a:rPr>
              <a:t>Weapons of Math Destruction</a:t>
            </a:r>
            <a:endParaRPr sz="1800" i="1">
              <a:solidFill>
                <a:schemeClr val="dk2"/>
              </a:solidFill>
            </a:endParaRPr>
          </a:p>
          <a:p>
            <a:pPr marL="0" lvl="0" indent="0" algn="l" rtl="0">
              <a:spcBef>
                <a:spcPts val="0"/>
              </a:spcBef>
              <a:spcAft>
                <a:spcPts val="0"/>
              </a:spcAft>
              <a:buNone/>
            </a:pPr>
            <a:endParaRPr/>
          </a:p>
        </p:txBody>
      </p:sp>
      <p:sp>
        <p:nvSpPr>
          <p:cNvPr id="260" name="Google Shape;260;p44"/>
          <p:cNvSpPr txBox="1">
            <a:spLocks noGrp="1"/>
          </p:cNvSpPr>
          <p:nvPr>
            <p:ph type="subTitle" idx="4294967295"/>
          </p:nvPr>
        </p:nvSpPr>
        <p:spPr>
          <a:xfrm>
            <a:off x="311700" y="2376925"/>
            <a:ext cx="8520600" cy="235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
        <p:nvSpPr>
          <p:cNvPr id="261" name="Google Shape;261;p44"/>
          <p:cNvSpPr txBox="1">
            <a:spLocks noGrp="1"/>
          </p:cNvSpPr>
          <p:nvPr>
            <p:ph type="ctrTitle" idx="4294967295"/>
          </p:nvPr>
        </p:nvSpPr>
        <p:spPr>
          <a:xfrm>
            <a:off x="311708" y="25733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“Algorithms are neither good nor bad, </a:t>
            </a:r>
            <a:endParaRPr sz="3600"/>
          </a:p>
          <a:p>
            <a:pPr marL="0" lvl="0" indent="0" algn="ctr" rtl="0">
              <a:spcBef>
                <a:spcPts val="0"/>
              </a:spcBef>
              <a:spcAft>
                <a:spcPts val="0"/>
              </a:spcAft>
              <a:buNone/>
            </a:pPr>
            <a:r>
              <a:rPr lang="en" sz="3600"/>
              <a:t>but they are certainly not neutral”</a:t>
            </a:r>
            <a:br>
              <a:rPr lang="en" sz="3600"/>
            </a:br>
            <a:r>
              <a:rPr lang="en" sz="1800">
                <a:solidFill>
                  <a:schemeClr val="dk2"/>
                </a:solidFill>
              </a:rPr>
              <a:t/>
            </a:r>
            <a:br>
              <a:rPr lang="en" sz="1800">
                <a:solidFill>
                  <a:schemeClr val="dk2"/>
                </a:solidFill>
              </a:rPr>
            </a:br>
            <a:r>
              <a:rPr lang="en" sz="1800">
                <a:solidFill>
                  <a:schemeClr val="dk2"/>
                </a:solidFill>
              </a:rPr>
              <a:t>Kranzberg’s First Law of Technology</a:t>
            </a:r>
            <a:endParaRPr sz="1800">
              <a:solidFill>
                <a:schemeClr val="dk2"/>
              </a:solidFill>
            </a:endParaRPr>
          </a:p>
          <a:p>
            <a:pPr marL="0" lvl="0" indent="0" algn="ctr" rtl="0">
              <a:lnSpc>
                <a:spcPct val="115000"/>
              </a:lnSpc>
              <a:spcBef>
                <a:spcPts val="0"/>
              </a:spcBef>
              <a:spcAft>
                <a:spcPts val="1600"/>
              </a:spcAft>
              <a:buNone/>
            </a:pPr>
            <a:r>
              <a:rPr lang="en" sz="1800" i="1">
                <a:solidFill>
                  <a:schemeClr val="dk2"/>
                </a:solidFill>
              </a:rPr>
              <a:t>Technology and Culture</a:t>
            </a:r>
            <a:r>
              <a:rPr lang="en" sz="1800">
                <a:solidFill>
                  <a:schemeClr val="dk2"/>
                </a:solidFill>
              </a:rPr>
              <a:t>, Vol. 27, No. 3 (July 1986), pp. 544-560</a:t>
            </a:r>
            <a:endParaRPr sz="1800"/>
          </a:p>
        </p:txBody>
      </p:sp>
    </p:spTree>
    <p:extLst>
      <p:ext uri="{BB962C8B-B14F-4D97-AF65-F5344CB8AC3E}">
        <p14:creationId xmlns:p14="http://schemas.microsoft.com/office/powerpoint/2010/main" val="3823002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43000" y="0"/>
            <a:ext cx="6858000" cy="5143500"/>
          </a:xfrm>
          <a:custGeom>
            <a:avLst/>
            <a:gdLst/>
            <a:ahLst/>
            <a:cxnLst/>
            <a:rect l="l" t="t" r="r" b="b"/>
            <a:pathLst>
              <a:path w="9144000" h="6858000">
                <a:moveTo>
                  <a:pt x="0" y="0"/>
                </a:moveTo>
                <a:lnTo>
                  <a:pt x="9143999" y="0"/>
                </a:lnTo>
                <a:lnTo>
                  <a:pt x="9143999" y="6857999"/>
                </a:lnTo>
                <a:lnTo>
                  <a:pt x="0" y="6857999"/>
                </a:lnTo>
                <a:lnTo>
                  <a:pt x="0" y="0"/>
                </a:lnTo>
                <a:close/>
              </a:path>
            </a:pathLst>
          </a:custGeom>
          <a:solidFill>
            <a:srgbClr val="434343"/>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269540" y="137106"/>
            <a:ext cx="3362325" cy="5000625"/>
          </a:xfrm>
          <a:prstGeom prst="rect">
            <a:avLst/>
          </a:prstGeom>
          <a:blipFill>
            <a:blip r:embed="rId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257301" y="114301"/>
            <a:ext cx="3276599" cy="4914899"/>
          </a:xfrm>
          <a:prstGeom prst="rect">
            <a:avLst/>
          </a:prstGeom>
          <a:blipFill>
            <a:blip r:embed="rId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660440" y="137107"/>
            <a:ext cx="3291095" cy="5000625"/>
          </a:xfrm>
          <a:prstGeom prst="rect">
            <a:avLst/>
          </a:prstGeom>
          <a:blipFill>
            <a:blip r:embed="rId4"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648200" y="114301"/>
            <a:ext cx="3205370" cy="4914899"/>
          </a:xfrm>
          <a:prstGeom prst="rect">
            <a:avLst/>
          </a:prstGeom>
          <a:blipFill>
            <a:blip r:embed="rId5"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5309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Characteristics of AI tools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9" name="Google Shape;279;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 algorithm based on human decisions reflects human biases and weaknesses: </a:t>
            </a:r>
            <a:endParaRPr dirty="0"/>
          </a:p>
          <a:p>
            <a:pPr marL="457200" lvl="0" indent="-381000" algn="l" rtl="0">
              <a:spcBef>
                <a:spcPts val="1600"/>
              </a:spcBef>
              <a:spcAft>
                <a:spcPts val="0"/>
              </a:spcAft>
              <a:buSzPts val="2400"/>
              <a:buChar char="●"/>
            </a:pPr>
            <a:r>
              <a:rPr lang="en" dirty="0"/>
              <a:t>We tend to imbue technology with the ideals of the people who have created it.</a:t>
            </a:r>
            <a:endParaRPr dirty="0"/>
          </a:p>
          <a:p>
            <a:pPr marL="457200" lvl="0" indent="-381000" algn="l" rtl="0">
              <a:spcBef>
                <a:spcPts val="0"/>
              </a:spcBef>
              <a:spcAft>
                <a:spcPts val="0"/>
              </a:spcAft>
              <a:buSzPts val="2400"/>
              <a:buChar char="●"/>
            </a:pPr>
            <a:r>
              <a:rPr lang="en" dirty="0"/>
              <a:t>Implicitly, the technologies reinforce the beliefs and intentions of those who make and sell them.  </a:t>
            </a:r>
            <a:endParaRPr dirty="0"/>
          </a:p>
          <a:p>
            <a:pPr marL="457200" lvl="0" indent="-381000" algn="l" rtl="0">
              <a:spcBef>
                <a:spcPts val="0"/>
              </a:spcBef>
              <a:spcAft>
                <a:spcPts val="0"/>
              </a:spcAft>
              <a:buSzPts val="2400"/>
              <a:buChar char="●"/>
            </a:pPr>
            <a:r>
              <a:rPr lang="en" dirty="0"/>
              <a:t>The true impact of a technology is, more often than not, defined by those who use it.              </a:t>
            </a:r>
            <a:r>
              <a:rPr lang="en" dirty="0" smtClean="0"/>
              <a:t>     </a:t>
            </a:r>
            <a:r>
              <a:rPr lang="en" sz="1800" dirty="0" smtClean="0"/>
              <a:t> </a:t>
            </a:r>
            <a:r>
              <a:rPr lang="en" sz="1800" dirty="0"/>
              <a:t>- Anab Jain</a:t>
            </a:r>
            <a:endParaRPr sz="1800" dirty="0"/>
          </a:p>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1600"/>
              </a:spcAft>
              <a:buNone/>
            </a:pPr>
            <a:endParaRPr dirty="0"/>
          </a:p>
        </p:txBody>
      </p:sp>
    </p:spTree>
    <p:extLst>
      <p:ext uri="{BB962C8B-B14F-4D97-AF65-F5344CB8AC3E}">
        <p14:creationId xmlns:p14="http://schemas.microsoft.com/office/powerpoint/2010/main" val="3303713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555645" y="403627"/>
            <a:ext cx="5097870" cy="628823"/>
          </a:xfrm>
          <a:prstGeom prst="rect">
            <a:avLst/>
          </a:prstGeom>
        </p:spPr>
        <p:txBody>
          <a:bodyPr vert="horz" wrap="square" lIns="0" tIns="5776" rIns="0" bIns="0" rtlCol="0">
            <a:spAutoFit/>
          </a:bodyPr>
          <a:lstStyle/>
          <a:p>
            <a:pPr marL="19927" marR="2310" indent="-14440">
              <a:spcBef>
                <a:spcPts val="45"/>
              </a:spcBef>
            </a:pPr>
            <a:r>
              <a:rPr sz="2024" dirty="0"/>
              <a:t>European ethical </a:t>
            </a:r>
            <a:r>
              <a:rPr sz="2024" spc="-2" dirty="0"/>
              <a:t>Charter </a:t>
            </a:r>
            <a:r>
              <a:rPr sz="2024" dirty="0"/>
              <a:t>for the use of</a:t>
            </a:r>
            <a:r>
              <a:rPr sz="2024" spc="-18" dirty="0"/>
              <a:t> </a:t>
            </a:r>
            <a:r>
              <a:rPr sz="2024" dirty="0"/>
              <a:t>AI  in </a:t>
            </a:r>
            <a:r>
              <a:rPr sz="2024" spc="-2" dirty="0"/>
              <a:t>judicial systems </a:t>
            </a:r>
            <a:r>
              <a:rPr sz="2024" dirty="0"/>
              <a:t>and </a:t>
            </a:r>
            <a:r>
              <a:rPr sz="2024" spc="-2" dirty="0"/>
              <a:t>their</a:t>
            </a:r>
            <a:r>
              <a:rPr sz="2024" spc="7" dirty="0"/>
              <a:t> </a:t>
            </a:r>
            <a:r>
              <a:rPr sz="2024" dirty="0"/>
              <a:t>environment</a:t>
            </a:r>
            <a:endParaRPr sz="2024"/>
          </a:p>
        </p:txBody>
      </p:sp>
      <p:sp>
        <p:nvSpPr>
          <p:cNvPr id="6" name="object 6"/>
          <p:cNvSpPr txBox="1"/>
          <p:nvPr/>
        </p:nvSpPr>
        <p:spPr>
          <a:xfrm>
            <a:off x="4263445" y="1487668"/>
            <a:ext cx="3738784" cy="2690006"/>
          </a:xfrm>
          <a:prstGeom prst="rect">
            <a:avLst/>
          </a:prstGeom>
        </p:spPr>
        <p:txBody>
          <a:bodyPr vert="horz" wrap="square" lIns="0" tIns="36677" rIns="0" bIns="0" rtlCol="0">
            <a:spAutoFit/>
          </a:bodyPr>
          <a:lstStyle/>
          <a:p>
            <a:pPr marL="262806" marR="2310" indent="-257030" defTabSz="415869">
              <a:lnSpc>
                <a:spcPts val="1947"/>
              </a:lnSpc>
              <a:spcBef>
                <a:spcPts val="289"/>
              </a:spcBef>
              <a:buClrTx/>
              <a:buSzPct val="74683"/>
              <a:buFont typeface="Wingdings"/>
              <a:buChar char=""/>
              <a:tabLst>
                <a:tab pos="262806" algn="l"/>
                <a:tab pos="263095" algn="l"/>
              </a:tabLst>
            </a:pPr>
            <a:r>
              <a:rPr sz="1796" kern="1200" dirty="0">
                <a:solidFill>
                  <a:srgbClr val="343D47"/>
                </a:solidFill>
                <a:ea typeface="+mn-ea"/>
              </a:rPr>
              <a:t>Council of Europe Commission for  the Efficiency of Justice</a:t>
            </a:r>
            <a:r>
              <a:rPr sz="1796" kern="1200" spc="16" dirty="0">
                <a:solidFill>
                  <a:srgbClr val="343D47"/>
                </a:solidFill>
                <a:ea typeface="+mn-ea"/>
              </a:rPr>
              <a:t> </a:t>
            </a:r>
            <a:r>
              <a:rPr sz="1796" kern="1200" dirty="0">
                <a:solidFill>
                  <a:srgbClr val="343D47"/>
                </a:solidFill>
                <a:ea typeface="+mn-ea"/>
              </a:rPr>
              <a:t>(CEPEJ)</a:t>
            </a:r>
            <a:endParaRPr sz="1796" kern="1200">
              <a:solidFill>
                <a:prstClr val="black"/>
              </a:solidFill>
              <a:ea typeface="+mn-ea"/>
            </a:endParaRPr>
          </a:p>
          <a:p>
            <a:pPr defTabSz="415869">
              <a:spcBef>
                <a:spcPts val="9"/>
              </a:spcBef>
              <a:buClr>
                <a:srgbClr val="343D47"/>
              </a:buClr>
              <a:buFont typeface="Wingdings"/>
              <a:buChar char=""/>
            </a:pPr>
            <a:endParaRPr sz="1706" kern="1200">
              <a:solidFill>
                <a:prstClr val="black"/>
              </a:solidFill>
              <a:latin typeface="Times New Roman"/>
              <a:ea typeface="+mn-ea"/>
              <a:cs typeface="Times New Roman"/>
            </a:endParaRPr>
          </a:p>
          <a:p>
            <a:pPr marL="262806" indent="-257030" defTabSz="415869">
              <a:buClrTx/>
              <a:buSzPct val="74683"/>
              <a:buFont typeface="Wingdings"/>
              <a:buChar char=""/>
              <a:tabLst>
                <a:tab pos="262806" algn="l"/>
                <a:tab pos="263095" algn="l"/>
              </a:tabLst>
            </a:pPr>
            <a:r>
              <a:rPr sz="1796" kern="1200" dirty="0">
                <a:solidFill>
                  <a:srgbClr val="343D47"/>
                </a:solidFill>
                <a:ea typeface="+mn-ea"/>
              </a:rPr>
              <a:t>Quality</a:t>
            </a:r>
            <a:r>
              <a:rPr sz="1796" kern="1200" spc="-2" dirty="0">
                <a:solidFill>
                  <a:srgbClr val="343D47"/>
                </a:solidFill>
                <a:ea typeface="+mn-ea"/>
              </a:rPr>
              <a:t> </a:t>
            </a:r>
            <a:r>
              <a:rPr sz="1796" kern="1200" dirty="0">
                <a:solidFill>
                  <a:srgbClr val="343D47"/>
                </a:solidFill>
                <a:ea typeface="+mn-ea"/>
              </a:rPr>
              <a:t>group</a:t>
            </a:r>
            <a:endParaRPr sz="1796" kern="1200">
              <a:solidFill>
                <a:prstClr val="black"/>
              </a:solidFill>
              <a:ea typeface="+mn-ea"/>
            </a:endParaRPr>
          </a:p>
          <a:p>
            <a:pPr defTabSz="415869">
              <a:spcBef>
                <a:spcPts val="9"/>
              </a:spcBef>
              <a:buClr>
                <a:srgbClr val="343D47"/>
              </a:buClr>
              <a:buFont typeface="Wingdings"/>
              <a:buChar char=""/>
            </a:pPr>
            <a:endParaRPr sz="1728" kern="1200">
              <a:solidFill>
                <a:prstClr val="black"/>
              </a:solidFill>
              <a:latin typeface="Times New Roman"/>
              <a:ea typeface="+mn-ea"/>
              <a:cs typeface="Times New Roman"/>
            </a:endParaRPr>
          </a:p>
          <a:p>
            <a:pPr marL="262806" indent="-257030" defTabSz="415869">
              <a:spcBef>
                <a:spcPts val="2"/>
              </a:spcBef>
              <a:buClrTx/>
              <a:buSzPct val="74683"/>
              <a:buFont typeface="Wingdings"/>
              <a:buChar char=""/>
              <a:tabLst>
                <a:tab pos="262806" algn="l"/>
                <a:tab pos="263095" algn="l"/>
              </a:tabLst>
            </a:pPr>
            <a:r>
              <a:rPr sz="1796" kern="1200" dirty="0">
                <a:solidFill>
                  <a:srgbClr val="343D47"/>
                </a:solidFill>
                <a:ea typeface="+mn-ea"/>
              </a:rPr>
              <a:t>Ethical</a:t>
            </a:r>
            <a:r>
              <a:rPr sz="1796" kern="1200" spc="2" dirty="0">
                <a:solidFill>
                  <a:srgbClr val="343D47"/>
                </a:solidFill>
                <a:ea typeface="+mn-ea"/>
              </a:rPr>
              <a:t> </a:t>
            </a:r>
            <a:r>
              <a:rPr sz="1796" kern="1200" dirty="0">
                <a:solidFill>
                  <a:srgbClr val="343D47"/>
                </a:solidFill>
                <a:ea typeface="+mn-ea"/>
              </a:rPr>
              <a:t>charter</a:t>
            </a:r>
            <a:endParaRPr sz="1796" kern="1200">
              <a:solidFill>
                <a:prstClr val="black"/>
              </a:solidFill>
              <a:ea typeface="+mn-ea"/>
            </a:endParaRPr>
          </a:p>
          <a:p>
            <a:pPr defTabSz="415869">
              <a:spcBef>
                <a:spcPts val="14"/>
              </a:spcBef>
              <a:buClr>
                <a:srgbClr val="343D47"/>
              </a:buClr>
              <a:buFont typeface="Wingdings"/>
              <a:buChar char=""/>
            </a:pPr>
            <a:endParaRPr sz="1728" kern="1200">
              <a:solidFill>
                <a:prstClr val="black"/>
              </a:solidFill>
              <a:latin typeface="Times New Roman"/>
              <a:ea typeface="+mn-ea"/>
              <a:cs typeface="Times New Roman"/>
            </a:endParaRPr>
          </a:p>
          <a:p>
            <a:pPr marL="262806" indent="-257030" defTabSz="415869">
              <a:buClrTx/>
              <a:buSzPct val="74683"/>
              <a:buFont typeface="Wingdings"/>
              <a:buChar char=""/>
              <a:tabLst>
                <a:tab pos="262806" algn="l"/>
                <a:tab pos="263095" algn="l"/>
              </a:tabLst>
            </a:pPr>
            <a:r>
              <a:rPr sz="1796" kern="1200" dirty="0">
                <a:solidFill>
                  <a:srgbClr val="343D47"/>
                </a:solidFill>
                <a:ea typeface="+mn-ea"/>
              </a:rPr>
              <a:t>Adopted December</a:t>
            </a:r>
            <a:r>
              <a:rPr sz="1796" kern="1200" spc="30" dirty="0">
                <a:solidFill>
                  <a:srgbClr val="343D47"/>
                </a:solidFill>
                <a:ea typeface="+mn-ea"/>
              </a:rPr>
              <a:t> </a:t>
            </a:r>
            <a:r>
              <a:rPr sz="1796" kern="1200" spc="-2" dirty="0">
                <a:solidFill>
                  <a:srgbClr val="343D47"/>
                </a:solidFill>
                <a:ea typeface="+mn-ea"/>
              </a:rPr>
              <a:t>2018</a:t>
            </a:r>
            <a:endParaRPr sz="1796" kern="1200">
              <a:solidFill>
                <a:prstClr val="black"/>
              </a:solidFill>
              <a:ea typeface="+mn-ea"/>
            </a:endParaRPr>
          </a:p>
          <a:p>
            <a:pPr defTabSz="415869">
              <a:spcBef>
                <a:spcPts val="16"/>
              </a:spcBef>
              <a:buClr>
                <a:srgbClr val="343D47"/>
              </a:buClr>
              <a:buFont typeface="Wingdings"/>
              <a:buChar char=""/>
            </a:pPr>
            <a:endParaRPr sz="1728" kern="1200">
              <a:solidFill>
                <a:prstClr val="black"/>
              </a:solidFill>
              <a:latin typeface="Times New Roman"/>
              <a:ea typeface="+mn-ea"/>
              <a:cs typeface="Times New Roman"/>
            </a:endParaRPr>
          </a:p>
          <a:p>
            <a:pPr marL="262806" indent="-257030" defTabSz="415869">
              <a:buClrTx/>
              <a:buSzPct val="74683"/>
              <a:buFont typeface="Wingdings"/>
              <a:buChar char=""/>
              <a:tabLst>
                <a:tab pos="262806" algn="l"/>
                <a:tab pos="263095" algn="l"/>
              </a:tabLst>
            </a:pPr>
            <a:r>
              <a:rPr sz="1796" kern="1200" dirty="0">
                <a:solidFill>
                  <a:srgbClr val="343D47"/>
                </a:solidFill>
                <a:ea typeface="+mn-ea"/>
              </a:rPr>
              <a:t>5</a:t>
            </a:r>
            <a:r>
              <a:rPr sz="1796" kern="1200" spc="-2" dirty="0">
                <a:solidFill>
                  <a:srgbClr val="343D47"/>
                </a:solidFill>
                <a:ea typeface="+mn-ea"/>
              </a:rPr>
              <a:t> </a:t>
            </a:r>
            <a:r>
              <a:rPr sz="1796" kern="1200" dirty="0">
                <a:solidFill>
                  <a:srgbClr val="343D47"/>
                </a:solidFill>
                <a:ea typeface="+mn-ea"/>
              </a:rPr>
              <a:t>principles</a:t>
            </a:r>
            <a:endParaRPr sz="1796" kern="1200">
              <a:solidFill>
                <a:prstClr val="black"/>
              </a:solidFill>
              <a:ea typeface="+mn-ea"/>
            </a:endParaRPr>
          </a:p>
        </p:txBody>
      </p:sp>
      <p:sp>
        <p:nvSpPr>
          <p:cNvPr id="7" name="object 7"/>
          <p:cNvSpPr/>
          <p:nvPr/>
        </p:nvSpPr>
        <p:spPr>
          <a:xfrm>
            <a:off x="237477" y="227441"/>
            <a:ext cx="2942447" cy="4177943"/>
          </a:xfrm>
          <a:prstGeom prst="rect">
            <a:avLst/>
          </a:prstGeom>
          <a:blipFill>
            <a:blip r:embed="rId2" cstate="print"/>
            <a:stretch>
              <a:fillRect/>
            </a:stretch>
          </a:blipFill>
        </p:spPr>
        <p:txBody>
          <a:bodyPr wrap="square" lIns="0" tIns="0" rIns="0" bIns="0" rtlCol="0"/>
          <a:lstStyle/>
          <a:p>
            <a:pPr defTabSz="415869">
              <a:buClrTx/>
            </a:pPr>
            <a:endParaRPr sz="819" kern="1200">
              <a:solidFill>
                <a:prstClr val="black"/>
              </a:solidFill>
              <a:latin typeface="Calibri"/>
              <a:ea typeface="+mn-ea"/>
              <a:cs typeface="+mn-cs"/>
            </a:endParaRPr>
          </a:p>
        </p:txBody>
      </p:sp>
    </p:spTree>
    <p:extLst>
      <p:ext uri="{BB962C8B-B14F-4D97-AF65-F5344CB8AC3E}">
        <p14:creationId xmlns:p14="http://schemas.microsoft.com/office/powerpoint/2010/main" val="3136899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84047" y="400655"/>
            <a:ext cx="8391995" cy="467818"/>
          </a:xfrm>
          <a:prstGeom prst="rect">
            <a:avLst/>
          </a:prstGeom>
        </p:spPr>
        <p:txBody>
          <a:bodyPr vert="horz" wrap="square" lIns="0" tIns="5776" rIns="0" bIns="0" rtlCol="0">
            <a:spAutoFit/>
          </a:bodyPr>
          <a:lstStyle/>
          <a:p>
            <a:pPr marL="5776">
              <a:spcBef>
                <a:spcPts val="45"/>
              </a:spcBef>
            </a:pPr>
            <a:r>
              <a:rPr sz="3002" spc="-2" dirty="0"/>
              <a:t>Principle </a:t>
            </a:r>
            <a:r>
              <a:rPr sz="3002" dirty="0"/>
              <a:t>1: Respect </a:t>
            </a:r>
            <a:r>
              <a:rPr sz="3002" spc="-5" dirty="0"/>
              <a:t>for </a:t>
            </a:r>
            <a:r>
              <a:rPr sz="3002" spc="-2" dirty="0"/>
              <a:t>fundamental</a:t>
            </a:r>
            <a:r>
              <a:rPr sz="3002" spc="-7" dirty="0"/>
              <a:t> </a:t>
            </a:r>
            <a:r>
              <a:rPr sz="3002" dirty="0"/>
              <a:t>rights</a:t>
            </a:r>
          </a:p>
        </p:txBody>
      </p:sp>
      <p:sp>
        <p:nvSpPr>
          <p:cNvPr id="6" name="object 6"/>
          <p:cNvSpPr txBox="1"/>
          <p:nvPr/>
        </p:nvSpPr>
        <p:spPr>
          <a:xfrm>
            <a:off x="356736" y="2984007"/>
            <a:ext cx="2022744" cy="1160344"/>
          </a:xfrm>
          <a:prstGeom prst="rect">
            <a:avLst/>
          </a:prstGeom>
        </p:spPr>
        <p:txBody>
          <a:bodyPr vert="horz" wrap="square" lIns="0" tIns="5487" rIns="0" bIns="0" rtlCol="0">
            <a:spAutoFit/>
          </a:bodyPr>
          <a:lstStyle/>
          <a:p>
            <a:pPr marL="5776" marR="2310" defTabSz="415869">
              <a:spcBef>
                <a:spcPts val="43"/>
              </a:spcBef>
              <a:buClrTx/>
            </a:pPr>
            <a:r>
              <a:rPr sz="1501" kern="1200" spc="-2" dirty="0">
                <a:solidFill>
                  <a:srgbClr val="343D47"/>
                </a:solidFill>
                <a:ea typeface="+mn-ea"/>
              </a:rPr>
              <a:t>Ensure that </a:t>
            </a:r>
            <a:r>
              <a:rPr sz="1501" b="1" kern="1200" spc="-2" dirty="0">
                <a:solidFill>
                  <a:srgbClr val="3E3193"/>
                </a:solidFill>
                <a:ea typeface="+mn-ea"/>
              </a:rPr>
              <a:t>design</a:t>
            </a:r>
            <a:r>
              <a:rPr sz="1501" b="1" kern="1200" spc="-14" dirty="0">
                <a:solidFill>
                  <a:srgbClr val="3E3193"/>
                </a:solidFill>
                <a:ea typeface="+mn-ea"/>
              </a:rPr>
              <a:t> </a:t>
            </a:r>
            <a:r>
              <a:rPr sz="1501" kern="1200" spc="-5" dirty="0">
                <a:solidFill>
                  <a:srgbClr val="343D47"/>
                </a:solidFill>
                <a:ea typeface="+mn-ea"/>
              </a:rPr>
              <a:t>and  </a:t>
            </a:r>
            <a:r>
              <a:rPr sz="1501" b="1" kern="1200" spc="-2" dirty="0">
                <a:solidFill>
                  <a:srgbClr val="3E3193"/>
                </a:solidFill>
                <a:ea typeface="+mn-ea"/>
              </a:rPr>
              <a:t>Implementation </a:t>
            </a:r>
            <a:r>
              <a:rPr sz="1501" kern="1200" spc="-2" dirty="0">
                <a:solidFill>
                  <a:srgbClr val="343D47"/>
                </a:solidFill>
                <a:ea typeface="+mn-ea"/>
              </a:rPr>
              <a:t>of AI  tools and services are  Compatible with  fundamental</a:t>
            </a:r>
            <a:r>
              <a:rPr sz="1501" kern="1200" spc="5" dirty="0">
                <a:solidFill>
                  <a:srgbClr val="343D47"/>
                </a:solidFill>
                <a:ea typeface="+mn-ea"/>
              </a:rPr>
              <a:t> </a:t>
            </a:r>
            <a:r>
              <a:rPr sz="1501" kern="1200" spc="-2" dirty="0">
                <a:solidFill>
                  <a:srgbClr val="343D47"/>
                </a:solidFill>
                <a:ea typeface="+mn-ea"/>
              </a:rPr>
              <a:t>rights…</a:t>
            </a:r>
            <a:endParaRPr sz="1501" kern="1200">
              <a:solidFill>
                <a:prstClr val="black"/>
              </a:solidFill>
              <a:ea typeface="+mn-ea"/>
            </a:endParaRPr>
          </a:p>
        </p:txBody>
      </p:sp>
      <p:sp>
        <p:nvSpPr>
          <p:cNvPr id="7" name="object 7"/>
          <p:cNvSpPr/>
          <p:nvPr/>
        </p:nvSpPr>
        <p:spPr>
          <a:xfrm>
            <a:off x="343197" y="1223495"/>
            <a:ext cx="2109258" cy="1529798"/>
          </a:xfrm>
          <a:prstGeom prst="rect">
            <a:avLst/>
          </a:prstGeom>
          <a:blipFill>
            <a:blip r:embed="rId2" cstate="print"/>
            <a:stretch>
              <a:fillRect/>
            </a:stretch>
          </a:blipFill>
        </p:spPr>
        <p:txBody>
          <a:bodyPr wrap="square" lIns="0" tIns="0" rIns="0" bIns="0" rtlCol="0"/>
          <a:lstStyle/>
          <a:p>
            <a:pPr defTabSz="415869">
              <a:buClrTx/>
            </a:pPr>
            <a:endParaRPr sz="819" kern="1200">
              <a:solidFill>
                <a:prstClr val="black"/>
              </a:solidFill>
              <a:latin typeface="Calibri"/>
              <a:ea typeface="+mn-ea"/>
              <a:cs typeface="+mn-cs"/>
            </a:endParaRPr>
          </a:p>
        </p:txBody>
      </p:sp>
      <p:sp>
        <p:nvSpPr>
          <p:cNvPr id="8" name="object 8"/>
          <p:cNvSpPr/>
          <p:nvPr/>
        </p:nvSpPr>
        <p:spPr>
          <a:xfrm>
            <a:off x="2792474" y="2753294"/>
            <a:ext cx="3259036" cy="1529798"/>
          </a:xfrm>
          <a:prstGeom prst="rect">
            <a:avLst/>
          </a:prstGeom>
          <a:blipFill>
            <a:blip r:embed="rId3" cstate="print"/>
            <a:stretch>
              <a:fillRect/>
            </a:stretch>
          </a:blipFill>
        </p:spPr>
        <p:txBody>
          <a:bodyPr wrap="square" lIns="0" tIns="0" rIns="0" bIns="0" rtlCol="0"/>
          <a:lstStyle/>
          <a:p>
            <a:pPr defTabSz="415869">
              <a:buClrTx/>
            </a:pPr>
            <a:endParaRPr sz="819" kern="1200">
              <a:solidFill>
                <a:prstClr val="black"/>
              </a:solidFill>
              <a:latin typeface="Calibri"/>
              <a:ea typeface="+mn-ea"/>
              <a:cs typeface="+mn-cs"/>
            </a:endParaRPr>
          </a:p>
        </p:txBody>
      </p:sp>
      <p:sp>
        <p:nvSpPr>
          <p:cNvPr id="9" name="object 9"/>
          <p:cNvSpPr txBox="1"/>
          <p:nvPr/>
        </p:nvSpPr>
        <p:spPr>
          <a:xfrm>
            <a:off x="3504690" y="1383110"/>
            <a:ext cx="2015524" cy="899943"/>
          </a:xfrm>
          <a:prstGeom prst="rect">
            <a:avLst/>
          </a:prstGeom>
        </p:spPr>
        <p:txBody>
          <a:bodyPr vert="horz" wrap="square" lIns="0" tIns="7509" rIns="0" bIns="0" rtlCol="0">
            <a:spAutoFit/>
          </a:bodyPr>
          <a:lstStyle/>
          <a:p>
            <a:pPr marL="262806" indent="-257030" defTabSz="415869">
              <a:spcBef>
                <a:spcPts val="59"/>
              </a:spcBef>
              <a:buClrTx/>
              <a:buSzPct val="75294"/>
              <a:buFont typeface="Wingdings"/>
              <a:buChar char=""/>
              <a:tabLst>
                <a:tab pos="262806" algn="l"/>
                <a:tab pos="263095" algn="l"/>
              </a:tabLst>
            </a:pPr>
            <a:r>
              <a:rPr sz="1933" kern="1200" spc="7" dirty="0">
                <a:solidFill>
                  <a:srgbClr val="343D47"/>
                </a:solidFill>
                <a:ea typeface="+mn-ea"/>
              </a:rPr>
              <a:t>Privacy</a:t>
            </a:r>
            <a:endParaRPr sz="1933" kern="1200">
              <a:solidFill>
                <a:prstClr val="black"/>
              </a:solidFill>
              <a:ea typeface="+mn-ea"/>
            </a:endParaRPr>
          </a:p>
          <a:p>
            <a:pPr marL="262806" indent="-257030" defTabSz="415869">
              <a:spcBef>
                <a:spcPts val="20"/>
              </a:spcBef>
              <a:buClrTx/>
              <a:buSzPct val="75294"/>
              <a:buFont typeface="Wingdings"/>
              <a:buChar char=""/>
              <a:tabLst>
                <a:tab pos="262806" algn="l"/>
                <a:tab pos="263095" algn="l"/>
              </a:tabLst>
            </a:pPr>
            <a:r>
              <a:rPr sz="1933" kern="1200" spc="7" dirty="0">
                <a:solidFill>
                  <a:srgbClr val="343D47"/>
                </a:solidFill>
                <a:ea typeface="+mn-ea"/>
              </a:rPr>
              <a:t>Equal</a:t>
            </a:r>
            <a:r>
              <a:rPr sz="1933" kern="1200" spc="-32" dirty="0">
                <a:solidFill>
                  <a:srgbClr val="343D47"/>
                </a:solidFill>
                <a:ea typeface="+mn-ea"/>
              </a:rPr>
              <a:t> </a:t>
            </a:r>
            <a:r>
              <a:rPr sz="1933" kern="1200" spc="7" dirty="0">
                <a:solidFill>
                  <a:srgbClr val="343D47"/>
                </a:solidFill>
                <a:ea typeface="+mn-ea"/>
              </a:rPr>
              <a:t>treatment</a:t>
            </a:r>
            <a:endParaRPr sz="1933" kern="1200">
              <a:solidFill>
                <a:prstClr val="black"/>
              </a:solidFill>
              <a:ea typeface="+mn-ea"/>
            </a:endParaRPr>
          </a:p>
          <a:p>
            <a:pPr marL="262806" indent="-257030" defTabSz="415869">
              <a:spcBef>
                <a:spcPts val="20"/>
              </a:spcBef>
              <a:buClrTx/>
              <a:buSzPct val="75294"/>
              <a:buFont typeface="Wingdings"/>
              <a:buChar char=""/>
              <a:tabLst>
                <a:tab pos="262806" algn="l"/>
                <a:tab pos="263095" algn="l"/>
              </a:tabLst>
            </a:pPr>
            <a:r>
              <a:rPr sz="1933" kern="1200" spc="5" dirty="0">
                <a:solidFill>
                  <a:srgbClr val="343D47"/>
                </a:solidFill>
                <a:ea typeface="+mn-ea"/>
              </a:rPr>
              <a:t>Fair</a:t>
            </a:r>
            <a:r>
              <a:rPr sz="1933" kern="1200" dirty="0">
                <a:solidFill>
                  <a:srgbClr val="343D47"/>
                </a:solidFill>
                <a:ea typeface="+mn-ea"/>
              </a:rPr>
              <a:t> </a:t>
            </a:r>
            <a:r>
              <a:rPr sz="1933" kern="1200" spc="5" dirty="0">
                <a:solidFill>
                  <a:srgbClr val="343D47"/>
                </a:solidFill>
                <a:ea typeface="+mn-ea"/>
              </a:rPr>
              <a:t>trial</a:t>
            </a:r>
            <a:endParaRPr sz="1933" kern="1200">
              <a:solidFill>
                <a:prstClr val="black"/>
              </a:solidFill>
              <a:ea typeface="+mn-ea"/>
            </a:endParaRPr>
          </a:p>
        </p:txBody>
      </p:sp>
      <p:sp>
        <p:nvSpPr>
          <p:cNvPr id="10" name="object 10"/>
          <p:cNvSpPr/>
          <p:nvPr/>
        </p:nvSpPr>
        <p:spPr>
          <a:xfrm>
            <a:off x="6391528" y="1223495"/>
            <a:ext cx="2410418" cy="1529798"/>
          </a:xfrm>
          <a:prstGeom prst="rect">
            <a:avLst/>
          </a:prstGeom>
          <a:blipFill>
            <a:blip r:embed="rId4" cstate="print"/>
            <a:stretch>
              <a:fillRect/>
            </a:stretch>
          </a:blipFill>
        </p:spPr>
        <p:txBody>
          <a:bodyPr wrap="square" lIns="0" tIns="0" rIns="0" bIns="0" rtlCol="0"/>
          <a:lstStyle/>
          <a:p>
            <a:pPr defTabSz="415869">
              <a:buClrTx/>
            </a:pPr>
            <a:endParaRPr sz="819" kern="1200">
              <a:solidFill>
                <a:prstClr val="black"/>
              </a:solidFill>
              <a:latin typeface="Calibri"/>
              <a:ea typeface="+mn-ea"/>
              <a:cs typeface="+mn-cs"/>
            </a:endParaRPr>
          </a:p>
        </p:txBody>
      </p:sp>
      <p:sp>
        <p:nvSpPr>
          <p:cNvPr id="11" name="object 11"/>
          <p:cNvSpPr txBox="1"/>
          <p:nvPr/>
        </p:nvSpPr>
        <p:spPr>
          <a:xfrm>
            <a:off x="6405420" y="2982959"/>
            <a:ext cx="2373345" cy="1197395"/>
          </a:xfrm>
          <a:prstGeom prst="rect">
            <a:avLst/>
          </a:prstGeom>
        </p:spPr>
        <p:txBody>
          <a:bodyPr vert="horz" wrap="square" lIns="0" tIns="7509" rIns="0" bIns="0" rtlCol="0">
            <a:spAutoFit/>
          </a:bodyPr>
          <a:lstStyle/>
          <a:p>
            <a:pPr marL="262806" indent="-257030" defTabSz="415869">
              <a:spcBef>
                <a:spcPts val="59"/>
              </a:spcBef>
              <a:buClrTx/>
              <a:buSzPct val="75294"/>
              <a:buFont typeface="Wingdings"/>
              <a:buChar char=""/>
              <a:tabLst>
                <a:tab pos="262806" algn="l"/>
                <a:tab pos="263095" algn="l"/>
              </a:tabLst>
            </a:pPr>
            <a:r>
              <a:rPr sz="1933" kern="1200" spc="5" dirty="0">
                <a:solidFill>
                  <a:srgbClr val="343D47"/>
                </a:solidFill>
                <a:ea typeface="+mn-ea"/>
              </a:rPr>
              <a:t>Fair</a:t>
            </a:r>
            <a:r>
              <a:rPr sz="1933" kern="1200" spc="2" dirty="0">
                <a:solidFill>
                  <a:srgbClr val="343D47"/>
                </a:solidFill>
                <a:ea typeface="+mn-ea"/>
              </a:rPr>
              <a:t> </a:t>
            </a:r>
            <a:r>
              <a:rPr sz="1933" kern="1200" spc="5" dirty="0">
                <a:solidFill>
                  <a:srgbClr val="343D47"/>
                </a:solidFill>
                <a:ea typeface="+mn-ea"/>
              </a:rPr>
              <a:t>trial</a:t>
            </a:r>
            <a:endParaRPr sz="1933" kern="1200">
              <a:solidFill>
                <a:prstClr val="black"/>
              </a:solidFill>
              <a:ea typeface="+mn-ea"/>
            </a:endParaRPr>
          </a:p>
          <a:p>
            <a:pPr marL="262806" indent="-257030" defTabSz="415869">
              <a:spcBef>
                <a:spcPts val="20"/>
              </a:spcBef>
              <a:buClrTx/>
              <a:buSzPct val="75294"/>
              <a:buFont typeface="Wingdings"/>
              <a:buChar char=""/>
              <a:tabLst>
                <a:tab pos="262806" algn="l"/>
                <a:tab pos="263095" algn="l"/>
              </a:tabLst>
            </a:pPr>
            <a:r>
              <a:rPr sz="1933" kern="1200" spc="7" dirty="0">
                <a:solidFill>
                  <a:srgbClr val="343D47"/>
                </a:solidFill>
                <a:ea typeface="+mn-ea"/>
              </a:rPr>
              <a:t>Transparent</a:t>
            </a:r>
            <a:endParaRPr sz="1933" kern="1200">
              <a:solidFill>
                <a:prstClr val="black"/>
              </a:solidFill>
              <a:ea typeface="+mn-ea"/>
            </a:endParaRPr>
          </a:p>
          <a:p>
            <a:pPr marL="262806" indent="-257030" defTabSz="415869">
              <a:spcBef>
                <a:spcPts val="20"/>
              </a:spcBef>
              <a:buClrTx/>
              <a:buSzPct val="75294"/>
              <a:buFont typeface="Wingdings"/>
              <a:buChar char=""/>
              <a:tabLst>
                <a:tab pos="262806" algn="l"/>
                <a:tab pos="263095" algn="l"/>
              </a:tabLst>
            </a:pPr>
            <a:r>
              <a:rPr sz="1933" kern="1200" spc="7" dirty="0">
                <a:solidFill>
                  <a:srgbClr val="343D47"/>
                </a:solidFill>
                <a:ea typeface="+mn-ea"/>
              </a:rPr>
              <a:t>Equality of</a:t>
            </a:r>
            <a:r>
              <a:rPr sz="1933" kern="1200" spc="-18" dirty="0">
                <a:solidFill>
                  <a:srgbClr val="343D47"/>
                </a:solidFill>
                <a:ea typeface="+mn-ea"/>
              </a:rPr>
              <a:t> </a:t>
            </a:r>
            <a:r>
              <a:rPr sz="1933" kern="1200" spc="9" dirty="0">
                <a:solidFill>
                  <a:srgbClr val="343D47"/>
                </a:solidFill>
                <a:ea typeface="+mn-ea"/>
              </a:rPr>
              <a:t>arms</a:t>
            </a:r>
            <a:endParaRPr sz="1933" kern="1200">
              <a:solidFill>
                <a:prstClr val="black"/>
              </a:solidFill>
              <a:ea typeface="+mn-ea"/>
            </a:endParaRPr>
          </a:p>
          <a:p>
            <a:pPr marL="262806" indent="-257030" defTabSz="415869">
              <a:spcBef>
                <a:spcPts val="23"/>
              </a:spcBef>
              <a:buClrTx/>
              <a:buSzPct val="75294"/>
              <a:buFont typeface="Wingdings"/>
              <a:buChar char=""/>
              <a:tabLst>
                <a:tab pos="262806" algn="l"/>
                <a:tab pos="263095" algn="l"/>
              </a:tabLst>
            </a:pPr>
            <a:r>
              <a:rPr sz="1933" kern="1200" spc="7" dirty="0">
                <a:solidFill>
                  <a:srgbClr val="343D47"/>
                </a:solidFill>
                <a:ea typeface="+mn-ea"/>
              </a:rPr>
              <a:t>Reasoned</a:t>
            </a:r>
            <a:r>
              <a:rPr sz="1933" kern="1200" spc="-27" dirty="0">
                <a:solidFill>
                  <a:srgbClr val="343D47"/>
                </a:solidFill>
                <a:ea typeface="+mn-ea"/>
              </a:rPr>
              <a:t> </a:t>
            </a:r>
            <a:r>
              <a:rPr sz="1933" kern="1200" spc="7" dirty="0">
                <a:solidFill>
                  <a:srgbClr val="343D47"/>
                </a:solidFill>
                <a:ea typeface="+mn-ea"/>
              </a:rPr>
              <a:t>decision</a:t>
            </a:r>
            <a:endParaRPr sz="1933" kern="1200">
              <a:solidFill>
                <a:prstClr val="black"/>
              </a:solidFill>
              <a:ea typeface="+mn-ea"/>
            </a:endParaRPr>
          </a:p>
        </p:txBody>
      </p:sp>
    </p:spTree>
    <p:extLst>
      <p:ext uri="{BB962C8B-B14F-4D97-AF65-F5344CB8AC3E}">
        <p14:creationId xmlns:p14="http://schemas.microsoft.com/office/powerpoint/2010/main" val="2697272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842001" y="2282111"/>
            <a:ext cx="3560018" cy="906167"/>
          </a:xfrm>
          <a:prstGeom prst="rect">
            <a:avLst/>
          </a:prstGeom>
        </p:spPr>
        <p:txBody>
          <a:bodyPr vert="horz" wrap="square" lIns="0" tIns="4910" rIns="0" bIns="0" rtlCol="0">
            <a:spAutoFit/>
          </a:bodyPr>
          <a:lstStyle/>
          <a:p>
            <a:pPr marL="5776" marR="2310" defTabSz="415869">
              <a:lnSpc>
                <a:spcPct val="100899"/>
              </a:lnSpc>
              <a:spcBef>
                <a:spcPts val="39"/>
              </a:spcBef>
              <a:buClrTx/>
            </a:pPr>
            <a:r>
              <a:rPr sz="1933" b="1" kern="1200" spc="7" dirty="0">
                <a:solidFill>
                  <a:srgbClr val="3E3193"/>
                </a:solidFill>
                <a:ea typeface="+mn-ea"/>
              </a:rPr>
              <a:t>Prevent discrimination  </a:t>
            </a:r>
            <a:r>
              <a:rPr sz="1933" kern="1200" spc="7" dirty="0">
                <a:solidFill>
                  <a:srgbClr val="343D47"/>
                </a:solidFill>
                <a:ea typeface="+mn-ea"/>
              </a:rPr>
              <a:t>between </a:t>
            </a:r>
            <a:r>
              <a:rPr sz="1933" kern="1200" spc="5" dirty="0">
                <a:solidFill>
                  <a:srgbClr val="343D47"/>
                </a:solidFill>
                <a:ea typeface="+mn-ea"/>
              </a:rPr>
              <a:t>individuals or </a:t>
            </a:r>
            <a:r>
              <a:rPr sz="1933" kern="1200" spc="7" dirty="0">
                <a:solidFill>
                  <a:srgbClr val="343D47"/>
                </a:solidFill>
                <a:ea typeface="+mn-ea"/>
              </a:rPr>
              <a:t>groups</a:t>
            </a:r>
            <a:r>
              <a:rPr sz="1933" kern="1200" spc="-5" dirty="0">
                <a:solidFill>
                  <a:srgbClr val="343D47"/>
                </a:solidFill>
                <a:ea typeface="+mn-ea"/>
              </a:rPr>
              <a:t> </a:t>
            </a:r>
            <a:r>
              <a:rPr sz="1933" kern="1200" spc="5" dirty="0">
                <a:solidFill>
                  <a:srgbClr val="343D47"/>
                </a:solidFill>
                <a:ea typeface="+mn-ea"/>
              </a:rPr>
              <a:t>of  individuals</a:t>
            </a:r>
            <a:endParaRPr sz="1933" kern="1200">
              <a:solidFill>
                <a:prstClr val="black"/>
              </a:solidFill>
              <a:ea typeface="+mn-ea"/>
            </a:endParaRPr>
          </a:p>
        </p:txBody>
      </p:sp>
      <p:sp>
        <p:nvSpPr>
          <p:cNvPr id="6" name="object 6"/>
          <p:cNvSpPr txBox="1"/>
          <p:nvPr/>
        </p:nvSpPr>
        <p:spPr>
          <a:xfrm>
            <a:off x="4842001" y="3457176"/>
            <a:ext cx="3420529" cy="371028"/>
          </a:xfrm>
          <a:prstGeom prst="rect">
            <a:avLst/>
          </a:prstGeom>
        </p:spPr>
        <p:txBody>
          <a:bodyPr vert="horz" wrap="square" lIns="0" tIns="11840" rIns="0" bIns="0" rtlCol="0">
            <a:spAutoFit/>
          </a:bodyPr>
          <a:lstStyle/>
          <a:p>
            <a:pPr marL="5776" marR="2310" defTabSz="415869">
              <a:lnSpc>
                <a:spcPts val="1442"/>
              </a:lnSpc>
              <a:spcBef>
                <a:spcPts val="93"/>
              </a:spcBef>
              <a:buClrTx/>
            </a:pPr>
            <a:r>
              <a:rPr sz="1205" kern="1200" spc="-5" dirty="0">
                <a:solidFill>
                  <a:srgbClr val="343D47"/>
                </a:solidFill>
                <a:ea typeface="+mn-ea"/>
              </a:rPr>
              <a:t>e.g.: </a:t>
            </a:r>
            <a:r>
              <a:rPr sz="1205" kern="1200" spc="-2" dirty="0">
                <a:solidFill>
                  <a:srgbClr val="343D47"/>
                </a:solidFill>
                <a:ea typeface="+mn-ea"/>
              </a:rPr>
              <a:t>Risk assessments in custody, </a:t>
            </a:r>
            <a:r>
              <a:rPr sz="1205" kern="1200" spc="-5" dirty="0">
                <a:solidFill>
                  <a:srgbClr val="343D47"/>
                </a:solidFill>
                <a:ea typeface="+mn-ea"/>
              </a:rPr>
              <a:t>sentencing</a:t>
            </a:r>
            <a:r>
              <a:rPr sz="1205" kern="1200" spc="-66" dirty="0">
                <a:solidFill>
                  <a:srgbClr val="343D47"/>
                </a:solidFill>
                <a:ea typeface="+mn-ea"/>
              </a:rPr>
              <a:t> </a:t>
            </a:r>
            <a:r>
              <a:rPr sz="1205" kern="1200" spc="-5" dirty="0">
                <a:solidFill>
                  <a:srgbClr val="343D47"/>
                </a:solidFill>
                <a:ea typeface="+mn-ea"/>
              </a:rPr>
              <a:t>and  parole (COMPAS and</a:t>
            </a:r>
            <a:r>
              <a:rPr sz="1205" kern="1200" spc="-16" dirty="0">
                <a:solidFill>
                  <a:srgbClr val="343D47"/>
                </a:solidFill>
                <a:ea typeface="+mn-ea"/>
              </a:rPr>
              <a:t> </a:t>
            </a:r>
            <a:r>
              <a:rPr sz="1205" kern="1200" spc="-5" dirty="0">
                <a:solidFill>
                  <a:srgbClr val="343D47"/>
                </a:solidFill>
                <a:ea typeface="+mn-ea"/>
              </a:rPr>
              <a:t>Northpointe)</a:t>
            </a:r>
            <a:endParaRPr sz="1205" kern="1200">
              <a:solidFill>
                <a:prstClr val="black"/>
              </a:solidFill>
              <a:ea typeface="+mn-ea"/>
            </a:endParaRPr>
          </a:p>
        </p:txBody>
      </p:sp>
      <p:sp>
        <p:nvSpPr>
          <p:cNvPr id="7" name="object 7"/>
          <p:cNvSpPr/>
          <p:nvPr/>
        </p:nvSpPr>
        <p:spPr>
          <a:xfrm>
            <a:off x="389485" y="1297214"/>
            <a:ext cx="3679630" cy="3108170"/>
          </a:xfrm>
          <a:prstGeom prst="rect">
            <a:avLst/>
          </a:prstGeom>
          <a:blipFill>
            <a:blip r:embed="rId2" cstate="print"/>
            <a:stretch>
              <a:fillRect/>
            </a:stretch>
          </a:blipFill>
        </p:spPr>
        <p:txBody>
          <a:bodyPr wrap="square" lIns="0" tIns="0" rIns="0" bIns="0" rtlCol="0"/>
          <a:lstStyle/>
          <a:p>
            <a:pPr defTabSz="415869">
              <a:buClrTx/>
            </a:pPr>
            <a:endParaRPr sz="819" kern="1200">
              <a:solidFill>
                <a:prstClr val="black"/>
              </a:solidFill>
              <a:latin typeface="Calibri"/>
              <a:ea typeface="+mn-ea"/>
              <a:cs typeface="+mn-cs"/>
            </a:endParaRPr>
          </a:p>
        </p:txBody>
      </p:sp>
      <p:sp>
        <p:nvSpPr>
          <p:cNvPr id="8" name="object 8"/>
          <p:cNvSpPr txBox="1">
            <a:spLocks noGrp="1"/>
          </p:cNvSpPr>
          <p:nvPr>
            <p:ph type="title"/>
          </p:nvPr>
        </p:nvSpPr>
        <p:spPr>
          <a:xfrm>
            <a:off x="284047" y="400655"/>
            <a:ext cx="5643988" cy="467818"/>
          </a:xfrm>
          <a:prstGeom prst="rect">
            <a:avLst/>
          </a:prstGeom>
        </p:spPr>
        <p:txBody>
          <a:bodyPr vert="horz" wrap="square" lIns="0" tIns="5776" rIns="0" bIns="0" rtlCol="0">
            <a:spAutoFit/>
          </a:bodyPr>
          <a:lstStyle/>
          <a:p>
            <a:pPr marL="5776">
              <a:spcBef>
                <a:spcPts val="45"/>
              </a:spcBef>
            </a:pPr>
            <a:r>
              <a:rPr sz="3002" spc="-2" dirty="0"/>
              <a:t>Principle </a:t>
            </a:r>
            <a:r>
              <a:rPr sz="3002" dirty="0"/>
              <a:t>2:</a:t>
            </a:r>
            <a:r>
              <a:rPr sz="3002" spc="-5" dirty="0"/>
              <a:t> </a:t>
            </a:r>
            <a:r>
              <a:rPr sz="3002" spc="-2" dirty="0"/>
              <a:t>Non-discrimination</a:t>
            </a:r>
            <a:endParaRPr sz="3002"/>
          </a:p>
        </p:txBody>
      </p:sp>
    </p:spTree>
    <p:extLst>
      <p:ext uri="{BB962C8B-B14F-4D97-AF65-F5344CB8AC3E}">
        <p14:creationId xmlns:p14="http://schemas.microsoft.com/office/powerpoint/2010/main" val="27067911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240254" y="1638076"/>
            <a:ext cx="4137037" cy="1807374"/>
          </a:xfrm>
          <a:prstGeom prst="rect">
            <a:avLst/>
          </a:prstGeom>
        </p:spPr>
        <p:txBody>
          <a:bodyPr vert="horz" wrap="square" lIns="0" tIns="4910" rIns="0" bIns="0" rtlCol="0">
            <a:spAutoFit/>
          </a:bodyPr>
          <a:lstStyle/>
          <a:p>
            <a:pPr marL="5776" marR="2310" defTabSz="415869">
              <a:lnSpc>
                <a:spcPct val="100899"/>
              </a:lnSpc>
              <a:spcBef>
                <a:spcPts val="39"/>
              </a:spcBef>
              <a:buClrTx/>
            </a:pPr>
            <a:r>
              <a:rPr sz="1933" kern="1200" spc="7" dirty="0">
                <a:solidFill>
                  <a:srgbClr val="343D47"/>
                </a:solidFill>
                <a:ea typeface="+mn-ea"/>
              </a:rPr>
              <a:t>…processing </a:t>
            </a:r>
            <a:r>
              <a:rPr sz="1933" kern="1200" spc="5" dirty="0">
                <a:solidFill>
                  <a:srgbClr val="343D47"/>
                </a:solidFill>
                <a:ea typeface="+mn-ea"/>
              </a:rPr>
              <a:t>of </a:t>
            </a:r>
            <a:r>
              <a:rPr sz="1933" kern="1200" spc="2" dirty="0">
                <a:solidFill>
                  <a:srgbClr val="343D47"/>
                </a:solidFill>
                <a:ea typeface="+mn-ea"/>
              </a:rPr>
              <a:t>judicial </a:t>
            </a:r>
            <a:r>
              <a:rPr sz="1933" kern="1200" spc="5" dirty="0">
                <a:solidFill>
                  <a:srgbClr val="343D47"/>
                </a:solidFill>
                <a:ea typeface="+mn-ea"/>
              </a:rPr>
              <a:t>decisions and  </a:t>
            </a:r>
            <a:r>
              <a:rPr sz="1933" kern="1200" spc="7" dirty="0">
                <a:solidFill>
                  <a:srgbClr val="343D47"/>
                </a:solidFill>
                <a:ea typeface="+mn-ea"/>
              </a:rPr>
              <a:t>data, use </a:t>
            </a:r>
            <a:r>
              <a:rPr sz="1933" b="1" kern="1200" spc="7" dirty="0">
                <a:solidFill>
                  <a:srgbClr val="3E3193"/>
                </a:solidFill>
                <a:ea typeface="+mn-ea"/>
              </a:rPr>
              <a:t>certified sources </a:t>
            </a:r>
            <a:r>
              <a:rPr sz="1933" kern="1200" spc="7" dirty="0">
                <a:solidFill>
                  <a:srgbClr val="343D47"/>
                </a:solidFill>
                <a:ea typeface="+mn-ea"/>
              </a:rPr>
              <a:t>and  </a:t>
            </a:r>
            <a:r>
              <a:rPr sz="1933" b="1" kern="1200" spc="5" dirty="0">
                <a:solidFill>
                  <a:srgbClr val="3E3193"/>
                </a:solidFill>
                <a:ea typeface="+mn-ea"/>
              </a:rPr>
              <a:t>intangible </a:t>
            </a:r>
            <a:r>
              <a:rPr sz="1933" b="1" kern="1200" spc="7" dirty="0">
                <a:solidFill>
                  <a:srgbClr val="3E3193"/>
                </a:solidFill>
                <a:ea typeface="+mn-ea"/>
              </a:rPr>
              <a:t>data </a:t>
            </a:r>
            <a:r>
              <a:rPr sz="1933" kern="1200" spc="5" dirty="0">
                <a:solidFill>
                  <a:srgbClr val="343D47"/>
                </a:solidFill>
                <a:ea typeface="+mn-ea"/>
              </a:rPr>
              <a:t>with </a:t>
            </a:r>
            <a:r>
              <a:rPr sz="1933" kern="1200" spc="7" dirty="0">
                <a:solidFill>
                  <a:srgbClr val="343D47"/>
                </a:solidFill>
                <a:ea typeface="+mn-ea"/>
              </a:rPr>
              <a:t>models  conceived </a:t>
            </a:r>
            <a:r>
              <a:rPr sz="1933" kern="1200" spc="2" dirty="0">
                <a:solidFill>
                  <a:srgbClr val="343D47"/>
                </a:solidFill>
                <a:ea typeface="+mn-ea"/>
              </a:rPr>
              <a:t>in </a:t>
            </a:r>
            <a:r>
              <a:rPr sz="1933" kern="1200" spc="7" dirty="0">
                <a:solidFill>
                  <a:srgbClr val="343D47"/>
                </a:solidFill>
                <a:ea typeface="+mn-ea"/>
              </a:rPr>
              <a:t>a </a:t>
            </a:r>
            <a:r>
              <a:rPr sz="1933" b="1" kern="1200" spc="7" dirty="0">
                <a:solidFill>
                  <a:srgbClr val="3E3193"/>
                </a:solidFill>
                <a:ea typeface="+mn-ea"/>
              </a:rPr>
              <a:t>multidisciplinary  </a:t>
            </a:r>
            <a:r>
              <a:rPr sz="1933" kern="1200" spc="7" dirty="0">
                <a:solidFill>
                  <a:srgbClr val="343D47"/>
                </a:solidFill>
                <a:ea typeface="+mn-ea"/>
              </a:rPr>
              <a:t>manner, </a:t>
            </a:r>
            <a:r>
              <a:rPr sz="1933" kern="1200" spc="5" dirty="0">
                <a:solidFill>
                  <a:srgbClr val="343D47"/>
                </a:solidFill>
                <a:ea typeface="+mn-ea"/>
              </a:rPr>
              <a:t>in </a:t>
            </a:r>
            <a:r>
              <a:rPr sz="1933" kern="1200" spc="7" dirty="0">
                <a:solidFill>
                  <a:srgbClr val="343D47"/>
                </a:solidFill>
                <a:ea typeface="+mn-ea"/>
              </a:rPr>
              <a:t>a </a:t>
            </a:r>
            <a:r>
              <a:rPr sz="1933" b="1" kern="1200" spc="7" dirty="0">
                <a:solidFill>
                  <a:srgbClr val="3E3193"/>
                </a:solidFill>
                <a:ea typeface="+mn-ea"/>
              </a:rPr>
              <a:t>secure </a:t>
            </a:r>
            <a:r>
              <a:rPr sz="1933" kern="1200" spc="7" dirty="0">
                <a:solidFill>
                  <a:srgbClr val="343D47"/>
                </a:solidFill>
                <a:ea typeface="+mn-ea"/>
              </a:rPr>
              <a:t>technological  </a:t>
            </a:r>
            <a:r>
              <a:rPr sz="1933" kern="1200" spc="5" dirty="0">
                <a:solidFill>
                  <a:srgbClr val="343D47"/>
                </a:solidFill>
                <a:ea typeface="+mn-ea"/>
              </a:rPr>
              <a:t>environment…</a:t>
            </a:r>
            <a:endParaRPr sz="1933" kern="1200">
              <a:solidFill>
                <a:prstClr val="black"/>
              </a:solidFill>
              <a:ea typeface="+mn-ea"/>
            </a:endParaRPr>
          </a:p>
        </p:txBody>
      </p:sp>
      <p:sp>
        <p:nvSpPr>
          <p:cNvPr id="6" name="object 6"/>
          <p:cNvSpPr/>
          <p:nvPr/>
        </p:nvSpPr>
        <p:spPr>
          <a:xfrm>
            <a:off x="456917" y="1454937"/>
            <a:ext cx="3261322" cy="2278410"/>
          </a:xfrm>
          <a:prstGeom prst="rect">
            <a:avLst/>
          </a:prstGeom>
          <a:blipFill>
            <a:blip r:embed="rId2" cstate="print"/>
            <a:stretch>
              <a:fillRect/>
            </a:stretch>
          </a:blipFill>
        </p:spPr>
        <p:txBody>
          <a:bodyPr wrap="square" lIns="0" tIns="0" rIns="0" bIns="0" rtlCol="0"/>
          <a:lstStyle/>
          <a:p>
            <a:pPr defTabSz="415869">
              <a:buClrTx/>
            </a:pPr>
            <a:endParaRPr sz="819" kern="1200">
              <a:solidFill>
                <a:prstClr val="black"/>
              </a:solidFill>
              <a:latin typeface="Calibri"/>
              <a:ea typeface="+mn-ea"/>
              <a:cs typeface="+mn-cs"/>
            </a:endParaRPr>
          </a:p>
        </p:txBody>
      </p:sp>
      <p:sp>
        <p:nvSpPr>
          <p:cNvPr id="7" name="object 7"/>
          <p:cNvSpPr/>
          <p:nvPr/>
        </p:nvSpPr>
        <p:spPr>
          <a:xfrm>
            <a:off x="455203" y="1453222"/>
            <a:ext cx="3264866" cy="2282085"/>
          </a:xfrm>
          <a:custGeom>
            <a:avLst/>
            <a:gdLst/>
            <a:ahLst/>
            <a:cxnLst/>
            <a:rect l="l" t="t" r="r" b="b"/>
            <a:pathLst>
              <a:path w="7178675" h="5017770">
                <a:moveTo>
                  <a:pt x="0" y="5017229"/>
                </a:moveTo>
                <a:lnTo>
                  <a:pt x="7178420" y="5017229"/>
                </a:lnTo>
                <a:lnTo>
                  <a:pt x="7178420" y="0"/>
                </a:lnTo>
                <a:lnTo>
                  <a:pt x="0" y="0"/>
                </a:lnTo>
                <a:lnTo>
                  <a:pt x="0" y="5017229"/>
                </a:lnTo>
                <a:close/>
              </a:path>
            </a:pathLst>
          </a:custGeom>
          <a:ln w="7539">
            <a:solidFill>
              <a:srgbClr val="52575F"/>
            </a:solidFill>
          </a:ln>
        </p:spPr>
        <p:txBody>
          <a:bodyPr wrap="square" lIns="0" tIns="0" rIns="0" bIns="0" rtlCol="0"/>
          <a:lstStyle/>
          <a:p>
            <a:pPr defTabSz="415869">
              <a:buClrTx/>
            </a:pPr>
            <a:endParaRPr sz="819" kern="1200">
              <a:solidFill>
                <a:prstClr val="black"/>
              </a:solidFill>
              <a:latin typeface="Calibri"/>
              <a:ea typeface="+mn-ea"/>
              <a:cs typeface="+mn-cs"/>
            </a:endParaRPr>
          </a:p>
        </p:txBody>
      </p:sp>
      <p:sp>
        <p:nvSpPr>
          <p:cNvPr id="8" name="object 8"/>
          <p:cNvSpPr txBox="1">
            <a:spLocks noGrp="1"/>
          </p:cNvSpPr>
          <p:nvPr>
            <p:ph type="title"/>
          </p:nvPr>
        </p:nvSpPr>
        <p:spPr>
          <a:xfrm>
            <a:off x="284045" y="400655"/>
            <a:ext cx="7090321" cy="467818"/>
          </a:xfrm>
          <a:prstGeom prst="rect">
            <a:avLst/>
          </a:prstGeom>
        </p:spPr>
        <p:txBody>
          <a:bodyPr vert="horz" wrap="square" lIns="0" tIns="5776" rIns="0" bIns="0" rtlCol="0">
            <a:spAutoFit/>
          </a:bodyPr>
          <a:lstStyle/>
          <a:p>
            <a:pPr marL="5776">
              <a:spcBef>
                <a:spcPts val="45"/>
              </a:spcBef>
            </a:pPr>
            <a:r>
              <a:rPr sz="3002" spc="-2" dirty="0"/>
              <a:t>Principle </a:t>
            </a:r>
            <a:r>
              <a:rPr sz="3002" dirty="0"/>
              <a:t>3: Quality and</a:t>
            </a:r>
            <a:r>
              <a:rPr sz="3002" spc="-36" dirty="0"/>
              <a:t> </a:t>
            </a:r>
            <a:r>
              <a:rPr sz="3002" dirty="0"/>
              <a:t>Security</a:t>
            </a:r>
          </a:p>
        </p:txBody>
      </p:sp>
    </p:spTree>
    <p:extLst>
      <p:ext uri="{BB962C8B-B14F-4D97-AF65-F5344CB8AC3E}">
        <p14:creationId xmlns:p14="http://schemas.microsoft.com/office/powerpoint/2010/main" val="1527488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5" descr="https://cdn.theatlantic.com/static/mt/assets/food/radium6.jpg"/>
          <p:cNvPicPr preferRelativeResize="0"/>
          <p:nvPr/>
        </p:nvPicPr>
        <p:blipFill rotWithShape="1">
          <a:blip r:embed="rId3">
            <a:alphaModFix/>
          </a:blip>
          <a:srcRect l="8487" t="1333" r="35190" b="54670"/>
          <a:stretch/>
        </p:blipFill>
        <p:spPr>
          <a:xfrm>
            <a:off x="0" y="0"/>
            <a:ext cx="4508770" cy="5143500"/>
          </a:xfrm>
          <a:prstGeom prst="rect">
            <a:avLst/>
          </a:prstGeom>
          <a:noFill/>
          <a:ln>
            <a:noFill/>
          </a:ln>
        </p:spPr>
      </p:pic>
      <p:pic>
        <p:nvPicPr>
          <p:cNvPr id="202" name="Google Shape;202;p35" descr="https://cdn.theatlantic.com/static/mt/assets/food/radium6.jpg"/>
          <p:cNvPicPr preferRelativeResize="0"/>
          <p:nvPr/>
        </p:nvPicPr>
        <p:blipFill rotWithShape="1">
          <a:blip r:embed="rId3">
            <a:alphaModFix/>
          </a:blip>
          <a:srcRect l="1793" t="45294" r="34149" b="1323"/>
          <a:stretch/>
        </p:blipFill>
        <p:spPr>
          <a:xfrm>
            <a:off x="4781550" y="105625"/>
            <a:ext cx="4077300" cy="4961675"/>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4616751" y="2014430"/>
            <a:ext cx="3913796" cy="1197395"/>
          </a:xfrm>
          <a:prstGeom prst="rect">
            <a:avLst/>
          </a:prstGeom>
        </p:spPr>
        <p:txBody>
          <a:bodyPr vert="horz" wrap="square" lIns="0" tIns="7509" rIns="0" bIns="0" rtlCol="0">
            <a:spAutoFit/>
          </a:bodyPr>
          <a:lstStyle/>
          <a:p>
            <a:pPr marL="262806" indent="-257030" defTabSz="415869">
              <a:spcBef>
                <a:spcPts val="59"/>
              </a:spcBef>
              <a:buClrTx/>
              <a:buSzPct val="75294"/>
              <a:buFont typeface="Wingdings"/>
              <a:buChar char=""/>
              <a:tabLst>
                <a:tab pos="262806" algn="l"/>
                <a:tab pos="263095" algn="l"/>
              </a:tabLst>
            </a:pPr>
            <a:r>
              <a:rPr sz="1933" kern="1200" spc="9" dirty="0">
                <a:solidFill>
                  <a:srgbClr val="343D47"/>
                </a:solidFill>
                <a:ea typeface="+mn-ea"/>
              </a:rPr>
              <a:t>Make </a:t>
            </a:r>
            <a:r>
              <a:rPr sz="1933" kern="1200" spc="7" dirty="0">
                <a:solidFill>
                  <a:srgbClr val="343D47"/>
                </a:solidFill>
                <a:ea typeface="+mn-ea"/>
              </a:rPr>
              <a:t>data processing</a:t>
            </a:r>
            <a:r>
              <a:rPr sz="1933" kern="1200" spc="-23" dirty="0">
                <a:solidFill>
                  <a:srgbClr val="343D47"/>
                </a:solidFill>
                <a:ea typeface="+mn-ea"/>
              </a:rPr>
              <a:t> </a:t>
            </a:r>
            <a:r>
              <a:rPr sz="1933" kern="1200" spc="7" dirty="0">
                <a:solidFill>
                  <a:srgbClr val="343D47"/>
                </a:solidFill>
                <a:ea typeface="+mn-ea"/>
              </a:rPr>
              <a:t>methods</a:t>
            </a:r>
            <a:endParaRPr sz="1933" kern="1200">
              <a:solidFill>
                <a:prstClr val="black"/>
              </a:solidFill>
              <a:ea typeface="+mn-ea"/>
            </a:endParaRPr>
          </a:p>
          <a:p>
            <a:pPr marL="262806" defTabSz="415869">
              <a:spcBef>
                <a:spcPts val="20"/>
              </a:spcBef>
              <a:buClrTx/>
            </a:pPr>
            <a:r>
              <a:rPr sz="1933" b="1" kern="1200" spc="7" dirty="0">
                <a:solidFill>
                  <a:srgbClr val="3E3193"/>
                </a:solidFill>
                <a:ea typeface="+mn-ea"/>
              </a:rPr>
              <a:t>accessible </a:t>
            </a:r>
            <a:r>
              <a:rPr sz="1933" kern="1200" spc="7" dirty="0">
                <a:solidFill>
                  <a:srgbClr val="343D47"/>
                </a:solidFill>
                <a:ea typeface="+mn-ea"/>
              </a:rPr>
              <a:t>and</a:t>
            </a:r>
            <a:r>
              <a:rPr sz="1933" kern="1200" spc="-14" dirty="0">
                <a:solidFill>
                  <a:srgbClr val="343D47"/>
                </a:solidFill>
                <a:ea typeface="+mn-ea"/>
              </a:rPr>
              <a:t> </a:t>
            </a:r>
            <a:r>
              <a:rPr sz="1933" b="1" kern="1200" spc="7" dirty="0">
                <a:solidFill>
                  <a:srgbClr val="3E3193"/>
                </a:solidFill>
                <a:ea typeface="+mn-ea"/>
              </a:rPr>
              <a:t>understandable</a:t>
            </a:r>
            <a:endParaRPr sz="1933" kern="1200">
              <a:solidFill>
                <a:prstClr val="black"/>
              </a:solidFill>
              <a:ea typeface="+mn-ea"/>
            </a:endParaRPr>
          </a:p>
          <a:p>
            <a:pPr defTabSz="415869">
              <a:spcBef>
                <a:spcPts val="14"/>
              </a:spcBef>
              <a:buClrTx/>
            </a:pPr>
            <a:endParaRPr sz="1933" kern="1200">
              <a:solidFill>
                <a:prstClr val="black"/>
              </a:solidFill>
              <a:latin typeface="Times New Roman"/>
              <a:ea typeface="+mn-ea"/>
              <a:cs typeface="Times New Roman"/>
            </a:endParaRPr>
          </a:p>
          <a:p>
            <a:pPr marL="262806" indent="-257030" defTabSz="415869">
              <a:buClrTx/>
              <a:buSzPct val="75294"/>
              <a:buFont typeface="Wingdings"/>
              <a:buChar char=""/>
              <a:tabLst>
                <a:tab pos="262806" algn="l"/>
                <a:tab pos="263095" algn="l"/>
              </a:tabLst>
            </a:pPr>
            <a:r>
              <a:rPr sz="1933" kern="1200" spc="7" dirty="0">
                <a:solidFill>
                  <a:srgbClr val="343D47"/>
                </a:solidFill>
                <a:ea typeface="+mn-ea"/>
              </a:rPr>
              <a:t>Authorize external</a:t>
            </a:r>
            <a:r>
              <a:rPr sz="1933" kern="1200" spc="-2" dirty="0">
                <a:solidFill>
                  <a:srgbClr val="343D47"/>
                </a:solidFill>
                <a:ea typeface="+mn-ea"/>
              </a:rPr>
              <a:t> </a:t>
            </a:r>
            <a:r>
              <a:rPr sz="1933" kern="1200" spc="5" dirty="0">
                <a:solidFill>
                  <a:srgbClr val="343D47"/>
                </a:solidFill>
                <a:ea typeface="+mn-ea"/>
              </a:rPr>
              <a:t>audits</a:t>
            </a:r>
            <a:endParaRPr sz="1933" kern="1200">
              <a:solidFill>
                <a:prstClr val="black"/>
              </a:solidFill>
              <a:ea typeface="+mn-ea"/>
            </a:endParaRPr>
          </a:p>
        </p:txBody>
      </p:sp>
      <p:sp>
        <p:nvSpPr>
          <p:cNvPr id="6" name="object 6"/>
          <p:cNvSpPr/>
          <p:nvPr/>
        </p:nvSpPr>
        <p:spPr>
          <a:xfrm>
            <a:off x="600354" y="1497796"/>
            <a:ext cx="3452189" cy="2315555"/>
          </a:xfrm>
          <a:prstGeom prst="rect">
            <a:avLst/>
          </a:prstGeom>
          <a:blipFill>
            <a:blip r:embed="rId2" cstate="print"/>
            <a:stretch>
              <a:fillRect/>
            </a:stretch>
          </a:blipFill>
        </p:spPr>
        <p:txBody>
          <a:bodyPr wrap="square" lIns="0" tIns="0" rIns="0" bIns="0" rtlCol="0"/>
          <a:lstStyle/>
          <a:p>
            <a:pPr defTabSz="415869">
              <a:buClrTx/>
            </a:pPr>
            <a:endParaRPr sz="819" kern="1200">
              <a:solidFill>
                <a:prstClr val="black"/>
              </a:solidFill>
              <a:latin typeface="Calibri"/>
              <a:ea typeface="+mn-ea"/>
              <a:cs typeface="+mn-cs"/>
            </a:endParaRPr>
          </a:p>
        </p:txBody>
      </p:sp>
      <p:sp>
        <p:nvSpPr>
          <p:cNvPr id="7" name="object 7"/>
          <p:cNvSpPr txBox="1">
            <a:spLocks noGrp="1"/>
          </p:cNvSpPr>
          <p:nvPr>
            <p:ph type="title"/>
          </p:nvPr>
        </p:nvSpPr>
        <p:spPr>
          <a:xfrm>
            <a:off x="284047" y="172186"/>
            <a:ext cx="7700232" cy="929803"/>
          </a:xfrm>
          <a:prstGeom prst="rect">
            <a:avLst/>
          </a:prstGeom>
        </p:spPr>
        <p:txBody>
          <a:bodyPr vert="horz" wrap="square" lIns="0" tIns="5776" rIns="0" bIns="0" rtlCol="0">
            <a:spAutoFit/>
          </a:bodyPr>
          <a:lstStyle/>
          <a:p>
            <a:pPr marL="5776" marR="2310">
              <a:spcBef>
                <a:spcPts val="45"/>
              </a:spcBef>
            </a:pPr>
            <a:r>
              <a:rPr sz="3002" dirty="0"/>
              <a:t>Principle </a:t>
            </a:r>
            <a:r>
              <a:rPr sz="3002" spc="-2" dirty="0"/>
              <a:t>4: </a:t>
            </a:r>
            <a:r>
              <a:rPr sz="3002" dirty="0"/>
              <a:t>Transparency, impartiality</a:t>
            </a:r>
            <a:r>
              <a:rPr sz="3002" spc="-45" dirty="0"/>
              <a:t> </a:t>
            </a:r>
            <a:r>
              <a:rPr sz="3002" spc="-9" dirty="0"/>
              <a:t>and  </a:t>
            </a:r>
            <a:r>
              <a:rPr sz="3002" dirty="0"/>
              <a:t>Fairness</a:t>
            </a:r>
            <a:endParaRPr sz="3002"/>
          </a:p>
        </p:txBody>
      </p:sp>
    </p:spTree>
    <p:extLst>
      <p:ext uri="{BB962C8B-B14F-4D97-AF65-F5344CB8AC3E}">
        <p14:creationId xmlns:p14="http://schemas.microsoft.com/office/powerpoint/2010/main" val="4087915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395199" y="1383504"/>
            <a:ext cx="3812209" cy="2505280"/>
          </a:xfrm>
          <a:prstGeom prst="rect">
            <a:avLst/>
          </a:prstGeom>
          <a:blipFill>
            <a:blip r:embed="rId2" cstate="print"/>
            <a:stretch>
              <a:fillRect/>
            </a:stretch>
          </a:blipFill>
        </p:spPr>
        <p:txBody>
          <a:bodyPr wrap="square" lIns="0" tIns="0" rIns="0" bIns="0" rtlCol="0"/>
          <a:lstStyle/>
          <a:p>
            <a:pPr defTabSz="415869">
              <a:buClrTx/>
            </a:pPr>
            <a:endParaRPr sz="819" kern="1200">
              <a:solidFill>
                <a:prstClr val="black"/>
              </a:solidFill>
              <a:latin typeface="Calibri"/>
              <a:ea typeface="+mn-ea"/>
              <a:cs typeface="+mn-cs"/>
            </a:endParaRPr>
          </a:p>
        </p:txBody>
      </p:sp>
      <p:sp>
        <p:nvSpPr>
          <p:cNvPr id="7" name="object 7"/>
          <p:cNvSpPr txBox="1">
            <a:spLocks noGrp="1"/>
          </p:cNvSpPr>
          <p:nvPr>
            <p:ph type="title"/>
          </p:nvPr>
        </p:nvSpPr>
        <p:spPr>
          <a:xfrm>
            <a:off x="284046" y="400655"/>
            <a:ext cx="6026646" cy="467818"/>
          </a:xfrm>
          <a:prstGeom prst="rect">
            <a:avLst/>
          </a:prstGeom>
        </p:spPr>
        <p:txBody>
          <a:bodyPr vert="horz" wrap="square" lIns="0" tIns="5776" rIns="0" bIns="0" rtlCol="0">
            <a:spAutoFit/>
          </a:bodyPr>
          <a:lstStyle/>
          <a:p>
            <a:pPr marL="5776">
              <a:spcBef>
                <a:spcPts val="45"/>
              </a:spcBef>
            </a:pPr>
            <a:r>
              <a:rPr sz="3002" spc="-2" dirty="0"/>
              <a:t>Principle </a:t>
            </a:r>
            <a:r>
              <a:rPr sz="3002" dirty="0"/>
              <a:t>5: AI </a:t>
            </a:r>
            <a:r>
              <a:rPr sz="3002" spc="-2" dirty="0"/>
              <a:t>under </a:t>
            </a:r>
            <a:r>
              <a:rPr sz="3002" dirty="0"/>
              <a:t>user</a:t>
            </a:r>
            <a:r>
              <a:rPr sz="3002" spc="-18" dirty="0"/>
              <a:t> </a:t>
            </a:r>
            <a:r>
              <a:rPr sz="3002" dirty="0"/>
              <a:t>control</a:t>
            </a:r>
            <a:endParaRPr sz="3002"/>
          </a:p>
        </p:txBody>
      </p:sp>
      <p:sp>
        <p:nvSpPr>
          <p:cNvPr id="2" name="TextBox 1"/>
          <p:cNvSpPr txBox="1"/>
          <p:nvPr/>
        </p:nvSpPr>
        <p:spPr>
          <a:xfrm>
            <a:off x="4598894" y="1629783"/>
            <a:ext cx="4125558" cy="1815882"/>
          </a:xfrm>
          <a:prstGeom prst="rect">
            <a:avLst/>
          </a:prstGeom>
          <a:noFill/>
        </p:spPr>
        <p:txBody>
          <a:bodyPr wrap="square" rtlCol="0">
            <a:spAutoFit/>
          </a:bodyPr>
          <a:lstStyle/>
          <a:p>
            <a:r>
              <a:rPr lang="en-US" dirty="0"/>
              <a:t>Preclude a prescriptive approach</a:t>
            </a:r>
          </a:p>
          <a:p>
            <a:r>
              <a:rPr lang="en-US" dirty="0"/>
              <a:t>⇢ The computer does not decide on its own</a:t>
            </a:r>
          </a:p>
          <a:p>
            <a:endParaRPr lang="en-US" dirty="0"/>
          </a:p>
          <a:p>
            <a:r>
              <a:rPr lang="en-US" dirty="0"/>
              <a:t>Ensure that users are informed actors</a:t>
            </a:r>
          </a:p>
          <a:p>
            <a:r>
              <a:rPr lang="en-US" dirty="0"/>
              <a:t>⇢ Users know what the AI does</a:t>
            </a:r>
          </a:p>
          <a:p>
            <a:endParaRPr lang="en-US" dirty="0"/>
          </a:p>
          <a:p>
            <a:r>
              <a:rPr lang="en-US" dirty="0"/>
              <a:t>Users are in control of their choices</a:t>
            </a:r>
          </a:p>
          <a:p>
            <a:r>
              <a:rPr lang="en-US" dirty="0"/>
              <a:t>⇢Users can decide what to do with the AI’s result</a:t>
            </a:r>
          </a:p>
        </p:txBody>
      </p:sp>
    </p:spTree>
    <p:extLst>
      <p:ext uri="{BB962C8B-B14F-4D97-AF65-F5344CB8AC3E}">
        <p14:creationId xmlns:p14="http://schemas.microsoft.com/office/powerpoint/2010/main" val="22058393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516368" y="286811"/>
            <a:ext cx="8568466" cy="523211"/>
          </a:xfrm>
          <a:prstGeom prst="rect">
            <a:avLst/>
          </a:prstGeom>
        </p:spPr>
        <p:txBody>
          <a:bodyPr vert="horz" wrap="square" lIns="0" tIns="5198" rIns="0" bIns="0" rtlCol="0">
            <a:spAutoFit/>
          </a:bodyPr>
          <a:lstStyle/>
          <a:p>
            <a:pPr marL="624381" marR="2310" indent="-618894">
              <a:lnSpc>
                <a:spcPct val="100299"/>
              </a:lnSpc>
              <a:spcBef>
                <a:spcPts val="41"/>
              </a:spcBef>
            </a:pPr>
            <a:r>
              <a:rPr spc="2" dirty="0" smtClean="0"/>
              <a:t>Operationalizing ethical  </a:t>
            </a:r>
            <a:r>
              <a:rPr spc="5" dirty="0"/>
              <a:t>guidelines</a:t>
            </a:r>
          </a:p>
        </p:txBody>
      </p:sp>
      <p:pic>
        <p:nvPicPr>
          <p:cNvPr id="5" name="Picture 4">
            <a:extLst>
              <a:ext uri="{FF2B5EF4-FFF2-40B4-BE49-F238E27FC236}">
                <a16:creationId xmlns:a16="http://schemas.microsoft.com/office/drawing/2014/main" id="{49EF0CE1-C6A5-4CBC-A1CA-A5BA3FE8E4D9}"/>
              </a:ext>
            </a:extLst>
          </p:cNvPr>
          <p:cNvPicPr>
            <a:picLocks noChangeAspect="1"/>
          </p:cNvPicPr>
          <p:nvPr/>
        </p:nvPicPr>
        <p:blipFill rotWithShape="1">
          <a:blip r:embed="rId2"/>
          <a:srcRect t="11329" r="1753" b="11460"/>
          <a:stretch/>
        </p:blipFill>
        <p:spPr>
          <a:xfrm>
            <a:off x="558464" y="943087"/>
            <a:ext cx="8085306" cy="3971365"/>
          </a:xfrm>
          <a:prstGeom prst="rect">
            <a:avLst/>
          </a:prstGeom>
        </p:spPr>
      </p:pic>
    </p:spTree>
    <p:extLst>
      <p:ext uri="{BB962C8B-B14F-4D97-AF65-F5344CB8AC3E}">
        <p14:creationId xmlns:p14="http://schemas.microsoft.com/office/powerpoint/2010/main" val="28171137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8" name="Google Shape;388;p64"/>
          <p:cNvPicPr preferRelativeResize="0"/>
          <p:nvPr/>
        </p:nvPicPr>
        <p:blipFill>
          <a:blip r:embed="rId3">
            <a:alphaModFix/>
          </a:blip>
          <a:stretch>
            <a:fillRect/>
          </a:stretch>
        </p:blipFill>
        <p:spPr>
          <a:xfrm>
            <a:off x="790885" y="464024"/>
            <a:ext cx="7609312" cy="3991970"/>
          </a:xfrm>
          <a:prstGeom prst="rect">
            <a:avLst/>
          </a:prstGeom>
          <a:noFill/>
          <a:ln>
            <a:noFill/>
          </a:ln>
        </p:spPr>
      </p:pic>
    </p:spTree>
    <p:extLst>
      <p:ext uri="{BB962C8B-B14F-4D97-AF65-F5344CB8AC3E}">
        <p14:creationId xmlns:p14="http://schemas.microsoft.com/office/powerpoint/2010/main" val="702275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6" descr="https://i.kinja-img.com/gawker-media/image/upload/c_fit,f_auto,fl_progressive,q_80,w_470/18n4i4xqup63bjpg.jpg"/>
          <p:cNvPicPr preferRelativeResize="0"/>
          <p:nvPr/>
        </p:nvPicPr>
        <p:blipFill>
          <a:blip r:embed="rId3">
            <a:alphaModFix/>
          </a:blip>
          <a:stretch>
            <a:fillRect/>
          </a:stretch>
        </p:blipFill>
        <p:spPr>
          <a:xfrm>
            <a:off x="6936150" y="1328875"/>
            <a:ext cx="1894450" cy="1551875"/>
          </a:xfrm>
          <a:prstGeom prst="rect">
            <a:avLst/>
          </a:prstGeom>
          <a:noFill/>
          <a:ln>
            <a:noFill/>
          </a:ln>
        </p:spPr>
      </p:pic>
      <p:pic>
        <p:nvPicPr>
          <p:cNvPr id="208" name="Google Shape;208;p36" descr="https://cdn.theatlantic.com/static/mt/assets/food/RadiumAd2_0.jpg"/>
          <p:cNvPicPr preferRelativeResize="0"/>
          <p:nvPr/>
        </p:nvPicPr>
        <p:blipFill>
          <a:blip r:embed="rId4">
            <a:alphaModFix/>
          </a:blip>
          <a:stretch>
            <a:fillRect/>
          </a:stretch>
        </p:blipFill>
        <p:spPr>
          <a:xfrm>
            <a:off x="4420563" y="3037750"/>
            <a:ext cx="2998159" cy="1942800"/>
          </a:xfrm>
          <a:prstGeom prst="rect">
            <a:avLst/>
          </a:prstGeom>
          <a:noFill/>
          <a:ln>
            <a:noFill/>
          </a:ln>
          <a:effectLst>
            <a:outerShdw blurRad="57150" dist="19050" dir="5400000" algn="bl" rotWithShape="0">
              <a:srgbClr val="000000">
                <a:alpha val="50000"/>
              </a:srgbClr>
            </a:outerShdw>
          </a:effectLst>
        </p:spPr>
      </p:pic>
      <p:pic>
        <p:nvPicPr>
          <p:cNvPr id="209" name="Google Shape;209;p36" descr="https://cdn.theatlantic.com/static/mt/assets/food/Radium-butter.jpg"/>
          <p:cNvPicPr preferRelativeResize="0"/>
          <p:nvPr/>
        </p:nvPicPr>
        <p:blipFill>
          <a:blip r:embed="rId5">
            <a:alphaModFix/>
          </a:blip>
          <a:stretch>
            <a:fillRect/>
          </a:stretch>
        </p:blipFill>
        <p:spPr>
          <a:xfrm rot="-300001">
            <a:off x="5179448" y="219404"/>
            <a:ext cx="2457355" cy="1161095"/>
          </a:xfrm>
          <a:prstGeom prst="rect">
            <a:avLst/>
          </a:prstGeom>
          <a:noFill/>
          <a:ln>
            <a:noFill/>
          </a:ln>
          <a:effectLst>
            <a:outerShdw blurRad="57150" dist="19050" dir="5400000" algn="bl" rotWithShape="0">
              <a:srgbClr val="000000">
                <a:alpha val="50000"/>
              </a:srgbClr>
            </a:outerShdw>
          </a:effectLst>
        </p:spPr>
      </p:pic>
      <p:pic>
        <p:nvPicPr>
          <p:cNvPr id="210" name="Google Shape;210;p36" descr="https://cdn.theatlantic.com/static/mt/assets/food/radium7.jpg"/>
          <p:cNvPicPr preferRelativeResize="0"/>
          <p:nvPr/>
        </p:nvPicPr>
        <p:blipFill>
          <a:blip r:embed="rId6">
            <a:alphaModFix/>
          </a:blip>
          <a:stretch>
            <a:fillRect/>
          </a:stretch>
        </p:blipFill>
        <p:spPr>
          <a:xfrm rot="599995">
            <a:off x="3156181" y="523242"/>
            <a:ext cx="2593692" cy="3363520"/>
          </a:xfrm>
          <a:prstGeom prst="rect">
            <a:avLst/>
          </a:prstGeom>
          <a:noFill/>
          <a:ln>
            <a:noFill/>
          </a:ln>
          <a:effectLst>
            <a:outerShdw blurRad="57150" dist="19050" dir="5400000" algn="bl" rotWithShape="0">
              <a:srgbClr val="000000">
                <a:alpha val="50000"/>
              </a:srgbClr>
            </a:outerShdw>
          </a:effectLst>
        </p:spPr>
      </p:pic>
      <p:pic>
        <p:nvPicPr>
          <p:cNvPr id="211" name="Google Shape;211;p36" descr="https://cdn.theatlantic.com/static/mt/assets/food/RadiumAd2_0.jpg"/>
          <p:cNvPicPr preferRelativeResize="0"/>
          <p:nvPr/>
        </p:nvPicPr>
        <p:blipFill rotWithShape="1">
          <a:blip r:embed="rId4">
            <a:alphaModFix/>
          </a:blip>
          <a:srcRect l="20721" t="95125" r="10846"/>
          <a:stretch/>
        </p:blipFill>
        <p:spPr>
          <a:xfrm rot="299985">
            <a:off x="3979774" y="4612764"/>
            <a:ext cx="4415728" cy="241774"/>
          </a:xfrm>
          <a:prstGeom prst="rect">
            <a:avLst/>
          </a:prstGeom>
          <a:noFill/>
          <a:ln>
            <a:noFill/>
          </a:ln>
          <a:effectLst>
            <a:outerShdw blurRad="57150" dist="19050" dir="5400000" algn="bl" rotWithShape="0">
              <a:srgbClr val="000000">
                <a:alpha val="50000"/>
              </a:srgbClr>
            </a:outerShdw>
          </a:effectLst>
        </p:spPr>
      </p:pic>
      <p:pic>
        <p:nvPicPr>
          <p:cNvPr id="212" name="Google Shape;212;p36" descr="https://i.kinja-img.com/gawker-media/image/upload/c_scale,f_auto,fl_progressive,q_80,w_800/18n4coq4at48wjpg.jpg"/>
          <p:cNvPicPr preferRelativeResize="0"/>
          <p:nvPr/>
        </p:nvPicPr>
        <p:blipFill rotWithShape="1">
          <a:blip r:embed="rId7">
            <a:alphaModFix/>
          </a:blip>
          <a:srcRect l="51390" t="1497" b="606"/>
          <a:stretch/>
        </p:blipFill>
        <p:spPr>
          <a:xfrm rot="-300000">
            <a:off x="232650" y="236737"/>
            <a:ext cx="3450163" cy="4731625"/>
          </a:xfrm>
          <a:prstGeom prst="rect">
            <a:avLst/>
          </a:prstGeom>
          <a:noFill/>
          <a:ln>
            <a:noFill/>
          </a:ln>
          <a:effectLst>
            <a:outerShdw blurRad="57150" dist="19050" dir="5400000" algn="bl" rotWithShape="0">
              <a:srgbClr val="000000">
                <a:alpha val="50000"/>
              </a:srgbClr>
            </a:outerShdw>
          </a:effectLst>
        </p:spPr>
      </p:pic>
      <p:pic>
        <p:nvPicPr>
          <p:cNvPr id="213" name="Google Shape;213;p36" descr="https://encrypted-tbn0.gstatic.com/images?q=tbn:ANd9GcRMyq2cRHeFaMBo7pJjw3brOyMsc3ns1GW88YbZYhNA9MDU1bFOng&amp;s"/>
          <p:cNvPicPr preferRelativeResize="0"/>
          <p:nvPr/>
        </p:nvPicPr>
        <p:blipFill>
          <a:blip r:embed="rId8">
            <a:alphaModFix/>
          </a:blip>
          <a:stretch>
            <a:fillRect/>
          </a:stretch>
        </p:blipFill>
        <p:spPr>
          <a:xfrm>
            <a:off x="7643974" y="2963424"/>
            <a:ext cx="1261975" cy="16762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txBox="1"/>
          <p:nvPr/>
        </p:nvSpPr>
        <p:spPr>
          <a:xfrm>
            <a:off x="397475" y="4622225"/>
            <a:ext cx="4031400" cy="274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Source: </a:t>
            </a:r>
            <a:r>
              <a:rPr lang="en">
                <a:solidFill>
                  <a:srgbClr val="FFFFFF"/>
                </a:solidFill>
                <a:uFill>
                  <a:noFill/>
                </a:uFill>
                <a:latin typeface="Open Sans"/>
                <a:ea typeface="Open Sans"/>
                <a:cs typeface="Open Sans"/>
                <a:sym typeface="Open Sans"/>
                <a:hlinkClick r:id="rId3"/>
              </a:rPr>
              <a:t>Wikipedia</a:t>
            </a:r>
            <a:r>
              <a:rPr lang="en">
                <a:solidFill>
                  <a:srgbClr val="FFFFFF"/>
                </a:solidFill>
                <a:latin typeface="Open Sans"/>
                <a:ea typeface="Open Sans"/>
                <a:cs typeface="Open Sans"/>
                <a:sym typeface="Open Sans"/>
              </a:rPr>
              <a:t> - “Radium Girls”</a:t>
            </a:r>
            <a:endParaRPr>
              <a:solidFill>
                <a:srgbClr val="FFFFFF"/>
              </a:solidFill>
              <a:latin typeface="Open Sans"/>
              <a:ea typeface="Open Sans"/>
              <a:cs typeface="Open Sans"/>
              <a:sym typeface="Open Sans"/>
            </a:endParaRPr>
          </a:p>
        </p:txBody>
      </p:sp>
      <p:pic>
        <p:nvPicPr>
          <p:cNvPr id="219" name="Google Shape;219;p37" descr="https://cdn.cnn.com/cnnnext/dam/assets/171204121247-01-radium-girls-restricted.jpg"/>
          <p:cNvPicPr preferRelativeResize="0"/>
          <p:nvPr/>
        </p:nvPicPr>
        <p:blipFill>
          <a:blip r:embed="rId4">
            <a:alphaModFix/>
          </a:blip>
          <a:stretch>
            <a:fillRect/>
          </a:stretch>
        </p:blipFill>
        <p:spPr>
          <a:xfrm>
            <a:off x="2075" y="0"/>
            <a:ext cx="9139853" cy="51435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9"/>
          <p:cNvSpPr txBox="1">
            <a:spLocks noGrp="1"/>
          </p:cNvSpPr>
          <p:nvPr>
            <p:ph type="title" idx="4294967295"/>
          </p:nvPr>
        </p:nvSpPr>
        <p:spPr>
          <a:xfrm>
            <a:off x="311700" y="1693650"/>
            <a:ext cx="8520600" cy="1923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rPr>
              <a:t>A I</a:t>
            </a:r>
            <a:endParaRPr sz="96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026" name="Picture 2" descr="Image result for rorsch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079" y="305373"/>
            <a:ext cx="6813951" cy="4594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5_PPT Temp 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_PPT Temp WIDE v3.potx" id="{63A59DC0-2D35-BF45-9F1C-2215B611504D}" vid="{50B50A36-2822-314E-B59A-DEB6014686F5}"/>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2575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2600</TotalTime>
  <Words>2111</Words>
  <Application>Microsoft Office PowerPoint</Application>
  <PresentationFormat>On-screen Show (16:9)</PresentationFormat>
  <Paragraphs>262</Paragraphs>
  <Slides>43</Slides>
  <Notes>29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43</vt:i4>
      </vt:variant>
    </vt:vector>
  </HeadingPairs>
  <TitlesOfParts>
    <vt:vector size="57" baseType="lpstr">
      <vt:lpstr>Arial</vt:lpstr>
      <vt:lpstr>Calibri Light</vt:lpstr>
      <vt:lpstr>Open Sans</vt:lpstr>
      <vt:lpstr>Calibri</vt:lpstr>
      <vt:lpstr>Wingdings</vt:lpstr>
      <vt:lpstr>Tahoma</vt:lpstr>
      <vt:lpstr>Times New Roman</vt:lpstr>
      <vt:lpstr>Cambria</vt:lpstr>
      <vt:lpstr>Trebuchet MS</vt:lpstr>
      <vt:lpstr>Simple Light</vt:lpstr>
      <vt:lpstr>Office Theme</vt:lpstr>
      <vt:lpstr>2015_PPT Temp WIDE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I</vt:lpstr>
      <vt:lpstr>PowerPoint Presentation</vt:lpstr>
      <vt:lpstr>PowerPoint Presentation</vt:lpstr>
      <vt:lpstr>PowerPoint Presentation</vt:lpstr>
      <vt:lpstr>PowerPoint Presentation</vt:lpstr>
      <vt:lpstr>PowerPoint Presentation</vt:lpstr>
      <vt:lpstr>PowerPoint Presentation</vt:lpstr>
      <vt:lpstr>“There’s nothing artiﬁcial about AI.  It’s inspired by people, it’s created by people,  and—most importantly—  it impacts people. ”</vt:lpstr>
      <vt:lpstr>How does AI work?</vt:lpstr>
      <vt:lpstr>PowerPoint Presentation</vt:lpstr>
      <vt:lpstr>PowerPoint Presentation</vt:lpstr>
      <vt:lpstr>Characteristics of AI tools  </vt:lpstr>
      <vt:lpstr> “It’s not the genie that’s dangerous,  it’s the unskilled wisher.”  - Cassie Kozyrkov, Chief Decision Scientist, Google   Cassie Kozyrkov, Chief Decision Scientist, Google</vt:lpstr>
      <vt:lpstr>PowerPoint Presentation</vt:lpstr>
      <vt:lpstr>PowerPoint Presentation</vt:lpstr>
      <vt:lpstr>PowerPoint Presentation</vt:lpstr>
      <vt:lpstr>PowerPoint Presentation</vt:lpstr>
      <vt:lpstr>AI and ODR  The Fourth Party  AI vs. if/then rules or decision trees  Digital mediators and arbitrators?  Transparency vs. confidentiality</vt:lpstr>
      <vt:lpstr>Benefits</vt:lpstr>
      <vt:lpstr>AI and Justice: 5 Questions</vt:lpstr>
      <vt:lpstr>Opportunity Areas for AI in ODR</vt:lpstr>
      <vt:lpstr>Opportunity Areas for AI in ODR (2)</vt:lpstr>
      <vt:lpstr>Meet Gina...</vt:lpstr>
      <vt:lpstr>PowerPoint Presentation</vt:lpstr>
      <vt:lpstr>PowerPoint Presentation</vt:lpstr>
      <vt:lpstr>“An algorithm is an  opinion embedded in mathematics”  Cathy O’Neil, author of Weapons of Math Destruction </vt:lpstr>
      <vt:lpstr>PowerPoint Presentation</vt:lpstr>
      <vt:lpstr>Characteristics of AI tools  </vt:lpstr>
      <vt:lpstr>European ethical Charter for the use of AI  in judicial systems and their environment</vt:lpstr>
      <vt:lpstr>Principle 1: Respect for fundamental rights</vt:lpstr>
      <vt:lpstr>Principle 2: Non-discrimination</vt:lpstr>
      <vt:lpstr>Principle 3: Quality and Security</vt:lpstr>
      <vt:lpstr>Principle 4: Transparency, impartiality and  Fairness</vt:lpstr>
      <vt:lpstr>Principle 5: AI under user control</vt:lpstr>
      <vt:lpstr>Operationalizing ethical  guidelines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&amp;  Online Dispute Resolution  Colin Rule</dc:title>
  <dc:creator>Rule, Colin</dc:creator>
  <cp:lastModifiedBy>Rule, Colin</cp:lastModifiedBy>
  <cp:revision>15</cp:revision>
  <dcterms:modified xsi:type="dcterms:W3CDTF">2020-02-09T16:03:12Z</dcterms:modified>
</cp:coreProperties>
</file>