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73" r:id="rId3"/>
    <p:sldMasterId id="2147483685" r:id="rId4"/>
  </p:sldMasterIdLst>
  <p:notesMasterIdLst>
    <p:notesMasterId r:id="rId17"/>
  </p:notesMasterIdLst>
  <p:sldIdLst>
    <p:sldId id="266" r:id="rId5"/>
    <p:sldId id="268" r:id="rId6"/>
    <p:sldId id="285" r:id="rId7"/>
    <p:sldId id="298" r:id="rId8"/>
    <p:sldId id="300" r:id="rId9"/>
    <p:sldId id="299" r:id="rId10"/>
    <p:sldId id="301" r:id="rId11"/>
    <p:sldId id="293" r:id="rId12"/>
    <p:sldId id="297" r:id="rId13"/>
    <p:sldId id="295" r:id="rId14"/>
    <p:sldId id="286" r:id="rId15"/>
    <p:sldId id="284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E18D53-4BA7-4459-A029-D339FAF408D2}" v="2" dt="2026-06-27T15:11:54.5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2" d="100"/>
          <a:sy n="152" d="100"/>
        </p:scale>
        <p:origin x="1364" y="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335C5C0-1A82-4519-A002-40602422A0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B38903-B57C-4DB9-A2B0-69234D5B83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122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D3DD2E-81CB-4B74-ABC5-BA0E805DC7F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24736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D3DD2E-81CB-4B74-ABC5-BA0E805DC7F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650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94671B-BF12-4367-8F7D-EF1BDABA140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1544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94671B-BF12-4367-8F7D-EF1BDABA140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44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D3DD2E-81CB-4B74-ABC5-BA0E805DC7F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333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5D3DD2E-81CB-4B74-ABC5-BA0E805DC7F2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4276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5D3DD2E-81CB-4B74-ABC5-BA0E805DC7F2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52307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E4403-E584-4735-A533-5B55ACA0E2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34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F6321-5E78-4E42-81D9-CA6EC8C858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778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695F6-A0E8-4851-AD62-10E79186DC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85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F511A-2B84-417D-8E31-5266267461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714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1E99F-07EB-4C2D-ABF6-37625C7B4C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8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28BEB-37A9-4F69-8DE6-99DB90487E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068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3D5C8-DDF0-430B-A124-E51387176B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526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17976-F6A3-46C6-9940-2CBCD2469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226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CEC79-265E-4EDD-BE21-5B547057C4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356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7B99E-884B-468E-8B0D-D479532EA7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4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BA794-4014-4D76-B911-3292242A2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84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48529-0479-4542-9BB9-1D1FD341C6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59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4F364-7ADF-465A-97A3-77D42F548F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62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04D6C-0F32-483D-B1B3-330301267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000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7719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81200"/>
            <a:ext cx="37719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D9E23-5DE0-4E1F-B76B-35FA9C48A5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60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9551F-55DC-4B27-A80F-0857F8BF7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4877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AEB49-0BE1-4F9C-B98C-773A98452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182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30315-C148-4CA4-BAF8-9C44C033F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7061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91DAD-F705-46B4-8A09-05796834FB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880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E1AE8-9383-43D5-A973-F2AF88716B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21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2133B-A354-4D2E-8149-13A614DCA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047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43000"/>
            <a:ext cx="2057400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019800" cy="5105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CFB91-8C33-4332-8305-5A4F6C154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815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E4403-E584-4735-A533-5B55ACA0E2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1782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F6321-5E78-4E42-81D9-CA6EC8C858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075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695F6-A0E8-4851-AD62-10E79186DC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8887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F511A-2B84-417D-8E31-5266267461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962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1E99F-07EB-4C2D-ABF6-37625C7B4C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840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28BEB-37A9-4F69-8DE6-99DB90487E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632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3D5C8-DDF0-430B-A124-E51387176B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00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17976-F6A3-46C6-9940-2CBCD2469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0267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CEC79-265E-4EDD-BE21-5B547057C4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539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7B99E-884B-468E-8B0D-D479532EA7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965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BA794-4014-4D76-B911-3292242A2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664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D4420-C1D3-4D4C-9583-0CDC4BBD57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828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94C87-7D4B-4FDB-8A36-F3CFD2DA28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345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3A5E90-49FC-47F5-9376-9D60ABC7FA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9888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3BDFD-1D29-49C4-A198-86CBC8DC2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037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6471D-0849-467F-AE0C-7392FE75EB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5428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2ABC2-10C9-4C7F-BDD7-254828A7F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3840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E77B9-401C-4A01-AD77-3F60DAF271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0931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99924-BD22-4539-A152-482FD6AC9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306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102AB-A8D0-491B-9640-CCDDEC8D40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866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17F36-13A9-47F6-8B14-A627DFD52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8751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04632-4B10-4430-890B-66E2A545FC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289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912899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3399907D-F7CE-4369-AC17-853F2DE929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00"/>
            <a:ext cx="91440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43000"/>
            <a:ext cx="8229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696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817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8175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17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1FD5733D-84D8-470B-938A-E3DC6582BF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56" name="Rectangle 8"/>
          <p:cNvSpPr>
            <a:spLocks noChangeArrowheads="1"/>
          </p:cNvSpPr>
          <p:nvPr userDrawn="1"/>
        </p:nvSpPr>
        <p:spPr bwMode="auto">
          <a:xfrm>
            <a:off x="7543800" y="0"/>
            <a:ext cx="1371600" cy="304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7" name="Text Box 9"/>
          <p:cNvSpPr txBox="1">
            <a:spLocks noChangeArrowheads="1"/>
          </p:cNvSpPr>
          <p:nvPr userDrawn="1"/>
        </p:nvSpPr>
        <p:spPr bwMode="auto">
          <a:xfrm>
            <a:off x="7543800" y="30163"/>
            <a:ext cx="1371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>
                <a:solidFill>
                  <a:schemeClr val="bg1"/>
                </a:solidFill>
                <a:latin typeface="Century Gothic" panose="020B0502020202020204" pitchFamily="34" charset="0"/>
              </a:rPr>
              <a:t>June 2007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 smtClean="0"/>
            </a:lvl1pPr>
          </a:lstStyle>
          <a:p>
            <a:pPr>
              <a:defRPr/>
            </a:pPr>
            <a:fld id="{3399907D-F7CE-4369-AC17-853F2DE929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92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72287A62-2144-4D4C-82E3-E98BE94418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568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2438400" y="228600"/>
            <a:ext cx="4343400" cy="640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1295400" y="457200"/>
            <a:ext cx="6553200" cy="1981200"/>
          </a:xfrm>
          <a:prstGeom prst="rect">
            <a:avLst/>
          </a:prstGeom>
          <a:solidFill>
            <a:srgbClr val="A798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1524000" y="602387"/>
            <a:ext cx="6096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Online Dispute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Resolution in the Age of AI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1524000" y="570637"/>
            <a:ext cx="6096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Online Dispute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Resolution in the Age of AI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aphicFrame>
        <p:nvGraphicFramePr>
          <p:cNvPr id="13318" name="Object 8"/>
          <p:cNvGraphicFramePr>
            <a:graphicFrameLocks noChangeAspect="1"/>
          </p:cNvGraphicFramePr>
          <p:nvPr/>
        </p:nvGraphicFramePr>
        <p:xfrm>
          <a:off x="3657600" y="2819400"/>
          <a:ext cx="1936750" cy="192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3263492" imgH="3250794" progId="Photoshop.Image.6">
                  <p:embed/>
                </p:oleObj>
              </mc:Choice>
              <mc:Fallback>
                <p:oleObj name="Image" r:id="rId3" imgW="3263492" imgH="3250794" progId="Photoshop.Image.6">
                  <p:embed/>
                  <p:pic>
                    <p:nvPicPr>
                      <p:cNvPr id="1331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819400"/>
                        <a:ext cx="1936750" cy="192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4028063" y="4993006"/>
            <a:ext cx="132600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Colin Rule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SCU Law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6/25/26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10976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066800" y="1066800"/>
            <a:ext cx="4876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>
                <a:latin typeface="Futura Md BT" pitchFamily="34" charset="0"/>
              </a:rPr>
              <a:t>ICANN’s UDRP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990600" y="1736725"/>
            <a:ext cx="6400800" cy="525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</a:rPr>
              <a:t> Origins of ICANN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</a:rPr>
              <a:t> The nature of domain names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</a:rPr>
              <a:t> Trademark holders vs. “</a:t>
            </a:r>
            <a:r>
              <a:rPr lang="en-US" altLang="en-US" sz="2400" dirty="0" err="1">
                <a:latin typeface="Times New Roman" panose="02020603050405020304" pitchFamily="18" charset="0"/>
              </a:rPr>
              <a:t>Cybersquatters</a:t>
            </a:r>
            <a:r>
              <a:rPr lang="en-US" altLang="en-US" sz="2400" dirty="0">
                <a:latin typeface="Times New Roman" panose="02020603050405020304" pitchFamily="18" charset="0"/>
              </a:rPr>
              <a:t>”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</a:rPr>
              <a:t> The UDRP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</a:rPr>
              <a:t> The Providers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</a:rPr>
              <a:t> How it works</a:t>
            </a:r>
          </a:p>
          <a:p>
            <a:pPr lvl="1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</a:rPr>
              <a:t> Documents only arbitration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</a:rPr>
              <a:t> Absolute enforcement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en-US" sz="2400" i="1" dirty="0">
                <a:latin typeface="Times New Roman" panose="02020603050405020304" pitchFamily="18" charset="0"/>
              </a:rPr>
              <a:t> </a:t>
            </a:r>
            <a:br>
              <a:rPr lang="en-US" altLang="en-US" sz="2400" dirty="0">
                <a:latin typeface="Times New Roman" panose="02020603050405020304" pitchFamily="18" charset="0"/>
              </a:rPr>
            </a:br>
            <a:endParaRPr lang="en-US" altLang="en-US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6629400" y="1143000"/>
          <a:ext cx="155575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3263492" imgH="3250794" progId="Photoshop.Image.6">
                  <p:embed/>
                </p:oleObj>
              </mc:Choice>
              <mc:Fallback>
                <p:oleObj name="Image" r:id="rId2" imgW="3263492" imgH="3250794" progId="Photoshop.Image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1143000"/>
                        <a:ext cx="1555750" cy="154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7391400" y="0"/>
            <a:ext cx="1219200" cy="3079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bg1"/>
                </a:solidFill>
              </a:rPr>
              <a:t>July 1, 2014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7467600" y="0"/>
            <a:ext cx="1447800" cy="30777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solidFill>
                  <a:schemeClr val="bg1"/>
                </a:solidFill>
              </a:rPr>
              <a:t>June 27,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C7E5DA-0EE3-4E46-81B7-1609E3640DE5}"/>
              </a:ext>
            </a:extLst>
          </p:cNvPr>
          <p:cNvSpPr/>
          <p:nvPr/>
        </p:nvSpPr>
        <p:spPr>
          <a:xfrm>
            <a:off x="304800" y="304800"/>
            <a:ext cx="8610600" cy="6096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4E702F4-FD7F-4DCD-A260-BA172509681C}"/>
              </a:ext>
            </a:extLst>
          </p:cNvPr>
          <p:cNvSpPr txBox="1">
            <a:spLocks noGrp="1"/>
          </p:cNvSpPr>
          <p:nvPr/>
        </p:nvSpPr>
        <p:spPr>
          <a:xfrm>
            <a:off x="609600" y="502921"/>
            <a:ext cx="29133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000" b="1" i="0">
                <a:solidFill>
                  <a:srgbClr val="5F92BA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algn="l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1" i="0" u="none" strike="noStrike" kern="1200" cap="none" spc="-5" normalizeH="0" baseline="0" noProof="0" dirty="0">
                <a:ln>
                  <a:noFill/>
                </a:ln>
                <a:solidFill>
                  <a:srgbClr val="5F92B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Domains </a:t>
            </a:r>
            <a:r>
              <a:rPr kumimoji="0" sz="3000" b="1" i="0" u="none" strike="noStrike" kern="1200" cap="none" spc="0" normalizeH="0" baseline="0" noProof="0" dirty="0">
                <a:ln>
                  <a:noFill/>
                </a:ln>
                <a:solidFill>
                  <a:srgbClr val="5F92B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=</a:t>
            </a:r>
            <a:r>
              <a:rPr kumimoji="0" sz="3000" b="1" i="0" u="none" strike="noStrike" kern="1200" cap="none" spc="-95" normalizeH="0" baseline="0" noProof="0" dirty="0">
                <a:ln>
                  <a:noFill/>
                </a:ln>
                <a:solidFill>
                  <a:srgbClr val="5F92B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sz="3000" b="1" i="0" u="none" strike="noStrike" kern="1200" cap="none" spc="-5" normalizeH="0" baseline="0" noProof="0" dirty="0">
                <a:ln>
                  <a:noFill/>
                </a:ln>
                <a:solidFill>
                  <a:srgbClr val="5F92B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$$$$</a:t>
            </a: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20F3DBB3-9741-44B9-9E16-1A7D1EED0144}"/>
              </a:ext>
            </a:extLst>
          </p:cNvPr>
          <p:cNvSpPr txBox="1"/>
          <p:nvPr/>
        </p:nvSpPr>
        <p:spPr>
          <a:xfrm>
            <a:off x="4114800" y="1066800"/>
            <a:ext cx="4596130" cy="4881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Clr>
                <a:srgbClr val="5F92BA"/>
              </a:buClr>
              <a:buSzTx/>
              <a:buFontTx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dellfinancialservices.com</a:t>
            </a: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5600" marR="650240" lvl="0" indent="-342900" algn="l" defTabSz="914400" rtl="0" eaLnBrk="1" fontAlgn="base" latinLnBrk="0" hangingPunct="1">
              <a:lnSpc>
                <a:spcPct val="79700"/>
              </a:lnSpc>
              <a:spcBef>
                <a:spcPts val="760"/>
              </a:spcBef>
              <a:spcAft>
                <a:spcPct val="0"/>
              </a:spcAft>
              <a:buClr>
                <a:srgbClr val="5F92BA"/>
              </a:buClr>
              <a:buSzTx/>
              <a:buFontTx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kodak.ru: 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 year +</a:t>
            </a:r>
            <a:r>
              <a:rPr kumimoji="0" sz="3000" b="0" i="0" u="none" strike="noStrike" kern="1200" cap="none" spc="-145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  lawsuits</a:t>
            </a:r>
            <a:r>
              <a:rPr kumimoji="0" sz="3000" b="0" i="0" u="none" strike="noStrike" kern="1200" cap="none" spc="-15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later</a:t>
            </a: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5600" marR="5080" lvl="0" indent="-342900" algn="l" defTabSz="914400" rtl="0" eaLnBrk="1" fontAlgn="base" latinLnBrk="0" hangingPunct="1">
              <a:lnSpc>
                <a:spcPct val="79900"/>
              </a:lnSpc>
              <a:spcBef>
                <a:spcPts val="755"/>
              </a:spcBef>
              <a:spcAft>
                <a:spcPct val="0"/>
              </a:spcAft>
              <a:buClr>
                <a:srgbClr val="5F92BA"/>
              </a:buClr>
              <a:buSzTx/>
              <a:buFontTx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3000" b="0" i="0" u="none" strike="noStrike" kern="1200" cap="none" spc="-10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myverizonwireless.com,  </a:t>
            </a: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iphoneverizonplans.com,  and</a:t>
            </a:r>
            <a:r>
              <a:rPr kumimoji="0" sz="3000" b="0" i="0" u="none" strike="noStrike" kern="1200" cap="none" spc="-90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verizon-cellular.com:</a:t>
            </a: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5600" marR="0" lvl="0" indent="0" algn="l" defTabSz="914400" rtl="0" eaLnBrk="1" fontAlgn="base" latinLnBrk="0" hangingPunct="1">
              <a:lnSpc>
                <a:spcPts val="288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$33 million later. 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r>
              <a:rPr kumimoji="0" sz="3000" b="0" i="0" u="none" strike="noStrike" kern="1200" cap="none" spc="-45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5600" marR="149860" lvl="0" indent="-342900" algn="l" defTabSz="914400" rtl="0" eaLnBrk="1" fontAlgn="base" latinLnBrk="0" hangingPunct="1">
              <a:lnSpc>
                <a:spcPct val="79900"/>
              </a:lnSpc>
              <a:spcBef>
                <a:spcPts val="750"/>
              </a:spcBef>
              <a:spcAft>
                <a:spcPct val="0"/>
              </a:spcAft>
              <a:buClr>
                <a:srgbClr val="5F92BA"/>
              </a:buClr>
              <a:buSzTx/>
              <a:buFontTx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3000" b="0" i="0" u="none" strike="noStrike" kern="1200" cap="none" spc="-10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scartletjohansson.com:  Scam sweepstakes to  </a:t>
            </a: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collect e-mail</a:t>
            </a:r>
            <a:r>
              <a:rPr kumimoji="0" sz="3000" b="0" i="0" u="none" strike="noStrike" kern="1200" cap="none" spc="-45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000" b="0" i="0" u="none" strike="noStrike" kern="1200" cap="none" spc="-10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addresses</a:t>
            </a: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5600" marR="617855" lvl="0" indent="-342900" algn="l" defTabSz="914400" rtl="0" eaLnBrk="1" fontAlgn="base" latinLnBrk="0" hangingPunct="1">
              <a:lnSpc>
                <a:spcPct val="79700"/>
              </a:lnSpc>
              <a:spcBef>
                <a:spcPts val="760"/>
              </a:spcBef>
              <a:spcAft>
                <a:spcPct val="0"/>
              </a:spcAft>
              <a:buClr>
                <a:srgbClr val="5F92BA"/>
              </a:buClr>
              <a:buSzTx/>
              <a:buFontTx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BBC.com: Had to</a:t>
            </a:r>
            <a:r>
              <a:rPr kumimoji="0" sz="3000" b="0" i="0" u="none" strike="noStrike" kern="1200" cap="none" spc="-80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000" b="0" i="0" u="none" strike="noStrike" kern="1200" cap="none" spc="-10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win  </a:t>
            </a: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back its</a:t>
            </a:r>
            <a:r>
              <a:rPr kumimoji="0" sz="3000" b="0" i="0" u="none" strike="noStrike" kern="1200" cap="none" spc="-25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3000" b="0" i="0" u="none" strike="noStrike" kern="1200" cap="none" spc="-5" normalizeH="0" baseline="0" noProof="0" dirty="0">
                <a:ln>
                  <a:noFill/>
                </a:ln>
                <a:solidFill>
                  <a:srgbClr val="3F464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domain</a:t>
            </a: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2C73E83-E1A1-4072-804F-E28C8B5BF7E8}"/>
              </a:ext>
            </a:extLst>
          </p:cNvPr>
          <p:cNvSpPr/>
          <p:nvPr/>
        </p:nvSpPr>
        <p:spPr>
          <a:xfrm>
            <a:off x="1216660" y="2128521"/>
            <a:ext cx="2037080" cy="4483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FF59F7F1-FCD2-41D4-87AD-8F60C49A58C1}"/>
              </a:ext>
            </a:extLst>
          </p:cNvPr>
          <p:cNvSpPr/>
          <p:nvPr/>
        </p:nvSpPr>
        <p:spPr>
          <a:xfrm>
            <a:off x="1750060" y="3279141"/>
            <a:ext cx="2125979" cy="18999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9C5AF21D-1EDB-4110-8025-7A2F9A631ECD}"/>
              </a:ext>
            </a:extLst>
          </p:cNvPr>
          <p:cNvSpPr/>
          <p:nvPr/>
        </p:nvSpPr>
        <p:spPr>
          <a:xfrm>
            <a:off x="563879" y="1202690"/>
            <a:ext cx="1905000" cy="6934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24529B6A-A4E5-48DF-B987-73A09374F140}"/>
              </a:ext>
            </a:extLst>
          </p:cNvPr>
          <p:cNvSpPr/>
          <p:nvPr/>
        </p:nvSpPr>
        <p:spPr>
          <a:xfrm>
            <a:off x="734060" y="4479291"/>
            <a:ext cx="1879600" cy="14020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88FC2C51-37ED-47B9-B295-64396F2B96BC}"/>
              </a:ext>
            </a:extLst>
          </p:cNvPr>
          <p:cNvSpPr/>
          <p:nvPr/>
        </p:nvSpPr>
        <p:spPr>
          <a:xfrm>
            <a:off x="533400" y="2527300"/>
            <a:ext cx="2152650" cy="75311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413884"/>
      </p:ext>
    </p:extLst>
  </p:cSld>
  <p:clrMapOvr>
    <a:masterClrMapping/>
  </p:clrMapOvr>
  <p:transition advTm="10976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2438400" y="6172200"/>
            <a:ext cx="487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Md BT" pitchFamily="34" charset="0"/>
                <a:ea typeface="+mn-ea"/>
                <a:cs typeface="+mn-cs"/>
              </a:rPr>
              <a:t>The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Futura Md BT" pitchFamily="34" charset="0"/>
                <a:ea typeface="+mn-ea"/>
                <a:cs typeface="+mn-cs"/>
              </a:rPr>
              <a:t>UDRP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Futura Md BT" pitchFamily="34" charset="0"/>
              <a:ea typeface="+mn-ea"/>
              <a:cs typeface="+mn-cs"/>
            </a:endParaRPr>
          </a:p>
        </p:txBody>
      </p:sp>
      <p:pic>
        <p:nvPicPr>
          <p:cNvPr id="9219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33400"/>
            <a:ext cx="7239000" cy="542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735779"/>
      </p:ext>
    </p:extLst>
  </p:cSld>
  <p:clrMapOvr>
    <a:masterClrMapping/>
  </p:clrMapOvr>
  <p:transition advTm="10976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609600" y="6096000"/>
            <a:ext cx="762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Md BT" pitchFamily="34" charset="0"/>
                <a:ea typeface="+mn-ea"/>
                <a:cs typeface="+mn-cs"/>
              </a:rPr>
              <a:t>World Intellectual Property Organization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Futura Md BT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F03C86-61CE-41FE-A519-5124C90438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00" b="10000"/>
          <a:stretch/>
        </p:blipFill>
        <p:spPr>
          <a:xfrm>
            <a:off x="0" y="838200"/>
            <a:ext cx="9144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17006"/>
      </p:ext>
    </p:extLst>
  </p:cSld>
  <p:clrMapOvr>
    <a:masterClrMapping/>
  </p:clrMapOvr>
  <p:transition advTm="10976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609600" y="6096000"/>
            <a:ext cx="762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Md BT" pitchFamily="34" charset="0"/>
                <a:ea typeface="+mn-ea"/>
                <a:cs typeface="+mn-cs"/>
              </a:rPr>
              <a:t>Asian Domain Name Dispute Resolution Centre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Futura Md BT" pitchFamily="34" charset="0"/>
              <a:ea typeface="+mn-ea"/>
              <a:cs typeface="+mn-cs"/>
            </a:endParaRPr>
          </a:p>
        </p:txBody>
      </p:sp>
      <p:pic>
        <p:nvPicPr>
          <p:cNvPr id="1126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1" t="12857" r="13255" b="7143"/>
          <a:stretch>
            <a:fillRect/>
          </a:stretch>
        </p:blipFill>
        <p:spPr bwMode="auto">
          <a:xfrm>
            <a:off x="533400" y="685800"/>
            <a:ext cx="78867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1756282"/>
      </p:ext>
    </p:extLst>
  </p:cSld>
  <p:clrMapOvr>
    <a:masterClrMapping/>
  </p:clrMapOvr>
  <p:transition advTm="10976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2438400" y="6172200"/>
            <a:ext cx="487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Futura Md BT" pitchFamily="34" charset="0"/>
                <a:ea typeface="+mn-ea"/>
                <a:cs typeface="+mn-cs"/>
              </a:rPr>
              <a:t>Decisions by Year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Futura Md BT" pitchFamily="34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E5A0CC-8576-9EE8-9BC3-9DC7379CC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07628"/>
            <a:ext cx="6764037" cy="588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191898"/>
      </p:ext>
    </p:extLst>
  </p:cSld>
  <p:clrMapOvr>
    <a:masterClrMapping/>
  </p:clrMapOvr>
  <p:transition advTm="10976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C7E5DA-0EE3-4E46-81B7-1609E3640DE5}"/>
              </a:ext>
            </a:extLst>
          </p:cNvPr>
          <p:cNvSpPr/>
          <p:nvPr/>
        </p:nvSpPr>
        <p:spPr>
          <a:xfrm>
            <a:off x="304800" y="304800"/>
            <a:ext cx="8610600" cy="6096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A20DC996-7CBB-44DA-AEDE-E553AD49123D}"/>
              </a:ext>
            </a:extLst>
          </p:cNvPr>
          <p:cNvSpPr txBox="1"/>
          <p:nvPr/>
        </p:nvSpPr>
        <p:spPr>
          <a:xfrm>
            <a:off x="539433" y="1248410"/>
            <a:ext cx="8065134" cy="436118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3000" b="1" spc="-5" dirty="0">
                <a:solidFill>
                  <a:srgbClr val="5F92BA"/>
                </a:solidFill>
                <a:latin typeface="Arial"/>
                <a:cs typeface="Arial"/>
              </a:rPr>
              <a:t>Why Dispute/Defend </a:t>
            </a:r>
            <a:r>
              <a:rPr sz="3000" b="1" dirty="0">
                <a:solidFill>
                  <a:srgbClr val="5F92BA"/>
                </a:solidFill>
                <a:latin typeface="Arial"/>
                <a:cs typeface="Arial"/>
              </a:rPr>
              <a:t>a</a:t>
            </a:r>
            <a:r>
              <a:rPr sz="3000" b="1" spc="-45" dirty="0">
                <a:solidFill>
                  <a:srgbClr val="5F92BA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5F92BA"/>
                </a:solidFill>
                <a:latin typeface="Arial"/>
                <a:cs typeface="Arial"/>
              </a:rPr>
              <a:t>Domain?</a:t>
            </a:r>
            <a:endParaRPr sz="3000">
              <a:latin typeface="Arial"/>
              <a:cs typeface="Arial"/>
            </a:endParaRPr>
          </a:p>
          <a:p>
            <a:pPr marL="355600" marR="1292225" indent="-342900">
              <a:lnSpc>
                <a:spcPct val="79700"/>
              </a:lnSpc>
              <a:spcBef>
                <a:spcPts val="1570"/>
              </a:spcBef>
              <a:buClr>
                <a:srgbClr val="5F92BA"/>
              </a:buClr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3F464E"/>
                </a:solidFill>
                <a:latin typeface="Arial"/>
                <a:cs typeface="Arial"/>
              </a:rPr>
              <a:t>Domain Hijacking (“Cyber </a:t>
            </a:r>
            <a:r>
              <a:rPr sz="3000" spc="-10" dirty="0">
                <a:solidFill>
                  <a:srgbClr val="3F464E"/>
                </a:solidFill>
                <a:latin typeface="Arial"/>
                <a:cs typeface="Arial"/>
              </a:rPr>
              <a:t>Squatting”):  Register to</a:t>
            </a:r>
            <a:r>
              <a:rPr sz="3000" spc="-5" dirty="0">
                <a:solidFill>
                  <a:srgbClr val="3F464E"/>
                </a:solidFill>
                <a:latin typeface="Arial"/>
                <a:cs typeface="Arial"/>
              </a:rPr>
              <a:t> </a:t>
            </a:r>
            <a:r>
              <a:rPr sz="3000" spc="-10" dirty="0">
                <a:solidFill>
                  <a:srgbClr val="3F464E"/>
                </a:solidFill>
                <a:latin typeface="Arial"/>
                <a:cs typeface="Arial"/>
              </a:rPr>
              <a:t>resell</a:t>
            </a:r>
            <a:endParaRPr sz="3000">
              <a:latin typeface="Arial"/>
              <a:cs typeface="Arial"/>
            </a:endParaRPr>
          </a:p>
          <a:p>
            <a:pPr marL="355600" marR="426084" indent="-342900">
              <a:lnSpc>
                <a:spcPct val="79900"/>
              </a:lnSpc>
              <a:spcBef>
                <a:spcPts val="755"/>
              </a:spcBef>
              <a:buClr>
                <a:srgbClr val="5F92BA"/>
              </a:buClr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solidFill>
                  <a:srgbClr val="3F464E"/>
                </a:solidFill>
                <a:latin typeface="Arial"/>
                <a:cs typeface="Arial"/>
              </a:rPr>
              <a:t>Typo </a:t>
            </a:r>
            <a:r>
              <a:rPr sz="3000" spc="-10" dirty="0">
                <a:solidFill>
                  <a:srgbClr val="3F464E"/>
                </a:solidFill>
                <a:latin typeface="Arial"/>
                <a:cs typeface="Arial"/>
              </a:rPr>
              <a:t>Squatting: </a:t>
            </a:r>
            <a:r>
              <a:rPr sz="3000" spc="-5" dirty="0">
                <a:solidFill>
                  <a:srgbClr val="3F464E"/>
                </a:solidFill>
                <a:latin typeface="Arial"/>
                <a:cs typeface="Arial"/>
              </a:rPr>
              <a:t>Registering common  misspellings of famous domains to resell or  confuse</a:t>
            </a:r>
            <a:r>
              <a:rPr sz="3000" spc="-25" dirty="0">
                <a:solidFill>
                  <a:srgbClr val="3F464E"/>
                </a:solidFill>
                <a:latin typeface="Arial"/>
                <a:cs typeface="Arial"/>
              </a:rPr>
              <a:t> </a:t>
            </a:r>
            <a:r>
              <a:rPr sz="3000" spc="-5" dirty="0">
                <a:solidFill>
                  <a:srgbClr val="3F464E"/>
                </a:solidFill>
                <a:latin typeface="Arial"/>
                <a:cs typeface="Arial"/>
              </a:rPr>
              <a:t>consumers</a:t>
            </a:r>
            <a:endParaRPr sz="300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spcBef>
                <a:spcPts val="750"/>
              </a:spcBef>
              <a:buClr>
                <a:srgbClr val="5F92BA"/>
              </a:buClr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solidFill>
                  <a:srgbClr val="3F464E"/>
                </a:solidFill>
                <a:latin typeface="Arial"/>
                <a:cs typeface="Arial"/>
              </a:rPr>
              <a:t>Reverse Domain Hijacking: Making false  cyber squatting </a:t>
            </a:r>
            <a:r>
              <a:rPr sz="3000" dirty="0">
                <a:solidFill>
                  <a:srgbClr val="3F464E"/>
                </a:solidFill>
                <a:latin typeface="Arial"/>
                <a:cs typeface="Arial"/>
              </a:rPr>
              <a:t>claim </a:t>
            </a:r>
            <a:r>
              <a:rPr sz="3000" spc="-5" dirty="0">
                <a:solidFill>
                  <a:srgbClr val="3F464E"/>
                </a:solidFill>
                <a:latin typeface="Arial"/>
                <a:cs typeface="Arial"/>
              </a:rPr>
              <a:t>to </a:t>
            </a:r>
            <a:r>
              <a:rPr sz="3000" spc="-10" dirty="0">
                <a:solidFill>
                  <a:srgbClr val="3F464E"/>
                </a:solidFill>
                <a:latin typeface="Arial"/>
                <a:cs typeface="Arial"/>
              </a:rPr>
              <a:t>force </a:t>
            </a:r>
            <a:r>
              <a:rPr sz="3000" spc="-5" dirty="0">
                <a:solidFill>
                  <a:srgbClr val="3F464E"/>
                </a:solidFill>
                <a:latin typeface="Arial"/>
                <a:cs typeface="Arial"/>
              </a:rPr>
              <a:t>domain</a:t>
            </a:r>
            <a:r>
              <a:rPr sz="3000" spc="-60" dirty="0">
                <a:solidFill>
                  <a:srgbClr val="3F464E"/>
                </a:solidFill>
                <a:latin typeface="Arial"/>
                <a:cs typeface="Arial"/>
              </a:rPr>
              <a:t> </a:t>
            </a:r>
            <a:r>
              <a:rPr sz="3000" spc="-5" dirty="0">
                <a:solidFill>
                  <a:srgbClr val="3F464E"/>
                </a:solidFill>
                <a:latin typeface="Arial"/>
                <a:cs typeface="Arial"/>
              </a:rPr>
              <a:t>transfer</a:t>
            </a:r>
            <a:endParaRPr sz="3000">
              <a:latin typeface="Arial"/>
              <a:cs typeface="Arial"/>
            </a:endParaRPr>
          </a:p>
          <a:p>
            <a:pPr marL="355600" marR="1310640" indent="-342900">
              <a:lnSpc>
                <a:spcPts val="2880"/>
              </a:lnSpc>
              <a:spcBef>
                <a:spcPts val="715"/>
              </a:spcBef>
              <a:buClr>
                <a:srgbClr val="5F92BA"/>
              </a:buClr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solidFill>
                  <a:srgbClr val="3F464E"/>
                </a:solidFill>
                <a:latin typeface="Arial"/>
                <a:cs typeface="Arial"/>
              </a:rPr>
              <a:t>Confusion: </a:t>
            </a:r>
            <a:r>
              <a:rPr sz="3000" spc="-5" dirty="0">
                <a:solidFill>
                  <a:srgbClr val="3F464E"/>
                </a:solidFill>
                <a:latin typeface="Arial"/>
                <a:cs typeface="Arial"/>
              </a:rPr>
              <a:t>Domain is like </a:t>
            </a:r>
            <a:r>
              <a:rPr sz="3000" spc="0" dirty="0">
                <a:solidFill>
                  <a:srgbClr val="3F464E"/>
                </a:solidFill>
                <a:latin typeface="Arial"/>
                <a:cs typeface="Arial"/>
              </a:rPr>
              <a:t>TM </a:t>
            </a:r>
            <a:r>
              <a:rPr sz="3000" spc="-5" dirty="0">
                <a:solidFill>
                  <a:srgbClr val="3F464E"/>
                </a:solidFill>
                <a:latin typeface="Arial"/>
                <a:cs typeface="Arial"/>
              </a:rPr>
              <a:t>and </a:t>
            </a:r>
            <a:r>
              <a:rPr sz="3000" dirty="0">
                <a:solidFill>
                  <a:srgbClr val="3F464E"/>
                </a:solidFill>
                <a:latin typeface="Arial"/>
                <a:cs typeface="Arial"/>
              </a:rPr>
              <a:t>site  </a:t>
            </a:r>
            <a:r>
              <a:rPr sz="3000" spc="-10" dirty="0">
                <a:solidFill>
                  <a:srgbClr val="3F464E"/>
                </a:solidFill>
                <a:latin typeface="Arial"/>
                <a:cs typeface="Arial"/>
              </a:rPr>
              <a:t>markets </a:t>
            </a:r>
            <a:r>
              <a:rPr sz="3000" spc="-5" dirty="0">
                <a:solidFill>
                  <a:srgbClr val="3F464E"/>
                </a:solidFill>
                <a:latin typeface="Arial"/>
                <a:cs typeface="Arial"/>
              </a:rPr>
              <a:t>similar</a:t>
            </a:r>
            <a:r>
              <a:rPr sz="3000" spc="-10" dirty="0">
                <a:solidFill>
                  <a:srgbClr val="3F464E"/>
                </a:solidFill>
                <a:latin typeface="Arial"/>
                <a:cs typeface="Arial"/>
              </a:rPr>
              <a:t> products</a:t>
            </a:r>
            <a:endParaRPr sz="3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6789811"/>
      </p:ext>
    </p:extLst>
  </p:cSld>
  <p:clrMapOvr>
    <a:masterClrMapping/>
  </p:clrMapOvr>
  <p:transition advTm="10976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2438400" y="6172200"/>
            <a:ext cx="487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 Md BT" pitchFamily="34" charset="0"/>
              </a:rPr>
              <a:t>UDRP Process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 Md BT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935F28-C94B-4731-AE79-B2B31B81BD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333" t="20000" r="20000" b="15000"/>
          <a:stretch/>
        </p:blipFill>
        <p:spPr>
          <a:xfrm>
            <a:off x="609600" y="457200"/>
            <a:ext cx="8024446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913521"/>
      </p:ext>
    </p:extLst>
  </p:cSld>
  <p:clrMapOvr>
    <a:masterClrMapping/>
  </p:clrMapOvr>
  <p:transition advTm="10976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066800" y="1066800"/>
            <a:ext cx="4876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Md BT" pitchFamily="34" charset="0"/>
                <a:ea typeface="+mn-ea"/>
                <a:cs typeface="+mn-cs"/>
              </a:rPr>
              <a:t>Prove Three Elements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762000" y="1752600"/>
            <a:ext cx="5791200" cy="4042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Domain name is identical or confusingly similar to a trademark or service mark in which the complainant has rights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Domain name holder has no rights or legitimate interests in respect of the domain name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The domain name has been registered and is being used in bad faith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6629400" y="1143000"/>
          <a:ext cx="155575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3263492" imgH="3250794" progId="Photoshop.Image.6">
                  <p:embed/>
                </p:oleObj>
              </mc:Choice>
              <mc:Fallback>
                <p:oleObj name="Image" r:id="rId2" imgW="3263492" imgH="3250794" progId="Photoshop.Image.6">
                  <p:embed/>
                  <p:pic>
                    <p:nvPicPr>
                      <p:cNvPr id="81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1143000"/>
                        <a:ext cx="1555750" cy="154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7391400" y="0"/>
            <a:ext cx="1219200" cy="3079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July 1, 2014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7467600" y="0"/>
            <a:ext cx="1447800" cy="30777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solidFill>
                  <a:schemeClr val="bg1"/>
                </a:solidFill>
              </a:rPr>
              <a:t>Feb 9, 2020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1887D1B0-9FD8-4E74-8141-48ADFB384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1024" y="10265"/>
            <a:ext cx="1447800" cy="30777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solidFill>
                  <a:schemeClr val="bg1"/>
                </a:solidFill>
              </a:rPr>
              <a:t>June 27, 2026</a:t>
            </a:r>
          </a:p>
        </p:txBody>
      </p:sp>
    </p:spTree>
    <p:extLst>
      <p:ext uri="{BB962C8B-B14F-4D97-AF65-F5344CB8AC3E}">
        <p14:creationId xmlns:p14="http://schemas.microsoft.com/office/powerpoint/2010/main" val="2046557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066800" y="1066800"/>
            <a:ext cx="4876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Md BT" pitchFamily="34" charset="0"/>
                <a:ea typeface="+mn-ea"/>
                <a:cs typeface="+mn-cs"/>
              </a:rPr>
              <a:t>UDRP Controversies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990600" y="1736725"/>
            <a:ext cx="6400800" cy="5806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Selection bias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The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eResolution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Story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Favoring the powerful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Bodacious-tatas.com vs. Tata &amp; Sons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What resolution rates are appropriate?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Cultural biases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Shortcomings of ICANN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The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Ombuds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controversy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6629400" y="1143000"/>
          <a:ext cx="155575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3263492" imgH="3250794" progId="Photoshop.Image.6">
                  <p:embed/>
                </p:oleObj>
              </mc:Choice>
              <mc:Fallback>
                <p:oleObj name="Image" r:id="rId2" imgW="3263492" imgH="3250794" progId="Photoshop.Image.6">
                  <p:embed/>
                  <p:pic>
                    <p:nvPicPr>
                      <p:cNvPr id="71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1143000"/>
                        <a:ext cx="1555750" cy="154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Box 6"/>
          <p:cNvSpPr txBox="1">
            <a:spLocks noChangeArrowheads="1"/>
          </p:cNvSpPr>
          <p:nvPr/>
        </p:nvSpPr>
        <p:spPr bwMode="auto">
          <a:xfrm>
            <a:off x="7391400" y="0"/>
            <a:ext cx="1219200" cy="3079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July 1, 2014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7467600" y="0"/>
            <a:ext cx="1447800" cy="30777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Sep 21, 2019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7477298" y="19396"/>
            <a:ext cx="1447800" cy="30777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solidFill>
                  <a:schemeClr val="bg1"/>
                </a:solidFill>
              </a:rPr>
              <a:t>Feb 9, 2020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7620000" y="-2977"/>
            <a:ext cx="1447800" cy="30777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solidFill>
                  <a:schemeClr val="bg1"/>
                </a:solidFill>
              </a:rPr>
              <a:t>Feb 24, 2020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6E7523E0-71E9-48CC-BED5-58C66CC3A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447800" cy="30777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solidFill>
                  <a:schemeClr val="bg1"/>
                </a:solidFill>
              </a:rPr>
              <a:t>June 27, 2026</a:t>
            </a:r>
          </a:p>
        </p:txBody>
      </p:sp>
    </p:spTree>
    <p:extLst>
      <p:ext uri="{BB962C8B-B14F-4D97-AF65-F5344CB8AC3E}">
        <p14:creationId xmlns:p14="http://schemas.microsoft.com/office/powerpoint/2010/main" val="2494666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066800" y="1066800"/>
            <a:ext cx="4876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Md BT" pitchFamily="34" charset="0"/>
                <a:ea typeface="+mn-ea"/>
                <a:cs typeface="+mn-cs"/>
              </a:rPr>
              <a:t>UDRP Victories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990600" y="1736725"/>
            <a:ext cx="6400800" cy="5309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0,000+ disputes resolved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Sophisticated panelists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The UDRP-DB project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Complete transparency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Mueller, Geist,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ICANNWatch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Non-state precedent setting body of “law”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Expansion of legal principles (free speech)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6629400" y="1143000"/>
          <a:ext cx="155575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3263492" imgH="3250794" progId="Photoshop.Image.6">
                  <p:embed/>
                </p:oleObj>
              </mc:Choice>
              <mc:Fallback>
                <p:oleObj name="Image" r:id="rId2" imgW="3263492" imgH="3250794" progId="Photoshop.Image.6">
                  <p:embed/>
                  <p:pic>
                    <p:nvPicPr>
                      <p:cNvPr id="81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1143000"/>
                        <a:ext cx="1555750" cy="154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7391400" y="0"/>
            <a:ext cx="1219200" cy="3079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July 1, 2014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7467600" y="0"/>
            <a:ext cx="1447800" cy="30777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Sep 21, 2019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7543800" y="19396"/>
            <a:ext cx="1447800" cy="30777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solidFill>
                  <a:schemeClr val="bg1"/>
                </a:solidFill>
              </a:rPr>
              <a:t>Feb 9, 2020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7620000" y="76200"/>
            <a:ext cx="1447800" cy="30777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solidFill>
                  <a:schemeClr val="bg1"/>
                </a:solidFill>
              </a:rPr>
              <a:t>Feb 24, 2020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CAFB37BA-EA58-419C-A535-2BA2A68B7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447800" cy="30777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solidFill>
                  <a:schemeClr val="bg1"/>
                </a:solidFill>
              </a:rPr>
              <a:t>June 27, 2026</a:t>
            </a:r>
          </a:p>
        </p:txBody>
      </p:sp>
    </p:spTree>
    <p:extLst>
      <p:ext uri="{BB962C8B-B14F-4D97-AF65-F5344CB8AC3E}">
        <p14:creationId xmlns:p14="http://schemas.microsoft.com/office/powerpoint/2010/main" val="414351807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818</TotalTime>
  <Words>396</Words>
  <Application>Microsoft Office PowerPoint</Application>
  <PresentationFormat>On-screen Show (4:3)</PresentationFormat>
  <Paragraphs>83</Paragraphs>
  <Slides>12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Arial Black</vt:lpstr>
      <vt:lpstr>Century Gothic</vt:lpstr>
      <vt:lpstr>Futura Md BT</vt:lpstr>
      <vt:lpstr>Times New Roman</vt:lpstr>
      <vt:lpstr>Custom Design</vt:lpstr>
      <vt:lpstr>Default Design</vt:lpstr>
      <vt:lpstr>1_Custom Design</vt:lpstr>
      <vt:lpstr>2_Custom Design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Colin Rule</dc:creator>
  <cp:lastModifiedBy>Colin Rule</cp:lastModifiedBy>
  <cp:revision>36</cp:revision>
  <dcterms:created xsi:type="dcterms:W3CDTF">2004-01-24T11:56:54Z</dcterms:created>
  <dcterms:modified xsi:type="dcterms:W3CDTF">2026-06-27T15:14:02Z</dcterms:modified>
</cp:coreProperties>
</file>