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4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315" r:id="rId4"/>
    <p:sldId id="313" r:id="rId5"/>
    <p:sldId id="301" r:id="rId6"/>
    <p:sldId id="314" r:id="rId7"/>
    <p:sldId id="429" r:id="rId8"/>
    <p:sldId id="430" r:id="rId9"/>
    <p:sldId id="449" r:id="rId10"/>
    <p:sldId id="448" r:id="rId11"/>
    <p:sldId id="356" r:id="rId12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3"/>
    <p:restoredTop sz="93692"/>
  </p:normalViewPr>
  <p:slideViewPr>
    <p:cSldViewPr snapToObjects="1">
      <p:cViewPr varScale="1">
        <p:scale>
          <a:sx n="100" d="100"/>
          <a:sy n="100" d="100"/>
        </p:scale>
        <p:origin x="717" y="3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4593B8-F4E4-8A4B-AEDA-737EE0065B4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6EB58F-495B-D04F-A237-3339C406BE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3E73D52-32C2-49F4-8707-9FBE85D2FA3A}" type="datetime1">
              <a:rPr lang="en-US" altLang="en-US"/>
              <a:pPr>
                <a:defRPr/>
              </a:pPr>
              <a:t>9/19/2020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54D2F0-B0EA-E04B-95FE-A88EEDE335C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7617C0-37C9-FC42-B55D-DD5D1FD9A0F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B1A66E9-C60C-4337-85F6-495C0F408A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927CECA2-4E43-214F-99BA-60134EC5AE6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E45B439B-E648-9C41-A5AF-16698404C5A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1F5D5C2-359B-437A-A02C-DBBBE1FC7CDC}" type="datetime1">
              <a:rPr lang="en-US" altLang="en-US"/>
              <a:pPr>
                <a:defRPr/>
              </a:pPr>
              <a:t>9/19/2020</a:t>
            </a:fld>
            <a:endParaRPr lang="en-US" alt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720348A0-6C42-4D3C-92DB-27DA131C6A26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A2F4A46D-1070-7E47-A90C-65330A0660F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>
            <a:extLst>
              <a:ext uri="{FF2B5EF4-FFF2-40B4-BE49-F238E27FC236}">
                <a16:creationId xmlns:a16="http://schemas.microsoft.com/office/drawing/2014/main" id="{084119BE-E823-4446-9989-922C358142F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>
            <a:extLst>
              <a:ext uri="{FF2B5EF4-FFF2-40B4-BE49-F238E27FC236}">
                <a16:creationId xmlns:a16="http://schemas.microsoft.com/office/drawing/2014/main" id="{FA24734C-70F2-984D-A662-0C05CD8FDE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87CEF2-771F-434C-941B-0A2ED917F38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6" charset="0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6" charset="0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6" charset="0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6" charset="0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6" charset="0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>
            <a:extLst>
              <a:ext uri="{FF2B5EF4-FFF2-40B4-BE49-F238E27FC236}">
                <a16:creationId xmlns:a16="http://schemas.microsoft.com/office/drawing/2014/main" id="{18D65433-94CE-43FD-97A4-BF87343406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>
            <a:extLst>
              <a:ext uri="{FF2B5EF4-FFF2-40B4-BE49-F238E27FC236}">
                <a16:creationId xmlns:a16="http://schemas.microsoft.com/office/drawing/2014/main" id="{6B20AE33-E642-448C-91FA-C49863401C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Calibri" panose="020F0502020204030204" pitchFamily="34" charset="0"/>
                <a:ea typeface="ＭＳ Ｐゴシック" panose="020B0600070205080204" pitchFamily="34" charset="-128"/>
              </a:rPr>
              <a:t>Benefits, safety, CBA --- Italy experience – honor legal process, bar strike!</a:t>
            </a:r>
          </a:p>
        </p:txBody>
      </p:sp>
      <p:sp>
        <p:nvSpPr>
          <p:cNvPr id="34819" name="Slide Number Placeholder 3">
            <a:extLst>
              <a:ext uri="{FF2B5EF4-FFF2-40B4-BE49-F238E27FC236}">
                <a16:creationId xmlns:a16="http://schemas.microsoft.com/office/drawing/2014/main" id="{A955ED3C-5AF1-407D-808F-9CB05A2BAD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DB43D66-E764-4549-8A00-1B414C1712EC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B60188-4EEF-4B1E-BA35-B7F0DC7B575E}"/>
              </a:ext>
            </a:extLst>
          </p:cNvPr>
          <p:cNvSpPr/>
          <p:nvPr/>
        </p:nvSpPr>
        <p:spPr>
          <a:xfrm>
            <a:off x="3187700" y="268288"/>
            <a:ext cx="5668963" cy="39004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26BCE2-A39B-4834-9AB8-3A816949E1B8}"/>
              </a:ext>
            </a:extLst>
          </p:cNvPr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7F4DA76-569E-4D0A-A06A-EFBE9CCBE0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545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  <a:latin typeface="Century Gothic" charset="0"/>
              </a:defRPr>
            </a:lvl1pPr>
          </a:lstStyle>
          <a:p>
            <a:pPr>
              <a:defRPr/>
            </a:pPr>
            <a:fld id="{249420D7-506C-4B72-91D4-D5473C7EA3C6}" type="datetime1">
              <a:rPr lang="en-US" altLang="en-US"/>
              <a:pPr>
                <a:defRPr/>
              </a:pPr>
              <a:t>9/19/2020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86E6477-DA14-457D-99D2-04C4526CA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58585"/>
                </a:solidFill>
                <a:latin typeface="Century Gothic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1DA677B-DE27-4095-A528-85D86CD44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panose="020B0502020202020204" pitchFamily="34" charset="0"/>
              </a:defRPr>
            </a:lvl1pPr>
          </a:lstStyle>
          <a:p>
            <a:fld id="{4AA7CDB1-A126-45A8-BD55-2A92D81B04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843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6FDE2A4-44A9-4D63-9D79-B0DDC8D5CE84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1CD9F4AA-AF8A-4EF6-92A1-03B8CA6B192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93D206A-8F66-443B-9D4D-BD41E261298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EBDCCD8C-0051-4760-9F03-F60D215D780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03EBA06-209A-4889-8A7A-7A57AA5E39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100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7B094C6-A0BA-4B9B-A8D3-B86D09D61C46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0A54532-4820-4C6A-9957-D406A9D49B82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14E29C35-15F5-420B-A2C4-212BF961F80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2F7EA986-7520-445A-9A0D-4206EFE003A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C1C4DFC6-46E5-4E0D-AB27-195DFA8F09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9873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DF03A9-F21A-4AE0-8BDC-C04D22CC8D7D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BB26032B-9C2B-4A85-A5D6-FBDA7C6A2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5DC57B4-BF1D-4B19-9A0B-D8C27D8F3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C3731893-B537-4F04-80C9-02C61282F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F38AD-2046-4C9E-BA38-73C7B5F2EEE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6224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C4F3724-13B7-40FA-89FC-85516A771EE0}"/>
              </a:ext>
            </a:extLst>
          </p:cNvPr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111E9FDF-0E6B-47A0-9FEF-C3CA4EA9A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E9B38-2194-46D5-8A1A-E49C186F307A}" type="datetime1">
              <a:rPr lang="en-US" altLang="en-US"/>
              <a:pPr>
                <a:defRPr/>
              </a:pPr>
              <a:t>9/19/2020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86369FDF-4292-429C-83B6-F5AE2DEBF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3EDF8CC-ED2D-430B-8078-0ED42B802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18142-7871-47CE-9128-A02FB8142C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67298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F13D9F6-14BD-4922-9778-893298ABB10D}"/>
              </a:ext>
            </a:extLst>
          </p:cNvPr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7ABE071-21DF-4372-981F-4548ADDF8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23DA6FEF-4053-46BC-B63C-0C0E674C2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F8AD0F3-A5CE-4C61-8BAF-1779D92C3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10581A-921F-4492-A6CA-DE697F4860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7229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00A97BC-DBFD-44A1-AB0F-04B1AC571C49}"/>
              </a:ext>
            </a:extLst>
          </p:cNvPr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5BC5FB8-DF16-4B66-82D9-21187C6BC0EE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3A56150-6552-45F7-AD37-218067EA871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2A93239-CF53-4725-9AED-299B0A11043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9A1BAFD6-FA7D-4CE1-B607-E4FE02F2C5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169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82C1670-36E1-4A01-B08B-1287AD377DB8}"/>
              </a:ext>
            </a:extLst>
          </p:cNvPr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F53890C4-E078-4119-B279-DC943997E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B55BC497-44AA-446B-8658-121409D1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2088B65-1A17-4AE0-9FA4-61CD66444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731A2-838C-4ECE-BD11-C7F4E98CC3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361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659A004-BC22-4DA3-98B2-335F22D01F92}"/>
              </a:ext>
            </a:extLst>
          </p:cNvPr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05EA61A3-410A-4AC3-ACCB-768DADA8C519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5">
            <a:extLst>
              <a:ext uri="{FF2B5EF4-FFF2-40B4-BE49-F238E27FC236}">
                <a16:creationId xmlns:a16="http://schemas.microsoft.com/office/drawing/2014/main" id="{63AC1476-7B5C-4D08-B194-A3B55786B28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946FA7DC-E33B-4C39-8F65-A236885D521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711AB396-09F3-4B25-9F0E-B0EB481152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8828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4880651-6D7A-4723-9F92-1638D61C2739}"/>
              </a:ext>
            </a:extLst>
          </p:cNvPr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46E2D8-3C9B-4672-AAE3-D150A45A6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E660A66-6EB2-41BE-9AF9-E3A2A43BA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7204ED1-3C7B-4FDC-92E9-40D870275A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581F9A-5EE1-4CBA-91E9-DDC791C07B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90668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477DAEA-3933-4130-8507-48B7D51ED411}"/>
              </a:ext>
            </a:extLst>
          </p:cNvPr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FE291B2-4DA6-48DD-8CE5-9728D6B9D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42E1FE-5900-4A80-8CBD-D1E1B4323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009C8B-27F5-4F94-BA33-03BFD2193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D071F-C75D-4F18-BDFC-CC6E97DEDF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30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3EF52D9-7711-4312-B506-03FD45F59217}"/>
              </a:ext>
            </a:extLst>
          </p:cNvPr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15D1E13-DCF2-47AA-8385-7FB26640CC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74D8D-3759-414D-9464-A3F6DBF9DBCE}" type="datetime1">
              <a:rPr lang="en-US" altLang="en-US"/>
              <a:pPr>
                <a:defRPr/>
              </a:pPr>
              <a:t>9/19/2020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2C42A9C-2235-4296-B8BC-F765890D4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F0C908-5E18-4751-A4D3-AE9D5187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6DAFF-85AE-4187-AF09-011EFC4DEE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4569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A897EBC-3E3C-40E1-9FAC-F324FFC046DB}"/>
              </a:ext>
            </a:extLst>
          </p:cNvPr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C92559-9A1F-4060-B33D-652B92E3E405}"/>
              </a:ext>
            </a:extLst>
          </p:cNvPr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327BF17-503F-4FAA-A40A-B88848DE53F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CF8155-1737-4223-8898-5D92116A3F2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535FE5-5120-406F-84FF-815D8B66F6C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panose="020B0502020202020204" pitchFamily="34" charset="0"/>
              </a:defRPr>
            </a:lvl1pPr>
          </a:lstStyle>
          <a:p>
            <a:fld id="{FCFD147C-3296-424C-9D2A-C49C45906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550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E749AAE-4CF1-44D3-9118-3C56CF6A598F}"/>
              </a:ext>
            </a:extLst>
          </p:cNvPr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A70703F-07C6-4584-A0D7-826796030948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4DC7F41-A4B0-483D-B701-654C5F4797A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C337B2F-580B-496A-8CCE-2DAC1DCEE75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7D79AF32-1CE1-4931-848E-7A56C09076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24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5D14C93-60AA-485B-A83A-2BBBAFC5B65B}"/>
              </a:ext>
            </a:extLst>
          </p:cNvPr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8B9D042-E568-4E3C-9054-6716747966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BB1AD8-1E55-4361-8C17-E1EAE82B0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7CED001-BC9C-4E1C-90BC-382DD0A95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0677F-C7D4-4317-9648-848DE77597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548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D34FCFA-4FB4-4B74-B097-9A53F43FEC16}"/>
              </a:ext>
            </a:extLst>
          </p:cNvPr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360FE-546E-48E1-8CC6-27A14F1FAA6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3696E405-2753-4925-8D21-54ADBED38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452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5390D81-A5CE-43BE-8754-FA04FC1720C0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5D861DF-BE16-4736-B225-0417D2371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1DC0ECE4-FD82-413B-AC11-0CD2A67C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5B9D807-C812-41C0-BB94-DAB3B6F48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5E8FE-750A-4B44-ADDE-DB5E3A97F5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7635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D1D3C1E-77E3-4888-9C56-B647010A36DA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4CD9FE62-A7CA-4CA7-80B7-82A335B5E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AC3AE4A7-F4CB-4F1D-9DD5-C2C3C34B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3C8735A4-321B-4028-8457-3D88A2D34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F528E-B968-4362-B8EB-ED5C9AE2E0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63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69FF455-15D1-4415-91F6-D7E4BCF24F5A}"/>
              </a:ext>
            </a:extLst>
          </p:cNvPr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6089AC9-4FF0-4AFE-A8AC-11A1AD54A92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1FA203A-A7F3-4EE0-A60F-E02202641B2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A3F4B51-06B6-4857-BEA0-2DA76B94B48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53A3492-FE3D-4B32-9844-D55182BDB6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319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53530AF-89C0-40E9-AF86-909C94713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14400"/>
            <a:ext cx="65087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2673846-51A2-49F7-B4CF-AF37E31559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209800"/>
            <a:ext cx="6508750" cy="391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50C53-D092-2244-984E-45D065D8A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2B972-8033-534A-B9A5-62B9CCD83B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0491E-14DB-744D-BAE2-DE83C89CB0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9BAF89C9-D6D7-4B51-8EAA-9155FE7203B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55" r:id="rId2"/>
    <p:sldLayoutId id="2147484256" r:id="rId3"/>
    <p:sldLayoutId id="2147484257" r:id="rId4"/>
    <p:sldLayoutId id="2147484258" r:id="rId5"/>
    <p:sldLayoutId id="2147484259" r:id="rId6"/>
    <p:sldLayoutId id="2147484260" r:id="rId7"/>
    <p:sldLayoutId id="2147484261" r:id="rId8"/>
    <p:sldLayoutId id="2147484262" r:id="rId9"/>
    <p:sldLayoutId id="2147484263" r:id="rId10"/>
    <p:sldLayoutId id="2147484264" r:id="rId11"/>
    <p:sldLayoutId id="2147484265" r:id="rId12"/>
    <p:sldLayoutId id="2147484266" r:id="rId13"/>
    <p:sldLayoutId id="2147484267" r:id="rId14"/>
    <p:sldLayoutId id="2147484268" r:id="rId15"/>
    <p:sldLayoutId id="2147484269" r:id="rId16"/>
    <p:sldLayoutId id="2147484270" r:id="rId17"/>
    <p:sldLayoutId id="2147484271" r:id="rId18"/>
    <p:sldLayoutId id="2147484272" r:id="rId1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Century Gothic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0" fontAlgn="base" hangingPunct="0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panose="05020102010507070707" pitchFamily="18" charset="2"/>
        <a:buChar char="¡"/>
        <a:defRPr sz="2000" kern="1200">
          <a:solidFill>
            <a:schemeClr val="tx2"/>
          </a:solidFill>
          <a:latin typeface="+mn-lt"/>
          <a:ea typeface="ＭＳ Ｐゴシック" charset="0"/>
          <a:cs typeface="ＭＳ Ｐゴシック" charset="0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anose="05020102010507070707" pitchFamily="18" charset="2"/>
        <a:buChar char="¡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anose="05020102010507070707" pitchFamily="18" charset="2"/>
        <a:buChar char="¡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panose="05020102010507070707" pitchFamily="18" charset="2"/>
        <a:buChar char="¡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panose="05020102010507070707" pitchFamily="18" charset="2"/>
        <a:buChar char="¡"/>
        <a:defRPr kern="1200">
          <a:solidFill>
            <a:schemeClr val="tx2"/>
          </a:solidFill>
          <a:latin typeface="+mn-lt"/>
          <a:ea typeface="ＭＳ Ｐゴシック" charset="0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D377C65A-A4B2-2A49-8CA1-E7BBF6A992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0" y="4208463"/>
            <a:ext cx="5459413" cy="1201737"/>
          </a:xfrm>
        </p:spPr>
        <p:txBody>
          <a:bodyPr/>
          <a:lstStyle/>
          <a:p>
            <a:pPr>
              <a:defRPr/>
            </a:pPr>
            <a:r>
              <a:rPr lang="en-US" altLang="en-US" sz="2800" dirty="0">
                <a:latin typeface="Franklin Gothic Book" panose="020B0503020102020204" pitchFamily="34" charset="0"/>
                <a:cs typeface="Helvetica Neue" panose="02000503000000020004" pitchFamily="2" charset="0"/>
              </a:rPr>
              <a:t>Dispute System Design: An Overview</a:t>
            </a:r>
            <a:endParaRPr altLang="en-US" sz="2800" dirty="0">
              <a:latin typeface="Franklin Gothic Book" panose="020B0503020102020204" pitchFamily="34" charset="0"/>
              <a:cs typeface="Helvetica Neue" panose="02000503000000020004" pitchFamily="2" charset="0"/>
            </a:endParaRPr>
          </a:p>
        </p:txBody>
      </p:sp>
      <p:sp>
        <p:nvSpPr>
          <p:cNvPr id="9217" name="Subtitle 2">
            <a:extLst>
              <a:ext uri="{FF2B5EF4-FFF2-40B4-BE49-F238E27FC236}">
                <a16:creationId xmlns:a16="http://schemas.microsoft.com/office/drawing/2014/main" id="{63CA4C5D-9D43-D94E-A1EB-05A027333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5410200"/>
            <a:ext cx="5459413" cy="609600"/>
          </a:xfrm>
        </p:spPr>
        <p:txBody>
          <a:bodyPr/>
          <a:lstStyle/>
          <a:p>
            <a:pPr>
              <a:defRPr/>
            </a:pPr>
            <a:endParaRPr lang="en-US" altLang="en-US" dirty="0">
              <a:latin typeface="Perpetua" panose="02020502060401020303" pitchFamily="18" charset="77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>
            <a:extLst>
              <a:ext uri="{FF2B5EF4-FFF2-40B4-BE49-F238E27FC236}">
                <a16:creationId xmlns:a16="http://schemas.microsoft.com/office/drawing/2014/main" id="{8154D2AA-592B-4EB4-98DF-A4AA029EEE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ODR Goals</a:t>
            </a:r>
          </a:p>
        </p:txBody>
      </p:sp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6EDEEB80-713F-4B3C-87D8-CEA2E88F98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To increase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Access to justice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User experience satisfaction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Provider reputation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Efficiency of time, money and information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Technical capacity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Transparency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Delivery of fair and predictable outcomes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Data collection for improved analysis &amp; decision making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…</a:t>
            </a:r>
          </a:p>
          <a:p>
            <a:pPr lvl="1"/>
            <a:endParaRPr lang="en-US" altLang="en-US">
              <a:ea typeface="ＭＳ Ｐゴシック" panose="020B0600070205080204" pitchFamily="34" charset="-128"/>
            </a:endParaRP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>
            <a:extLst>
              <a:ext uri="{FF2B5EF4-FFF2-40B4-BE49-F238E27FC236}">
                <a16:creationId xmlns:a16="http://schemas.microsoft.com/office/drawing/2014/main" id="{9A24CA86-A19C-49F6-B8F6-9D24C5E54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Power &amp; Control</a:t>
            </a:r>
          </a:p>
        </p:txBody>
      </p:sp>
      <p:sp>
        <p:nvSpPr>
          <p:cNvPr id="33794" name="Content Placeholder 2">
            <a:extLst>
              <a:ext uri="{FF2B5EF4-FFF2-40B4-BE49-F238E27FC236}">
                <a16:creationId xmlns:a16="http://schemas.microsoft.com/office/drawing/2014/main" id="{994344B6-D91F-4F17-BB7B-4E04A1D846A8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Who designs the system of process options responding to what goals?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All parties? Stakeholders?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One party?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Third party?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Regulatory sandbox for legal products &amp; services…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Who selects process for given case?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Disputant?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Third party?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Fourth party? [technology]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8986AA40-C3DD-4AF5-A9E9-75AA5753F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altLang="en-US">
                <a:latin typeface="Franklin Gothic Book" panose="020B0503020102020204" pitchFamily="34" charset="0"/>
                <a:ea typeface="ＭＳ Ｐゴシック" panose="020B0600070205080204" pitchFamily="34" charset="-128"/>
              </a:rPr>
              <a:t>Dispute System Design</a:t>
            </a:r>
          </a:p>
        </p:txBody>
      </p:sp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id="{B21A9EF5-8F16-754C-80F5-231DC7A119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Char char="•"/>
              <a:defRPr/>
            </a:pPr>
            <a:r>
              <a:rPr lang="en-US" altLang="en-US" sz="2800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What is it?</a:t>
            </a:r>
          </a:p>
          <a:p>
            <a:pPr eaLnBrk="1" hangingPunct="1">
              <a:buFontTx/>
              <a:buChar char="•"/>
              <a:defRPr/>
            </a:pPr>
            <a:r>
              <a:rPr lang="en-US" altLang="en-US" sz="2800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How to think about it?</a:t>
            </a:r>
          </a:p>
          <a:p>
            <a:pPr lvl="1" eaLnBrk="1" hangingPunct="1">
              <a:buFontTx/>
              <a:buChar char="•"/>
              <a:defRPr/>
            </a:pPr>
            <a:r>
              <a:rPr lang="en-US" altLang="en-US" sz="2800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Analytic Framework</a:t>
            </a:r>
          </a:p>
          <a:p>
            <a:pPr eaLnBrk="1" hangingPunct="1">
              <a:buFontTx/>
              <a:buChar char="•"/>
              <a:defRPr/>
            </a:pPr>
            <a:r>
              <a:rPr lang="en-US" altLang="en-US" sz="2800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Example: ODR in the courts</a:t>
            </a:r>
          </a:p>
          <a:p>
            <a:pPr marL="228600" lvl="1" indent="0" eaLnBrk="1" hangingPunct="1">
              <a:buFont typeface="Wingdings 2" pitchFamily="2" charset="2"/>
              <a:buNone/>
              <a:defRPr/>
            </a:pPr>
            <a:endParaRPr lang="en-US" altLang="en-US" sz="2200" dirty="0">
              <a:latin typeface="Perpetua" panose="02020502060401020303" pitchFamily="18" charset="77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F6474C8C-D289-47D5-8770-3F85A14BB8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altLang="en-US">
                <a:latin typeface="Franklin Gothic Book" panose="020B0503020102020204" pitchFamily="34" charset="0"/>
                <a:ea typeface="ＭＳ Ｐゴシック" panose="020B0600070205080204" pitchFamily="34" charset="-128"/>
              </a:rPr>
              <a:t>Dispute System Design</a:t>
            </a:r>
          </a:p>
        </p:txBody>
      </p:sp>
      <p:sp>
        <p:nvSpPr>
          <p:cNvPr id="25602" name="Content Placeholder 2">
            <a:extLst>
              <a:ext uri="{FF2B5EF4-FFF2-40B4-BE49-F238E27FC236}">
                <a16:creationId xmlns:a16="http://schemas.microsoft.com/office/drawing/2014/main" id="{1CD951C6-3F0C-4E4C-8D21-31BE93383E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latin typeface="Perpetua" panose="02020502060401020303" pitchFamily="18" charset="0"/>
                <a:ea typeface="ＭＳ Ｐゴシック" panose="020B0600070205080204" pitchFamily="34" charset="-128"/>
              </a:rPr>
              <a:t>One or more processes adopted to prevent, manage or resolve a stream of disputes connected to an organization or institution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F876CEA8-80D7-47CD-8C62-A6A653BFB1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altLang="en-US">
                <a:latin typeface="Franklin Gothic Book" panose="020B0503020102020204" pitchFamily="34" charset="0"/>
                <a:ea typeface="ＭＳ Ｐゴシック" panose="020B0600070205080204" pitchFamily="34" charset="-128"/>
              </a:rPr>
              <a:t>Array of Design Contexts</a:t>
            </a:r>
          </a:p>
        </p:txBody>
      </p:sp>
      <p:sp>
        <p:nvSpPr>
          <p:cNvPr id="26626" name="Content Placeholder 2">
            <a:extLst>
              <a:ext uri="{FF2B5EF4-FFF2-40B4-BE49-F238E27FC236}">
                <a16:creationId xmlns:a16="http://schemas.microsoft.com/office/drawing/2014/main" id="{38A7B466-846E-48EC-9361-04E95EE5EB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Perpetua" panose="02020502060401020303" pitchFamily="18" charset="0"/>
                <a:ea typeface="ＭＳ Ｐゴシック" panose="020B0600070205080204" pitchFamily="34" charset="-128"/>
              </a:rPr>
              <a:t>Public and Community Justice</a:t>
            </a:r>
          </a:p>
          <a:p>
            <a:pPr lvl="1" eaLnBrk="1" hangingPunct="1"/>
            <a:r>
              <a:rPr lang="en-US" altLang="en-US" sz="1600">
                <a:latin typeface="Perpetua" panose="02020502060401020303" pitchFamily="18" charset="0"/>
                <a:ea typeface="ＭＳ Ｐゴシック" panose="020B0600070205080204" pitchFamily="34" charset="-128"/>
              </a:rPr>
              <a:t>Court ADR</a:t>
            </a:r>
          </a:p>
          <a:p>
            <a:pPr lvl="1" eaLnBrk="1" hangingPunct="1"/>
            <a:r>
              <a:rPr lang="en-US" altLang="en-US" sz="1600">
                <a:latin typeface="Perpetua" panose="02020502060401020303" pitchFamily="18" charset="0"/>
                <a:ea typeface="ＭＳ Ｐゴシック" panose="020B0600070205080204" pitchFamily="34" charset="-128"/>
              </a:rPr>
              <a:t>Claims Facilities</a:t>
            </a:r>
          </a:p>
          <a:p>
            <a:pPr lvl="1" eaLnBrk="1" hangingPunct="1"/>
            <a:r>
              <a:rPr lang="en-US" altLang="en-US" sz="1600">
                <a:latin typeface="Perpetua" panose="02020502060401020303" pitchFamily="18" charset="0"/>
                <a:ea typeface="ＭＳ Ｐゴシック" panose="020B0600070205080204" pitchFamily="34" charset="-128"/>
              </a:rPr>
              <a:t>Community [neighborhoods, restorative justice]</a:t>
            </a:r>
          </a:p>
          <a:p>
            <a:pPr eaLnBrk="1" hangingPunct="1"/>
            <a:r>
              <a:rPr lang="en-US" altLang="en-US">
                <a:latin typeface="Perpetua" panose="02020502060401020303" pitchFamily="18" charset="0"/>
                <a:ea typeface="ＭＳ Ｐゴシック" panose="020B0600070205080204" pitchFamily="34" charset="-128"/>
              </a:rPr>
              <a:t>Conflict and the Organization</a:t>
            </a:r>
          </a:p>
          <a:p>
            <a:pPr lvl="1" eaLnBrk="1" hangingPunct="1"/>
            <a:r>
              <a:rPr lang="en-US" altLang="en-US" sz="1600">
                <a:latin typeface="Perpetua" panose="02020502060401020303" pitchFamily="18" charset="0"/>
                <a:ea typeface="ＭＳ Ｐゴシック" panose="020B0600070205080204" pitchFamily="34" charset="-128"/>
              </a:rPr>
              <a:t>Commercial: vendors/suppliers, regulators, consumers</a:t>
            </a:r>
          </a:p>
          <a:p>
            <a:pPr lvl="1" eaLnBrk="1" hangingPunct="1"/>
            <a:r>
              <a:rPr lang="en-US" altLang="en-US" sz="1600">
                <a:latin typeface="Perpetua" panose="02020502060401020303" pitchFamily="18" charset="0"/>
                <a:ea typeface="ＭＳ Ｐゴシック" panose="020B0600070205080204" pitchFamily="34" charset="-128"/>
              </a:rPr>
              <a:t>Employment; ombuds</a:t>
            </a:r>
          </a:p>
          <a:p>
            <a:pPr eaLnBrk="1" hangingPunct="1"/>
            <a:r>
              <a:rPr lang="en-US" altLang="en-US">
                <a:latin typeface="Perpetua" panose="02020502060401020303" pitchFamily="18" charset="0"/>
                <a:ea typeface="ＭＳ Ｐゴシック" panose="020B0600070205080204" pitchFamily="34" charset="-128"/>
              </a:rPr>
              <a:t>International/Transnational</a:t>
            </a:r>
          </a:p>
          <a:p>
            <a:pPr lvl="1" eaLnBrk="1" hangingPunct="1"/>
            <a:r>
              <a:rPr lang="en-US" altLang="en-US" sz="1600">
                <a:latin typeface="Perpetua" panose="02020502060401020303" pitchFamily="18" charset="0"/>
                <a:ea typeface="ＭＳ Ｐゴシック" panose="020B0600070205080204" pitchFamily="34" charset="-128"/>
              </a:rPr>
              <a:t>States as Contracting Parties to Treaties; Investor-State</a:t>
            </a:r>
          </a:p>
          <a:p>
            <a:pPr lvl="1" eaLnBrk="1" hangingPunct="1"/>
            <a:r>
              <a:rPr lang="en-US" altLang="en-US" sz="1600">
                <a:latin typeface="Perpetua" panose="02020502060401020303" pitchFamily="18" charset="0"/>
                <a:ea typeface="ＭＳ Ｐゴシック" panose="020B0600070205080204" pitchFamily="34" charset="-128"/>
              </a:rPr>
              <a:t>Cross-boundary Commerce</a:t>
            </a:r>
          </a:p>
          <a:p>
            <a:pPr lvl="1" eaLnBrk="1" hangingPunct="1"/>
            <a:r>
              <a:rPr lang="en-US" altLang="en-US" sz="1600">
                <a:latin typeface="Perpetua" panose="02020502060401020303" pitchFamily="18" charset="0"/>
                <a:ea typeface="ＭＳ Ｐゴシック" panose="020B0600070205080204" pitchFamily="34" charset="-128"/>
              </a:rPr>
              <a:t>Transitional Justice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CD196E78-6697-4FFB-A54B-646B81633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altLang="en-US">
                <a:latin typeface="Franklin Gothic Book" panose="020B0503020102020204" pitchFamily="34" charset="0"/>
                <a:ea typeface="ＭＳ Ｐゴシック" panose="020B0600070205080204" pitchFamily="34" charset="-128"/>
              </a:rPr>
              <a:t>Analytic Framework</a:t>
            </a:r>
          </a:p>
        </p:txBody>
      </p:sp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E12E2BE5-B593-E244-A610-605FA0E4AA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buFont typeface="Wingdings 2" pitchFamily="2" charset="2"/>
              <a:buChar char="¡"/>
              <a:defRPr/>
            </a:pPr>
            <a:r>
              <a:rPr lang="en-US" altLang="en-US" sz="1800" dirty="0">
                <a:solidFill>
                  <a:srgbClr val="FF0000"/>
                </a:solidFill>
                <a:latin typeface="Perpetua" panose="02020502060401020303" pitchFamily="18" charset="77"/>
                <a:ea typeface="ＭＳ Ｐゴシック" panose="020B0600070205080204" pitchFamily="34" charset="-128"/>
              </a:rPr>
              <a:t>GOALS</a:t>
            </a:r>
          </a:p>
          <a:p>
            <a:pPr lvl="1" eaLnBrk="1" hangingPunct="1">
              <a:lnSpc>
                <a:spcPct val="70000"/>
              </a:lnSpc>
              <a:buFont typeface="Wingdings 2" pitchFamily="2" charset="2"/>
              <a:buChar char="¡"/>
              <a:defRPr/>
            </a:pPr>
            <a:r>
              <a:rPr lang="en-US" altLang="en-US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What do the system’s decision makers seek to accomplish?</a:t>
            </a:r>
          </a:p>
          <a:p>
            <a:pPr lvl="1" eaLnBrk="1" hangingPunct="1">
              <a:lnSpc>
                <a:spcPct val="70000"/>
              </a:lnSpc>
              <a:buFont typeface="Wingdings 2" pitchFamily="2" charset="2"/>
              <a:buChar char="¡"/>
              <a:defRPr/>
            </a:pPr>
            <a:r>
              <a:rPr lang="en-US" altLang="en-US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Which types of conflicts does the system seek to address?</a:t>
            </a:r>
          </a:p>
          <a:p>
            <a:pPr eaLnBrk="1" hangingPunct="1">
              <a:lnSpc>
                <a:spcPct val="70000"/>
              </a:lnSpc>
              <a:buFont typeface="Wingdings 2" pitchFamily="2" charset="2"/>
              <a:buChar char="¡"/>
              <a:defRPr/>
            </a:pPr>
            <a:r>
              <a:rPr lang="en-US" altLang="en-US" sz="1800" dirty="0">
                <a:solidFill>
                  <a:srgbClr val="FF0000"/>
                </a:solidFill>
                <a:latin typeface="Perpetua" panose="02020502060401020303" pitchFamily="18" charset="77"/>
                <a:ea typeface="ＭＳ Ｐゴシック" panose="020B0600070205080204" pitchFamily="34" charset="-128"/>
              </a:rPr>
              <a:t>STAKEHOLDERS</a:t>
            </a:r>
          </a:p>
          <a:p>
            <a:pPr lvl="1" eaLnBrk="1" hangingPunct="1">
              <a:lnSpc>
                <a:spcPct val="70000"/>
              </a:lnSpc>
              <a:buFont typeface="Wingdings 2" pitchFamily="2" charset="2"/>
              <a:buChar char="¡"/>
              <a:defRPr/>
            </a:pPr>
            <a:r>
              <a:rPr lang="en-US" altLang="en-US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Who are the stakeholders?</a:t>
            </a:r>
          </a:p>
          <a:p>
            <a:pPr lvl="1" eaLnBrk="1" hangingPunct="1">
              <a:lnSpc>
                <a:spcPct val="70000"/>
              </a:lnSpc>
              <a:buFont typeface="Wingdings 2" pitchFamily="2" charset="2"/>
              <a:buChar char="¡"/>
              <a:defRPr/>
            </a:pPr>
            <a:r>
              <a:rPr lang="en-US" altLang="en-US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What is their relative power?</a:t>
            </a:r>
          </a:p>
          <a:p>
            <a:pPr lvl="1" eaLnBrk="1" hangingPunct="1">
              <a:lnSpc>
                <a:spcPct val="70000"/>
              </a:lnSpc>
              <a:buFont typeface="Wingdings 2" pitchFamily="2" charset="2"/>
              <a:buChar char="¡"/>
              <a:defRPr/>
            </a:pPr>
            <a:r>
              <a:rPr lang="en-US" altLang="en-US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What are their interests, and how are their interests represented in the system?</a:t>
            </a:r>
          </a:p>
          <a:p>
            <a:pPr eaLnBrk="1" hangingPunct="1">
              <a:lnSpc>
                <a:spcPct val="70000"/>
              </a:lnSpc>
              <a:buFont typeface="Wingdings 2" pitchFamily="2" charset="2"/>
              <a:buChar char="¡"/>
              <a:defRPr/>
            </a:pPr>
            <a:r>
              <a:rPr lang="en-US" altLang="en-US" sz="1800" dirty="0">
                <a:solidFill>
                  <a:srgbClr val="FF0000"/>
                </a:solidFill>
                <a:latin typeface="Perpetua" panose="02020502060401020303" pitchFamily="18" charset="77"/>
                <a:ea typeface="ＭＳ Ｐゴシック" panose="020B0600070205080204" pitchFamily="34" charset="-128"/>
              </a:rPr>
              <a:t>CONTEXT &amp; CULTURE</a:t>
            </a:r>
          </a:p>
          <a:p>
            <a:pPr lvl="1" eaLnBrk="1" hangingPunct="1">
              <a:lnSpc>
                <a:spcPct val="70000"/>
              </a:lnSpc>
              <a:buFont typeface="Wingdings 2" pitchFamily="2" charset="2"/>
              <a:buChar char="¡"/>
              <a:defRPr/>
            </a:pPr>
            <a:r>
              <a:rPr lang="en-US" altLang="en-US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How does the context of the DSD affect its viability and success?</a:t>
            </a:r>
          </a:p>
          <a:p>
            <a:pPr lvl="1" eaLnBrk="1" hangingPunct="1">
              <a:lnSpc>
                <a:spcPct val="70000"/>
              </a:lnSpc>
              <a:buFont typeface="Wingdings 2" pitchFamily="2" charset="2"/>
              <a:buChar char="¡"/>
              <a:defRPr/>
            </a:pPr>
            <a:r>
              <a:rPr lang="en-US" altLang="en-US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What aspects of culture (organizational, social, national economic, or other) affect the working of the system?</a:t>
            </a:r>
          </a:p>
          <a:p>
            <a:pPr lvl="1" eaLnBrk="1" hangingPunct="1">
              <a:lnSpc>
                <a:spcPct val="70000"/>
              </a:lnSpc>
              <a:buFont typeface="Wingdings 2" pitchFamily="2" charset="2"/>
              <a:buChar char="¡"/>
              <a:defRPr/>
            </a:pPr>
            <a:r>
              <a:rPr lang="en-US" altLang="en-US" dirty="0">
                <a:latin typeface="Perpetua" panose="02020502060401020303" pitchFamily="18" charset="77"/>
                <a:ea typeface="ＭＳ Ｐゴシック" panose="020B0600070205080204" pitchFamily="34" charset="-128"/>
              </a:rPr>
              <a:t>What are the norms for communication and conflict management?</a:t>
            </a:r>
          </a:p>
          <a:p>
            <a:pPr marL="228600" lvl="1" indent="0" eaLnBrk="1" hangingPunct="1">
              <a:lnSpc>
                <a:spcPct val="70000"/>
              </a:lnSpc>
              <a:buFont typeface="Wingdings 2" pitchFamily="2" charset="2"/>
              <a:buNone/>
              <a:defRPr/>
            </a:pPr>
            <a:endParaRPr lang="en-US" altLang="en-US" dirty="0">
              <a:latin typeface="Perpetua" panose="02020502060401020303" pitchFamily="18" charset="77"/>
              <a:ea typeface="ＭＳ Ｐゴシック" panose="020B0600070205080204" pitchFamily="34" charset="-128"/>
            </a:endParaRPr>
          </a:p>
          <a:p>
            <a:pPr marL="228600" lvl="1" indent="0" eaLnBrk="1" hangingPunct="1">
              <a:lnSpc>
                <a:spcPct val="70000"/>
              </a:lnSpc>
              <a:buFont typeface="Wingdings 2" pitchFamily="2" charset="2"/>
              <a:buNone/>
              <a:defRPr/>
            </a:pPr>
            <a:endParaRPr lang="en-US" altLang="en-US" dirty="0">
              <a:latin typeface="Perpetua" panose="02020502060401020303" pitchFamily="18" charset="77"/>
              <a:ea typeface="ＭＳ Ｐゴシック" panose="020B0600070205080204" pitchFamily="34" charset="-128"/>
            </a:endParaRPr>
          </a:p>
          <a:p>
            <a:pPr marL="228600" lvl="1" indent="0" eaLnBrk="1" hangingPunct="1">
              <a:lnSpc>
                <a:spcPct val="70000"/>
              </a:lnSpc>
              <a:buFont typeface="Wingdings 2" pitchFamily="2" charset="2"/>
              <a:buNone/>
              <a:defRPr/>
            </a:pPr>
            <a:endParaRPr lang="en-US" altLang="en-US" dirty="0">
              <a:latin typeface="Perpetua" panose="02020502060401020303" pitchFamily="18" charset="77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C1703E51-92ED-44AC-B5E0-47165CC8B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anchor="t"/>
          <a:lstStyle/>
          <a:p>
            <a:pPr eaLnBrk="1" hangingPunct="1"/>
            <a:r>
              <a:rPr lang="en-US" altLang="en-US">
                <a:latin typeface="Franklin Gothic Book" panose="020B0503020102020204" pitchFamily="34" charset="0"/>
                <a:ea typeface="ＭＳ Ｐゴシック" panose="020B0600070205080204" pitchFamily="34" charset="-128"/>
              </a:rPr>
              <a:t>Framework - continued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69D27AE7-9D64-4892-A79B-B2CDB529A1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altLang="en-US">
                <a:solidFill>
                  <a:srgbClr val="FF0000"/>
                </a:solidFill>
                <a:latin typeface="Perpetua" panose="02020502060401020303" pitchFamily="18" charset="0"/>
                <a:ea typeface="ＭＳ Ｐゴシック" panose="020B0600070205080204" pitchFamily="34" charset="-128"/>
              </a:rPr>
              <a:t>PROCESSES &amp; STRUCTURE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>
                <a:latin typeface="Perpetua" panose="02020502060401020303" pitchFamily="18" charset="0"/>
                <a:ea typeface="ＭＳ Ｐゴシック" panose="020B0600070205080204" pitchFamily="34" charset="-128"/>
              </a:rPr>
              <a:t>Which processes are used to prevent, manage and resolve disputes?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>
                <a:latin typeface="Perpetua" panose="02020502060401020303" pitchFamily="18" charset="0"/>
                <a:ea typeface="ＭＳ Ｐゴシック" panose="020B0600070205080204" pitchFamily="34" charset="-128"/>
              </a:rPr>
              <a:t>If more than one process, are they linked or integrated?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>
                <a:latin typeface="Perpetua" panose="02020502060401020303" pitchFamily="18" charset="0"/>
                <a:ea typeface="ＭＳ Ｐゴシック" panose="020B0600070205080204" pitchFamily="34" charset="-128"/>
              </a:rPr>
              <a:t>What are the incentives and disincentives for using the system?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>
                <a:latin typeface="Perpetua" panose="02020502060401020303" pitchFamily="18" charset="0"/>
                <a:ea typeface="ＭＳ Ｐゴシック" panose="020B0600070205080204" pitchFamily="34" charset="-128"/>
              </a:rPr>
              <a:t>What is the system</a:t>
            </a:r>
            <a:r>
              <a:rPr lang="ja-JP" altLang="en-US" sz="2000">
                <a:latin typeface="Perpetua" panose="02020502060401020303" pitchFamily="18" charset="0"/>
                <a:ea typeface="ＭＳ Ｐゴシック" panose="020B0600070205080204" pitchFamily="34" charset="-128"/>
              </a:rPr>
              <a:t>’</a:t>
            </a:r>
            <a:r>
              <a:rPr lang="en-US" altLang="ja-JP" sz="2000">
                <a:latin typeface="Perpetua" panose="02020502060401020303" pitchFamily="18" charset="0"/>
                <a:ea typeface="ＭＳ Ｐゴシック" panose="020B0600070205080204" pitchFamily="34" charset="-128"/>
              </a:rPr>
              <a:t>s interaction with the formal legal system?</a:t>
            </a:r>
            <a:endParaRPr lang="en-US" altLang="en-US" sz="2000">
              <a:latin typeface="Perpetua" panose="02020502060401020303" pitchFamily="18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70000"/>
              </a:lnSpc>
            </a:pPr>
            <a:r>
              <a:rPr lang="en-US" altLang="en-US">
                <a:solidFill>
                  <a:srgbClr val="FF0000"/>
                </a:solidFill>
                <a:latin typeface="Perpetua" panose="02020502060401020303" pitchFamily="18" charset="0"/>
                <a:ea typeface="ＭＳ Ｐゴシック" panose="020B0600070205080204" pitchFamily="34" charset="-128"/>
              </a:rPr>
              <a:t>RESOURCES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>
                <a:latin typeface="Perpetua" panose="02020502060401020303" pitchFamily="18" charset="0"/>
                <a:ea typeface="ＭＳ Ｐゴシック" panose="020B0600070205080204" pitchFamily="34" charset="-128"/>
              </a:rPr>
              <a:t>What financial resources support the system?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>
                <a:latin typeface="Perpetua" panose="02020502060401020303" pitchFamily="18" charset="0"/>
                <a:ea typeface="ＭＳ Ｐゴシック" panose="020B0600070205080204" pitchFamily="34" charset="-128"/>
              </a:rPr>
              <a:t>What human resources support the system?</a:t>
            </a:r>
          </a:p>
          <a:p>
            <a:pPr eaLnBrk="1" hangingPunct="1">
              <a:lnSpc>
                <a:spcPct val="70000"/>
              </a:lnSpc>
            </a:pPr>
            <a:r>
              <a:rPr lang="en-US" altLang="en-US">
                <a:solidFill>
                  <a:srgbClr val="FF0000"/>
                </a:solidFill>
                <a:latin typeface="Perpetua" panose="02020502060401020303" pitchFamily="18" charset="0"/>
                <a:ea typeface="ＭＳ Ｐゴシック" panose="020B0600070205080204" pitchFamily="34" charset="-128"/>
              </a:rPr>
              <a:t>SUCCESS &amp; ACCOUNTABILITY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>
                <a:latin typeface="Perpetua" panose="02020502060401020303" pitchFamily="18" charset="0"/>
                <a:ea typeface="ＭＳ Ｐゴシック" panose="020B0600070205080204" pitchFamily="34" charset="-128"/>
              </a:rPr>
              <a:t>How transparent is the system?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>
                <a:latin typeface="Perpetua" panose="02020502060401020303" pitchFamily="18" charset="0"/>
                <a:ea typeface="ＭＳ Ｐゴシック" panose="020B0600070205080204" pitchFamily="34" charset="-128"/>
              </a:rPr>
              <a:t>Does the system include monitoring, learning, and evaluation?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z="2000">
                <a:latin typeface="Perpetua" panose="02020502060401020303" pitchFamily="18" charset="0"/>
                <a:ea typeface="ＭＳ Ｐゴシック" panose="020B0600070205080204" pitchFamily="34" charset="-128"/>
              </a:rPr>
              <a:t>Is the system successful?</a:t>
            </a:r>
          </a:p>
          <a:p>
            <a:pPr lvl="1" eaLnBrk="1" hangingPunct="1">
              <a:lnSpc>
                <a:spcPct val="70000"/>
              </a:lnSpc>
              <a:buFont typeface="Wingdings 2" panose="05020102010507070707" pitchFamily="18" charset="2"/>
              <a:buNone/>
            </a:pPr>
            <a:endParaRPr lang="en-US" altLang="en-US" sz="2200">
              <a:latin typeface="Perpetua" panose="02020502060401020303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91A24430-C560-48F3-890C-5872C0C1D4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Example: Possible GOALS for Court Design</a:t>
            </a:r>
          </a:p>
        </p:txBody>
      </p:sp>
      <p:sp>
        <p:nvSpPr>
          <p:cNvPr id="29698" name="Content Placeholder 2">
            <a:extLst>
              <a:ext uri="{FF2B5EF4-FFF2-40B4-BE49-F238E27FC236}">
                <a16:creationId xmlns:a16="http://schemas.microsoft.com/office/drawing/2014/main" id="{62F75044-D0CD-4A89-B326-05FFC9D02D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LAW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Apply the law to resolution of filed complaints 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Enforce rights and compliance with the law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Increase access to justice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Promote usefulness of ADR to the public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EFFICIENCY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Increase case management capacity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Increase efficiency of case handling system (time &amp; expense for court, counsel and the parties)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Encourage early case preparation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389D6FEA-8996-4DC0-BD8E-41176C3406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F7FB9912-FF19-452F-9D7E-008943983B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PARTY PROCESS EXPERIENCE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Present one’s case in public to a tribunal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Provide flexible, tailored array of dispute resolution processes, including more participatory and interest-driven options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Offer a less adversarial process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Preserve/repair parties’ relationships</a:t>
            </a:r>
          </a:p>
          <a:p>
            <a:pPr lvl="1"/>
            <a:r>
              <a:rPr lang="en-US" altLang="en-US">
                <a:ea typeface="ＭＳ Ｐゴシック" panose="020B0600070205080204" pitchFamily="34" charset="-128"/>
              </a:rPr>
              <a:t>Promote greater public satisfaction with the justice system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598619C9-8636-44E5-9368-3ED63BCFF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Online Dispute Resolution (ODR)</a:t>
            </a:r>
          </a:p>
        </p:txBody>
      </p:sp>
      <p:sp>
        <p:nvSpPr>
          <p:cNvPr id="31746" name="Content Placeholder 2">
            <a:extLst>
              <a:ext uri="{FF2B5EF4-FFF2-40B4-BE49-F238E27FC236}">
                <a16:creationId xmlns:a16="http://schemas.microsoft.com/office/drawing/2014/main" id="{958CF84C-F232-4275-98AD-CD28F48361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use of information and communication technology to help parties prevent, manage, and resolve disputes -- </a:t>
            </a:r>
            <a:r>
              <a:rPr lang="en-US" altLang="en-US" sz="1600">
                <a:ea typeface="ＭＳ Ｐゴシック" panose="020B0600070205080204" pitchFamily="34" charset="-128"/>
              </a:rPr>
              <a:t>including diagnosis, negotiation, mediation, arbitration, courts, algorithmic decision making…and more!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What are current examples?  </a:t>
            </a:r>
          </a:p>
          <a:p>
            <a:pPr lvl="1" eaLnBrk="1" hangingPunct="1"/>
            <a:r>
              <a:rPr lang="en-US" altLang="en-US" sz="1600">
                <a:ea typeface="ＭＳ Ｐゴシック" panose="020B0600070205080204" pitchFamily="34" charset="-128"/>
              </a:rPr>
              <a:t>Ecommerce</a:t>
            </a:r>
          </a:p>
          <a:p>
            <a:pPr lvl="1" eaLnBrk="1" hangingPunct="1"/>
            <a:r>
              <a:rPr lang="en-US" altLang="en-US" sz="1600">
                <a:ea typeface="ＭＳ Ｐゴシック" panose="020B0600070205080204" pitchFamily="34" charset="-128"/>
              </a:rPr>
              <a:t>Public disputes</a:t>
            </a:r>
          </a:p>
          <a:p>
            <a:pPr lvl="1" eaLnBrk="1" hangingPunct="1"/>
            <a:r>
              <a:rPr lang="en-US" altLang="en-US" sz="1600">
                <a:ea typeface="ＭＳ Ｐゴシック" panose="020B0600070205080204" pitchFamily="34" charset="-128"/>
              </a:rPr>
              <a:t>Administrative tribunals  </a:t>
            </a:r>
          </a:p>
          <a:p>
            <a:pPr lvl="1" eaLnBrk="1" hangingPunct="1"/>
            <a:r>
              <a:rPr lang="en-US" altLang="en-US" sz="1600">
                <a:ea typeface="ＭＳ Ｐゴシック" panose="020B0600070205080204" pitchFamily="34" charset="-128"/>
              </a:rPr>
              <a:t>Courts (e.g., family, civil, landlord tenant, criminal)</a:t>
            </a:r>
          </a:p>
          <a:p>
            <a:pPr lvl="1" eaLnBrk="1" hangingPunct="1"/>
            <a:r>
              <a:rPr lang="en-US" altLang="en-US" sz="1600">
                <a:ea typeface="ＭＳ Ｐゴシック" panose="020B0600070205080204" pitchFamily="34" charset="-128"/>
              </a:rPr>
              <a:t>Cross-border: EU ODR Directive</a:t>
            </a:r>
          </a:p>
          <a:p>
            <a:pPr lvl="1" eaLnBrk="1" hangingPunct="1"/>
            <a:r>
              <a:rPr lang="en-US" altLang="en-US" sz="1600">
                <a:ea typeface="ＭＳ Ｐゴシック" panose="020B0600070205080204" pitchFamily="34" charset="-128"/>
              </a:rPr>
              <a:t>Smart contracts on the blockchain (crowd-sourced arbitration)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DMN_IntroWin3D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CDMN_IntroWin3D</Template>
  <TotalTime>6306</TotalTime>
  <Words>588</Words>
  <Application>Microsoft Office PowerPoint</Application>
  <PresentationFormat>On-screen Show (4:3)</PresentationFormat>
  <Paragraphs>94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ＭＳ Ｐゴシック</vt:lpstr>
      <vt:lpstr>Century Gothic</vt:lpstr>
      <vt:lpstr>Wingdings 2</vt:lpstr>
      <vt:lpstr>Calibri</vt:lpstr>
      <vt:lpstr>Franklin Gothic Book</vt:lpstr>
      <vt:lpstr>Helvetica Neue</vt:lpstr>
      <vt:lpstr>Perpetua</vt:lpstr>
      <vt:lpstr>CDMN_IntroWin3D</vt:lpstr>
      <vt:lpstr>Dispute System Design: An Overview</vt:lpstr>
      <vt:lpstr>Dispute System Design</vt:lpstr>
      <vt:lpstr>Dispute System Design</vt:lpstr>
      <vt:lpstr>Array of Design Contexts</vt:lpstr>
      <vt:lpstr>Analytic Framework</vt:lpstr>
      <vt:lpstr>Framework - continued</vt:lpstr>
      <vt:lpstr>Example: Possible GOALS for Court Design</vt:lpstr>
      <vt:lpstr>PowerPoint Presentation</vt:lpstr>
      <vt:lpstr>Online Dispute Resolution (ODR)</vt:lpstr>
      <vt:lpstr>ODR Goals</vt:lpstr>
      <vt:lpstr>Power &amp; Control</vt:lpstr>
    </vt:vector>
  </TitlesOfParts>
  <Company>Stanford Law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Bhutan Law and Policy Project</dc:title>
  <dc:creator>Janet Martinez</dc:creator>
  <cp:lastModifiedBy>Colin Rule</cp:lastModifiedBy>
  <cp:revision>170</cp:revision>
  <cp:lastPrinted>2020-05-18T17:19:10Z</cp:lastPrinted>
  <dcterms:created xsi:type="dcterms:W3CDTF">2012-09-05T04:45:15Z</dcterms:created>
  <dcterms:modified xsi:type="dcterms:W3CDTF">2020-09-19T16:38:50Z</dcterms:modified>
</cp:coreProperties>
</file>